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4.xml" ContentType="application/vnd.openxmlformats-officedocument.presentationml.notesSlide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33" r:id="rId4"/>
    <p:sldId id="334" r:id="rId5"/>
    <p:sldId id="335" r:id="rId6"/>
    <p:sldId id="336" r:id="rId7"/>
    <p:sldId id="337" r:id="rId8"/>
    <p:sldId id="341" r:id="rId9"/>
    <p:sldId id="338" r:id="rId10"/>
    <p:sldId id="344" r:id="rId11"/>
    <p:sldId id="340" r:id="rId12"/>
    <p:sldId id="342" r:id="rId13"/>
    <p:sldId id="343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7" r:id="rId26"/>
    <p:sldId id="358" r:id="rId27"/>
    <p:sldId id="359" r:id="rId28"/>
    <p:sldId id="356" r:id="rId29"/>
    <p:sldId id="363" r:id="rId30"/>
    <p:sldId id="360" r:id="rId31"/>
    <p:sldId id="361" r:id="rId32"/>
    <p:sldId id="362" r:id="rId33"/>
    <p:sldId id="306" r:id="rId34"/>
    <p:sldId id="265" r:id="rId35"/>
  </p:sldIdLst>
  <p:sldSz cx="9144000" cy="6858000" type="screen4x3"/>
  <p:notesSz cx="6858000" cy="9144000"/>
  <p:defaultTextStyle>
    <a:defPPr lvl="0">
      <a:defRPr lang="en-US"/>
    </a:defPPr>
    <a:lvl1pPr lvl="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lvl="1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lvl="2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lvl="3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lvl="4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9" autoAdjust="0"/>
    <p:restoredTop sz="93955"/>
  </p:normalViewPr>
  <p:slideViewPr>
    <p:cSldViewPr snapToGrid="0">
      <p:cViewPr varScale="1">
        <p:scale>
          <a:sx n="112" d="100"/>
          <a:sy n="112" d="100"/>
        </p:scale>
        <p:origin x="11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FFB0-ED9D-445F-9A2B-4188A92D4D34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6C118-99C7-43A8-89D6-827AC8AE5A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0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4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51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8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95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31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3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91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3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9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13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62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35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13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7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65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9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5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30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17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37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23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98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5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7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9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5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92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C118-99C7-43A8-89D6-827AC8AE5AE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0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5F90C4-125E-4497-9672-5D10CF9533B7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A7649-9D40-4EE0-BACF-DCF3466AFC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5B70BF-1667-4065-B27E-F6A7747C84A5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C4ED2-61BD-44E1-A853-E82EFEA072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473FC-03FE-4441-BA5E-9E2ABFE3F0A1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08AD7-56CB-4BD4-A38A-09195942D6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6D1A2-D08C-4252-9A0F-1D99CD1E25CA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64F24-ED09-48CC-BEDA-F79754D307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4E67A-FD69-4241-BD00-1020D9E837B2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51A76-A517-4F29-937E-A7F5BB7CC0F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2077A-6972-4CB2-AE89-6E8A7D26779E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E6390-1E61-44A4-9E78-AF385EEDFD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17F91-518C-48D7-8814-BB081503F7E5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2DFD1-291A-4299-981D-260B372FFEF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5AE79-373B-41D6-B361-17E25208515E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A4A6A-ADD5-4E7A-B344-2479081D1D7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4F3B7-FC42-4C61-9279-ADAB521C346C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E73DB-DB27-499A-9F8B-56B4DB35A97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DABF5-9CA4-4524-9F56-1C469F4A379D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C4ABC-FDBE-4124-89FA-2931F1DE611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54501-4E95-417D-96CA-529937B40FE9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E1266-B1A8-475F-AD9D-6C0F654578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A93790B0-EE60-41D9-969D-FF088E295D2A}" type="datetime1">
              <a:rPr lang="en-US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fld id="{03E194A2-1399-4B77-BD42-41E66E754A3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3898" y="2115134"/>
            <a:ext cx="7852144" cy="179995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MOBILE DEVELOPMENT</a:t>
            </a:r>
            <a:endParaRPr lang="en-SG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890" y="6514340"/>
            <a:ext cx="71374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8102007" y="5705032"/>
            <a:ext cx="763773" cy="24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version</a:t>
            </a:r>
            <a:r>
              <a:rPr lang="en-US" sz="1000" i="1" noProof="0" dirty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rPr>
              <a:t> 1.0</a:t>
            </a:r>
            <a:endParaRPr kumimoji="0" lang="en-SG" sz="10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819" y="1718634"/>
            <a:ext cx="7623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chemeClr val="bg1"/>
                </a:solidFill>
                <a:latin typeface="+mn-lt"/>
              </a:rPr>
              <a:t>COMPUTER SCIENCE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9721" y="6392987"/>
            <a:ext cx="45398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Copyright © 2020 by Singapore Institute of Management Pte Ltd.</a:t>
            </a:r>
            <a:r>
              <a:rPr lang="en-SG" sz="1000" i="1" dirty="0"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1000" i="1" dirty="0">
                <a:latin typeface="+mn-lt"/>
                <a:ea typeface="Times New Roman" pitchFamily="18" charset="0"/>
                <a:cs typeface="Times New Roman" pitchFamily="18" charset="0"/>
              </a:rPr>
              <a:t>All rights reserved.</a:t>
            </a:r>
            <a:endParaRPr kumimoji="0" lang="en-GB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9417" y="4436898"/>
            <a:ext cx="2972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  <a:latin typeface="+mn-lt"/>
              </a:rPr>
              <a:t>Topic 4:</a:t>
            </a:r>
          </a:p>
          <a:p>
            <a:r>
              <a:rPr lang="en-SG" sz="2000" b="1" dirty="0">
                <a:solidFill>
                  <a:schemeClr val="bg1"/>
                </a:solidFill>
                <a:latin typeface="+mn-lt"/>
              </a:rPr>
              <a:t>Advanced User Interface Elements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Using stack navigator to navigate screens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Install the native stack navigator library: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A2127AB-8A4F-FE1D-26CE-A508D1FDF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59676"/>
              </p:ext>
            </p:extLst>
          </p:nvPr>
        </p:nvGraphicFramePr>
        <p:xfrm>
          <a:off x="513048" y="1970630"/>
          <a:ext cx="80175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7566">
                  <a:extLst>
                    <a:ext uri="{9D8B030D-6E8A-4147-A177-3AD203B41FA5}">
                      <a16:colId xmlns:a16="http://schemas.microsoft.com/office/drawing/2014/main" val="842341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npm</a:t>
                      </a:r>
                      <a:r>
                        <a:rPr lang="en-SG" dirty="0"/>
                        <a:t> install @react-navigation/native-stack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3872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7075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Using stack navigator to navigate screens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This example will be demonstrated in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552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Using tab navigation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Most mobile apps have more than one screen.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A common style of navigation in such mobile apps is tab-based navigation.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Here we will focus on how to implement tab navigation using </a:t>
            </a:r>
            <a:r>
              <a:rPr lang="en-US" sz="2400" b="1" dirty="0" err="1">
                <a:solidFill>
                  <a:schemeClr val="tx1"/>
                </a:solidFill>
              </a:rPr>
              <a:t>createBottomTabNavigator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9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Using tab navigation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We will be using the bottom-tabs module, so first install it: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This example will be demonstrated in class.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E98153-F750-1525-D8FC-03B5CA721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13966"/>
              </p:ext>
            </p:extLst>
          </p:nvPr>
        </p:nvGraphicFramePr>
        <p:xfrm>
          <a:off x="547126" y="1902476"/>
          <a:ext cx="775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628">
                  <a:extLst>
                    <a:ext uri="{9D8B030D-6E8A-4147-A177-3AD203B41FA5}">
                      <a16:colId xmlns:a16="http://schemas.microsoft.com/office/drawing/2014/main" val="2144183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npm</a:t>
                      </a:r>
                      <a:r>
                        <a:rPr lang="en-SG" dirty="0"/>
                        <a:t> install @react-navigation/bottom-tabs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7145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5043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Table UIs are very common in web products because it’s one of the most efficient ways to organize complex data in the UI.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Tables help us display information neatly and elegantly in rows and columns.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91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Some common use cases for React table UIs include displaying data for financial reports, sports leaderboards, and pricing and comparison pages, to name just a few.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Some products that use tables extensively include: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Airtable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Asana List View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Asana Timeline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Google Sheets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Notion Table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449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React Native doesn't provide us with a native component for table views.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Instead, we have to use the open source community.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90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Let's take a look at how we install it.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Installing a library, we use </a:t>
            </a:r>
            <a:r>
              <a:rPr lang="en-US" sz="2400" dirty="0" err="1">
                <a:solidFill>
                  <a:schemeClr val="tx1"/>
                </a:solidFill>
              </a:rPr>
              <a:t>npm</a:t>
            </a:r>
            <a:r>
              <a:rPr lang="en-US" sz="2400" dirty="0">
                <a:solidFill>
                  <a:schemeClr val="tx1"/>
                </a:solidFill>
              </a:rPr>
              <a:t> via the command line.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Make sure that you are in the current Active Directory because it will install wherever you are currently within.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5F5EF5-F7F8-4096-69BC-4E90D90A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80575"/>
              </p:ext>
            </p:extLst>
          </p:nvPr>
        </p:nvGraphicFramePr>
        <p:xfrm>
          <a:off x="558484" y="3070455"/>
          <a:ext cx="79210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014">
                  <a:extLst>
                    <a:ext uri="{9D8B030D-6E8A-4147-A177-3AD203B41FA5}">
                      <a16:colId xmlns:a16="http://schemas.microsoft.com/office/drawing/2014/main" val="82260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npm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i</a:t>
                      </a:r>
                      <a:r>
                        <a:rPr lang="en-SG" dirty="0"/>
                        <a:t> react-native-</a:t>
                      </a:r>
                      <a:r>
                        <a:rPr lang="en-SG" dirty="0" err="1"/>
                        <a:t>tableview</a:t>
                      </a:r>
                      <a:r>
                        <a:rPr lang="en-SG" dirty="0"/>
                        <a:t>-simple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874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7510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Table views are comprised of sections and cells.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Sections</a:t>
            </a:r>
            <a:r>
              <a:rPr lang="en-US" sz="2400" dirty="0">
                <a:solidFill>
                  <a:schemeClr val="tx1"/>
                </a:solidFill>
              </a:rPr>
              <a:t> refers to the groupings of a set of data.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Cells</a:t>
            </a:r>
            <a:r>
              <a:rPr lang="en-US" sz="2400" dirty="0">
                <a:solidFill>
                  <a:schemeClr val="tx1"/>
                </a:solidFill>
              </a:rPr>
              <a:t> are used to hold a single data.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531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This is how a basic table view looks like: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CD2748-D3EF-1EF9-9B8B-0E185569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69091"/>
              </p:ext>
            </p:extLst>
          </p:nvPr>
        </p:nvGraphicFramePr>
        <p:xfrm>
          <a:off x="564163" y="2061502"/>
          <a:ext cx="792669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693">
                  <a:extLst>
                    <a:ext uri="{9D8B030D-6E8A-4147-A177-3AD203B41FA5}">
                      <a16:colId xmlns:a16="http://schemas.microsoft.com/office/drawing/2014/main" val="422490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</a:t>
                      </a:r>
                      <a:r>
                        <a:rPr lang="en-SG" dirty="0" err="1"/>
                        <a:t>TableView</a:t>
                      </a:r>
                      <a:r>
                        <a:rPr lang="en-SG" dirty="0"/>
                        <a:t>&gt;</a:t>
                      </a:r>
                    </a:p>
                    <a:p>
                      <a:r>
                        <a:rPr lang="en-SG" dirty="0"/>
                        <a:t>       &lt;Section&gt;</a:t>
                      </a:r>
                    </a:p>
                    <a:p>
                      <a:r>
                        <a:rPr lang="en-SG" dirty="0"/>
                        <a:t>             &lt;Cell title=“Data 1”&gt;</a:t>
                      </a:r>
                    </a:p>
                    <a:p>
                      <a:r>
                        <a:rPr lang="en-SG" dirty="0"/>
                        <a:t>             &lt;Cell title=“Data 2”&gt;</a:t>
                      </a:r>
                    </a:p>
                    <a:p>
                      <a:r>
                        <a:rPr lang="en-SG" dirty="0"/>
                        <a:t>       &lt;/Section&gt;</a:t>
                      </a:r>
                    </a:p>
                    <a:p>
                      <a:r>
                        <a:rPr lang="en-SG" dirty="0"/>
                        <a:t>       &lt;Section&gt;</a:t>
                      </a:r>
                    </a:p>
                    <a:p>
                      <a:r>
                        <a:rPr lang="en-SG" dirty="0"/>
                        <a:t>             &lt;Cell title=“Data 3”&gt;</a:t>
                      </a:r>
                    </a:p>
                    <a:p>
                      <a:r>
                        <a:rPr lang="en-SG" dirty="0"/>
                        <a:t>             &lt;Cell title=“Data 4”&gt;</a:t>
                      </a:r>
                    </a:p>
                    <a:p>
                      <a:r>
                        <a:rPr lang="en-SG" dirty="0"/>
                        <a:t>       &lt;/Section&gt;</a:t>
                      </a:r>
                    </a:p>
                    <a:p>
                      <a:r>
                        <a:rPr lang="en-SG" dirty="0"/>
                        <a:t>&lt;/</a:t>
                      </a:r>
                      <a:r>
                        <a:rPr lang="en-SG" dirty="0" err="1"/>
                        <a:t>TableView</a:t>
                      </a:r>
                      <a:r>
                        <a:rPr lang="en-SG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067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066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77563"/>
          </a:xfrm>
        </p:spPr>
        <p:txBody>
          <a:bodyPr anchor="ctr"/>
          <a:lstStyle/>
          <a:p>
            <a:pPr algn="l"/>
            <a:r>
              <a:rPr lang="en-GB" sz="4400" b="1" dirty="0">
                <a:solidFill>
                  <a:srgbClr val="000000"/>
                </a:solidFill>
              </a:rPr>
              <a:t>Learning Outcomes</a:t>
            </a:r>
            <a:endParaRPr lang="en-SG" sz="4400" dirty="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49177" y="1171074"/>
            <a:ext cx="8229601" cy="489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SG" sz="2400" dirty="0">
                <a:solidFill>
                  <a:schemeClr val="tx1"/>
                </a:solidFill>
              </a:rPr>
              <a:t>After studying this topic and the recordings online, you should be able to:</a:t>
            </a:r>
          </a:p>
          <a:p>
            <a:pPr marL="342900" indent="-3429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tx1"/>
                </a:solidFill>
              </a:rPr>
              <a:t>Topic 4 – Advanced User Interface Elements</a:t>
            </a: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Navigation in React Native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What is React Navigation?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SG" sz="2000" dirty="0">
                <a:solidFill>
                  <a:schemeClr val="tx1"/>
                </a:solidFill>
              </a:rPr>
              <a:t>Installing React Navigation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The React Native stack navigator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Using stack navigator to navigate screens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Using tab navigation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Table/Grid Views</a:t>
            </a: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 err="1">
                <a:solidFill>
                  <a:schemeClr val="tx1"/>
                </a:solidFill>
              </a:rPr>
              <a:t>ScrollView</a:t>
            </a:r>
            <a:r>
              <a:rPr lang="en-US" sz="2000" dirty="0">
                <a:solidFill>
                  <a:schemeClr val="tx1"/>
                </a:solidFill>
              </a:rPr>
              <a:t> vs </a:t>
            </a:r>
            <a:r>
              <a:rPr lang="en-US" sz="2000" dirty="0" err="1">
                <a:solidFill>
                  <a:schemeClr val="tx1"/>
                </a:solidFill>
              </a:rPr>
              <a:t>FlatList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  <a:p>
            <a:pPr marL="800100" lvl="1" indent="-342900" algn="l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SG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945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Here’s a simple demonstration on a basic table view with hard coded data.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47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primary purpose of a table is to hold sets of data. Thus, its often recommended to load a table with a set of data.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That is to iterate a table through an array of data.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7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Iterate an array of data to a table view.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Iterate an array of objects to a table view.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3861BE-322F-C69B-79A2-EFA4E4A5D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35039"/>
              </p:ext>
            </p:extLst>
          </p:nvPr>
        </p:nvGraphicFramePr>
        <p:xfrm>
          <a:off x="530085" y="2089900"/>
          <a:ext cx="798348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3489">
                  <a:extLst>
                    <a:ext uri="{9D8B030D-6E8A-4147-A177-3AD203B41FA5}">
                      <a16:colId xmlns:a16="http://schemas.microsoft.com/office/drawing/2014/main" val="1585152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let data = [“Data1”, “Data 2”];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return (</a:t>
                      </a:r>
                    </a:p>
                    <a:p>
                      <a:r>
                        <a:rPr lang="en-SG" dirty="0"/>
                        <a:t>      {</a:t>
                      </a:r>
                      <a:r>
                        <a:rPr lang="en-SG" dirty="0" err="1"/>
                        <a:t>data.map</a:t>
                      </a:r>
                      <a:r>
                        <a:rPr lang="en-SG" dirty="0"/>
                        <a:t>((element, </a:t>
                      </a:r>
                      <a:r>
                        <a:rPr lang="en-SG" dirty="0" err="1"/>
                        <a:t>i</a:t>
                      </a:r>
                      <a:r>
                        <a:rPr lang="en-SG" dirty="0"/>
                        <a:t>) =&gt; )</a:t>
                      </a:r>
                    </a:p>
                    <a:p>
                      <a:r>
                        <a:rPr lang="en-SG" dirty="0"/>
                        <a:t>                 &lt;Cell title={element} /&gt;</a:t>
                      </a:r>
                    </a:p>
                    <a:p>
                      <a:r>
                        <a:rPr lang="en-SG" dirty="0"/>
                        <a:t>      ))}</a:t>
                      </a:r>
                    </a:p>
                    <a:p>
                      <a:r>
                        <a:rPr lang="en-SG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1970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311EF1-3292-A894-20D5-5CBE9CA10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67228"/>
              </p:ext>
            </p:extLst>
          </p:nvPr>
        </p:nvGraphicFramePr>
        <p:xfrm>
          <a:off x="530085" y="5066348"/>
          <a:ext cx="79834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3488">
                  <a:extLst>
                    <a:ext uri="{9D8B030D-6E8A-4147-A177-3AD203B41FA5}">
                      <a16:colId xmlns:a16="http://schemas.microsoft.com/office/drawing/2014/main" val="212510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let data = [ {“title” : “Data 1”}, {“title” : “Data 2”}];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8169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261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Table/Grid Views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b="1" dirty="0">
                <a:solidFill>
                  <a:schemeClr val="tx1"/>
                </a:solidFill>
              </a:rPr>
              <a:t>THREE(3) </a:t>
            </a:r>
            <a:r>
              <a:rPr lang="en-SG" sz="2400" dirty="0">
                <a:solidFill>
                  <a:schemeClr val="tx1"/>
                </a:solidFill>
              </a:rPr>
              <a:t>table/grid view demonstration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SG" sz="2400" dirty="0">
                <a:solidFill>
                  <a:schemeClr val="tx1"/>
                </a:solidFill>
              </a:rPr>
              <a:t>Simple </a:t>
            </a:r>
            <a:r>
              <a:rPr lang="en-SG" sz="2400" dirty="0" err="1">
                <a:solidFill>
                  <a:schemeClr val="tx1"/>
                </a:solidFill>
              </a:rPr>
              <a:t>tableview</a:t>
            </a:r>
            <a:r>
              <a:rPr lang="en-SG" sz="2400" dirty="0">
                <a:solidFill>
                  <a:schemeClr val="tx1"/>
                </a:solidFill>
              </a:rPr>
              <a:t> example will be demonstrated in class.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SG" sz="2400" dirty="0">
                <a:solidFill>
                  <a:schemeClr val="tx1"/>
                </a:solidFill>
              </a:rPr>
              <a:t>React Native Table Component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SG" sz="2400" dirty="0">
                <a:solidFill>
                  <a:schemeClr val="tx1"/>
                </a:solidFill>
              </a:rPr>
              <a:t>React Native Easy Grid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544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 err="1">
                <a:solidFill>
                  <a:srgbClr val="000000"/>
                </a:solidFill>
              </a:rPr>
              <a:t>ScrollView</a:t>
            </a:r>
            <a:r>
              <a:rPr lang="en-SG" b="1" dirty="0">
                <a:solidFill>
                  <a:srgbClr val="000000"/>
                </a:solidFill>
              </a:rPr>
              <a:t> vs </a:t>
            </a:r>
            <a:r>
              <a:rPr lang="en-SG" b="1" dirty="0" err="1">
                <a:solidFill>
                  <a:srgbClr val="000000"/>
                </a:solidFill>
              </a:rPr>
              <a:t>FlatList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chemeClr val="tx1"/>
                </a:solidFill>
              </a:rPr>
              <a:t>ScrollView</a:t>
            </a:r>
            <a:r>
              <a:rPr lang="en-US" sz="2400" dirty="0">
                <a:solidFill>
                  <a:schemeClr val="tx1"/>
                </a:solidFill>
              </a:rPr>
              <a:t> is a generic scrollable container, which scrolls multiple child components and views inside it.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the </a:t>
            </a:r>
            <a:r>
              <a:rPr lang="en-US" sz="2400" b="1" dirty="0" err="1">
                <a:solidFill>
                  <a:schemeClr val="tx1"/>
                </a:solidFill>
              </a:rPr>
              <a:t>ScrollView</a:t>
            </a:r>
            <a:r>
              <a:rPr lang="en-US" sz="2400" dirty="0">
                <a:solidFill>
                  <a:schemeClr val="tx1"/>
                </a:solidFill>
              </a:rPr>
              <a:t>, we can scroll the components in both direction vertically and horizontally.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By default, the </a:t>
            </a:r>
            <a:r>
              <a:rPr lang="en-US" sz="2400" b="1" dirty="0" err="1">
                <a:solidFill>
                  <a:schemeClr val="tx1"/>
                </a:solidFill>
              </a:rPr>
              <a:t>ScrollView</a:t>
            </a:r>
            <a:r>
              <a:rPr lang="en-US" sz="2400" dirty="0">
                <a:solidFill>
                  <a:schemeClr val="tx1"/>
                </a:solidFill>
              </a:rPr>
              <a:t> container scrolls its components and views in vertical. To scroll its components in horizontal, it uses the props </a:t>
            </a:r>
            <a:r>
              <a:rPr lang="en-US" sz="2400" u="sng" dirty="0">
                <a:solidFill>
                  <a:schemeClr val="tx1"/>
                </a:solidFill>
              </a:rPr>
              <a:t>horizontal: true </a:t>
            </a:r>
            <a:r>
              <a:rPr lang="en-US" sz="2400" dirty="0">
                <a:solidFill>
                  <a:schemeClr val="tx1"/>
                </a:solidFill>
              </a:rPr>
              <a:t>(default, horizontal: false).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54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 err="1">
                <a:solidFill>
                  <a:srgbClr val="000000"/>
                </a:solidFill>
              </a:rPr>
              <a:t>ScrollView</a:t>
            </a:r>
            <a:r>
              <a:rPr lang="en-SG" b="1" dirty="0">
                <a:solidFill>
                  <a:srgbClr val="000000"/>
                </a:solidFill>
              </a:rPr>
              <a:t> vs </a:t>
            </a:r>
            <a:r>
              <a:rPr lang="en-SG" b="1" dirty="0" err="1">
                <a:solidFill>
                  <a:srgbClr val="000000"/>
                </a:solidFill>
              </a:rPr>
              <a:t>FlatList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Keep in mind that </a:t>
            </a:r>
            <a:r>
              <a:rPr lang="en-US" sz="2400" b="1" dirty="0" err="1">
                <a:solidFill>
                  <a:schemeClr val="tx1"/>
                </a:solidFill>
              </a:rPr>
              <a:t>ScrollViews</a:t>
            </a:r>
            <a:r>
              <a:rPr lang="en-US" sz="2400" dirty="0">
                <a:solidFill>
                  <a:schemeClr val="tx1"/>
                </a:solidFill>
              </a:rPr>
              <a:t> must have a bounded height in order to work, since they contain unbounded-height children into a bounded container (via a scroll interaction).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order to bound the height of a </a:t>
            </a:r>
            <a:r>
              <a:rPr lang="en-US" sz="2400" b="1" dirty="0" err="1">
                <a:solidFill>
                  <a:schemeClr val="tx1"/>
                </a:solidFill>
              </a:rPr>
              <a:t>ScrollView</a:t>
            </a:r>
            <a:r>
              <a:rPr lang="en-US" sz="2400" dirty="0">
                <a:solidFill>
                  <a:schemeClr val="tx1"/>
                </a:solidFill>
              </a:rPr>
              <a:t>, either set the height of the view directly (discouraged) or make sure all parent views have bounded height.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Forgetting to </a:t>
            </a:r>
            <a:r>
              <a:rPr lang="en-US" sz="2400" b="1" dirty="0">
                <a:solidFill>
                  <a:schemeClr val="tx1"/>
                </a:solidFill>
              </a:rPr>
              <a:t>transfer {flex: 1} </a:t>
            </a:r>
            <a:r>
              <a:rPr lang="en-US" sz="2400" dirty="0">
                <a:solidFill>
                  <a:schemeClr val="tx1"/>
                </a:solidFill>
              </a:rPr>
              <a:t>down the view stack can lead to errors here.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42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 err="1">
                <a:solidFill>
                  <a:srgbClr val="000000"/>
                </a:solidFill>
              </a:rPr>
              <a:t>ScrollView</a:t>
            </a:r>
            <a:r>
              <a:rPr lang="en-SG" b="1" dirty="0">
                <a:solidFill>
                  <a:srgbClr val="000000"/>
                </a:solidFill>
              </a:rPr>
              <a:t> vs </a:t>
            </a:r>
            <a:r>
              <a:rPr lang="en-SG" b="1" dirty="0" err="1">
                <a:solidFill>
                  <a:srgbClr val="000000"/>
                </a:solidFill>
              </a:rPr>
              <a:t>FlatList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ScrollView</a:t>
            </a:r>
            <a:r>
              <a:rPr lang="en-US" sz="2400" dirty="0">
                <a:solidFill>
                  <a:schemeClr val="tx1"/>
                </a:solidFill>
              </a:rPr>
              <a:t> renders all its react child components at once, but this has </a:t>
            </a:r>
            <a:r>
              <a:rPr lang="en-US" sz="2400" b="1" dirty="0">
                <a:solidFill>
                  <a:srgbClr val="FF0000"/>
                </a:solidFill>
              </a:rPr>
              <a:t>a performance downside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Imagine you have a very long list of items you want to display, maybe several screens worth of content.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Creating JS components and native views for everything all at once, much of which may not even be shown, will contribute to </a:t>
            </a:r>
            <a:r>
              <a:rPr lang="en-US" sz="2400" u="sng" dirty="0">
                <a:solidFill>
                  <a:schemeClr val="tx1"/>
                </a:solidFill>
              </a:rPr>
              <a:t>slow rendering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u="sng" dirty="0">
                <a:solidFill>
                  <a:schemeClr val="tx1"/>
                </a:solidFill>
              </a:rPr>
              <a:t>increased memory usage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035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 err="1">
                <a:solidFill>
                  <a:srgbClr val="000000"/>
                </a:solidFill>
              </a:rPr>
              <a:t>ScrollView</a:t>
            </a:r>
            <a:r>
              <a:rPr lang="en-SG" b="1" dirty="0">
                <a:solidFill>
                  <a:srgbClr val="000000"/>
                </a:solidFill>
              </a:rPr>
              <a:t> vs </a:t>
            </a:r>
            <a:r>
              <a:rPr lang="en-SG" b="1" dirty="0" err="1">
                <a:solidFill>
                  <a:srgbClr val="000000"/>
                </a:solidFill>
              </a:rPr>
              <a:t>FlatList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This is where </a:t>
            </a:r>
            <a:r>
              <a:rPr lang="en-US" sz="2400" b="1" dirty="0" err="1">
                <a:solidFill>
                  <a:schemeClr val="tx1"/>
                </a:solidFill>
              </a:rPr>
              <a:t>FlatList</a:t>
            </a:r>
            <a:r>
              <a:rPr lang="en-US" sz="2400" dirty="0">
                <a:solidFill>
                  <a:schemeClr val="tx1"/>
                </a:solidFill>
              </a:rPr>
              <a:t> comes into play.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FlatList</a:t>
            </a:r>
            <a:r>
              <a:rPr lang="en-US" sz="2400" dirty="0">
                <a:solidFill>
                  <a:schemeClr val="tx1"/>
                </a:solidFill>
              </a:rPr>
              <a:t> renders items lazily, when they are about to appear, and removes items that scroll way off screen to </a:t>
            </a:r>
            <a:r>
              <a:rPr lang="en-US" sz="2400" b="1" dirty="0">
                <a:solidFill>
                  <a:schemeClr val="accent1"/>
                </a:solidFill>
              </a:rPr>
              <a:t>save memory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processing time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tx1"/>
                </a:solidFill>
              </a:rPr>
              <a:t>FlatList</a:t>
            </a:r>
            <a:r>
              <a:rPr lang="en-US" sz="2400" dirty="0">
                <a:solidFill>
                  <a:schemeClr val="tx1"/>
                </a:solidFill>
              </a:rPr>
              <a:t> is also handy if you want to render separators between your items, multiple columns, infinite scroll loading, or any number of other features it supports out of the box.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142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 err="1">
                <a:solidFill>
                  <a:srgbClr val="000000"/>
                </a:solidFill>
              </a:rPr>
              <a:t>ScrollView</a:t>
            </a:r>
            <a:r>
              <a:rPr lang="en-SG" b="1" dirty="0">
                <a:solidFill>
                  <a:srgbClr val="000000"/>
                </a:solidFill>
              </a:rPr>
              <a:t> vs </a:t>
            </a:r>
            <a:r>
              <a:rPr lang="en-SG" b="1" dirty="0" err="1">
                <a:solidFill>
                  <a:srgbClr val="000000"/>
                </a:solidFill>
              </a:rPr>
              <a:t>FlatList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ScrollView</a:t>
            </a:r>
            <a:r>
              <a:rPr lang="en-US" sz="2400" dirty="0">
                <a:solidFill>
                  <a:schemeClr val="tx1"/>
                </a:solidFill>
              </a:rPr>
              <a:t> implementation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68F608B-125D-B178-D5A7-CFCBB7AE6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12976"/>
              </p:ext>
            </p:extLst>
          </p:nvPr>
        </p:nvGraphicFramePr>
        <p:xfrm>
          <a:off x="524407" y="2089899"/>
          <a:ext cx="80175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7566">
                  <a:extLst>
                    <a:ext uri="{9D8B030D-6E8A-4147-A177-3AD203B41FA5}">
                      <a16:colId xmlns:a16="http://schemas.microsoft.com/office/drawing/2014/main" val="4287547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&lt;</a:t>
                      </a:r>
                      <a:r>
                        <a:rPr lang="en-SG" dirty="0" err="1"/>
                        <a:t>ScrollView</a:t>
                      </a:r>
                      <a:r>
                        <a:rPr lang="en-SG" dirty="0"/>
                        <a:t> style={</a:t>
                      </a:r>
                      <a:r>
                        <a:rPr lang="en-SG" dirty="0" err="1"/>
                        <a:t>styles.scrollView</a:t>
                      </a:r>
                      <a:r>
                        <a:rPr lang="en-SG" dirty="0"/>
                        <a:t>}&gt;</a:t>
                      </a:r>
                    </a:p>
                    <a:p>
                      <a:r>
                        <a:rPr lang="en-SG" dirty="0"/>
                        <a:t>        &lt;Text style={</a:t>
                      </a:r>
                      <a:r>
                        <a:rPr lang="en-SG" dirty="0" err="1"/>
                        <a:t>styles.text</a:t>
                      </a:r>
                      <a:r>
                        <a:rPr lang="en-SG" dirty="0"/>
                        <a:t>}&gt;</a:t>
                      </a:r>
                    </a:p>
                    <a:p>
                      <a:r>
                        <a:rPr lang="en-SG" dirty="0"/>
                        <a:t>          Lorem ipsum </a:t>
                      </a:r>
                      <a:r>
                        <a:rPr lang="en-SG" dirty="0" err="1"/>
                        <a:t>dolor</a:t>
                      </a:r>
                      <a:r>
                        <a:rPr lang="en-SG" dirty="0"/>
                        <a:t> sit </a:t>
                      </a:r>
                      <a:r>
                        <a:rPr lang="en-SG" dirty="0" err="1"/>
                        <a:t>amet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consectetur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adipiscing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elit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sed</a:t>
                      </a:r>
                      <a:r>
                        <a:rPr lang="en-SG" dirty="0"/>
                        <a:t> do</a:t>
                      </a:r>
                    </a:p>
                    <a:p>
                      <a:r>
                        <a:rPr lang="en-SG" dirty="0"/>
                        <a:t>          </a:t>
                      </a:r>
                      <a:r>
                        <a:rPr lang="en-SG" dirty="0" err="1"/>
                        <a:t>eiusmod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tempor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incididunt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ut</a:t>
                      </a:r>
                      <a:r>
                        <a:rPr lang="en-SG" dirty="0"/>
                        <a:t> labore et dolore magna </a:t>
                      </a:r>
                      <a:r>
                        <a:rPr lang="en-SG" dirty="0" err="1"/>
                        <a:t>aliqua</a:t>
                      </a:r>
                      <a:r>
                        <a:rPr lang="en-SG" dirty="0"/>
                        <a:t>.. &lt;/Text&gt;</a:t>
                      </a:r>
                    </a:p>
                    <a:p>
                      <a:r>
                        <a:rPr lang="en-SG" dirty="0"/>
                        <a:t>&lt;/</a:t>
                      </a:r>
                      <a:r>
                        <a:rPr lang="en-SG" dirty="0" err="1"/>
                        <a:t>ScrollView</a:t>
                      </a:r>
                      <a:r>
                        <a:rPr lang="en-SG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279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1189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 err="1">
                <a:solidFill>
                  <a:srgbClr val="000000"/>
                </a:solidFill>
              </a:rPr>
              <a:t>ScrollView</a:t>
            </a:r>
            <a:r>
              <a:rPr lang="en-SG" b="1" dirty="0">
                <a:solidFill>
                  <a:srgbClr val="000000"/>
                </a:solidFill>
              </a:rPr>
              <a:t> vs </a:t>
            </a:r>
            <a:r>
              <a:rPr lang="en-SG" b="1" dirty="0" err="1">
                <a:solidFill>
                  <a:srgbClr val="000000"/>
                </a:solidFill>
              </a:rPr>
              <a:t>FlatList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Here’s a simple </a:t>
            </a:r>
            <a:r>
              <a:rPr lang="en-US" sz="2400" dirty="0" err="1">
                <a:solidFill>
                  <a:schemeClr val="tx1"/>
                </a:solidFill>
              </a:rPr>
              <a:t>ScrollView</a:t>
            </a:r>
            <a:r>
              <a:rPr lang="en-US" sz="2400" dirty="0">
                <a:solidFill>
                  <a:schemeClr val="tx1"/>
                </a:solidFill>
              </a:rPr>
              <a:t> demonstration.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38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Navigation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Mobile apps are made up of multiple screens.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When building mobile apps, of primary concern is how to handle a user’s navigation through the app.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Example, the presentation of the screens and the transitions between them.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605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 err="1">
                <a:solidFill>
                  <a:srgbClr val="000000"/>
                </a:solidFill>
              </a:rPr>
              <a:t>ScrollView</a:t>
            </a:r>
            <a:r>
              <a:rPr lang="en-SG" b="1" dirty="0">
                <a:solidFill>
                  <a:srgbClr val="000000"/>
                </a:solidFill>
              </a:rPr>
              <a:t> vs </a:t>
            </a:r>
            <a:r>
              <a:rPr lang="en-SG" b="1" dirty="0" err="1">
                <a:solidFill>
                  <a:srgbClr val="000000"/>
                </a:solidFill>
              </a:rPr>
              <a:t>FlatList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FlatList</a:t>
            </a:r>
            <a:r>
              <a:rPr lang="en-US" sz="2400" dirty="0">
                <a:solidFill>
                  <a:schemeClr val="tx1"/>
                </a:solidFill>
              </a:rPr>
              <a:t> implementation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96779F-0057-969B-9BCD-0729B6FBE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42314"/>
              </p:ext>
            </p:extLst>
          </p:nvPr>
        </p:nvGraphicFramePr>
        <p:xfrm>
          <a:off x="518728" y="2072861"/>
          <a:ext cx="810275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758">
                  <a:extLst>
                    <a:ext uri="{9D8B030D-6E8A-4147-A177-3AD203B41FA5}">
                      <a16:colId xmlns:a16="http://schemas.microsoft.com/office/drawing/2014/main" val="425608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const</a:t>
                      </a:r>
                      <a:r>
                        <a:rPr lang="en-SG" dirty="0"/>
                        <a:t> data = [</a:t>
                      </a:r>
                    </a:p>
                    <a:p>
                      <a:r>
                        <a:rPr lang="en-SG" dirty="0"/>
                        <a:t>  {</a:t>
                      </a:r>
                    </a:p>
                    <a:p>
                      <a:r>
                        <a:rPr lang="en-SG" dirty="0"/>
                        <a:t>       id: ‘1’,</a:t>
                      </a:r>
                    </a:p>
                    <a:p>
                      <a:r>
                        <a:rPr lang="en-SG" dirty="0"/>
                        <a:t>       title: 'First Item',</a:t>
                      </a:r>
                    </a:p>
                    <a:p>
                      <a:r>
                        <a:rPr lang="en-SG" dirty="0"/>
                        <a:t>  }</a:t>
                      </a:r>
                    </a:p>
                    <a:p>
                      <a:r>
                        <a:rPr lang="en-SG" dirty="0"/>
                        <a:t>]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…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 </a:t>
                      </a:r>
                      <a:r>
                        <a:rPr lang="en-SG" dirty="0" err="1"/>
                        <a:t>const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renderItem</a:t>
                      </a:r>
                      <a:r>
                        <a:rPr lang="en-SG" dirty="0"/>
                        <a:t> = ({ item }) =&gt; (</a:t>
                      </a:r>
                    </a:p>
                    <a:p>
                      <a:r>
                        <a:rPr lang="en-SG" dirty="0"/>
                        <a:t>    &lt;Item title={</a:t>
                      </a:r>
                      <a:r>
                        <a:rPr lang="en-SG" dirty="0" err="1"/>
                        <a:t>item.title</a:t>
                      </a:r>
                      <a:r>
                        <a:rPr lang="en-SG" dirty="0"/>
                        <a:t>} /&gt;</a:t>
                      </a:r>
                    </a:p>
                    <a:p>
                      <a:r>
                        <a:rPr lang="en-SG" dirty="0"/>
                        <a:t>  );</a:t>
                      </a:r>
                    </a:p>
                    <a:p>
                      <a:endParaRPr lang="en-SG" dirty="0"/>
                    </a:p>
                    <a:p>
                      <a:r>
                        <a:rPr lang="en-SG" dirty="0"/>
                        <a:t>//Code shown in next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471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51191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 err="1">
                <a:solidFill>
                  <a:srgbClr val="000000"/>
                </a:solidFill>
              </a:rPr>
              <a:t>ScrollView</a:t>
            </a:r>
            <a:r>
              <a:rPr lang="en-SG" b="1" dirty="0">
                <a:solidFill>
                  <a:srgbClr val="000000"/>
                </a:solidFill>
              </a:rPr>
              <a:t> vs </a:t>
            </a:r>
            <a:r>
              <a:rPr lang="en-SG" b="1" dirty="0" err="1">
                <a:solidFill>
                  <a:srgbClr val="000000"/>
                </a:solidFill>
              </a:rPr>
              <a:t>FlatList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FlatList</a:t>
            </a:r>
            <a:r>
              <a:rPr lang="en-US" sz="2400" dirty="0">
                <a:solidFill>
                  <a:schemeClr val="tx1"/>
                </a:solidFill>
              </a:rPr>
              <a:t> implementation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96779F-0057-969B-9BCD-0729B6FBE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91812"/>
              </p:ext>
            </p:extLst>
          </p:nvPr>
        </p:nvGraphicFramePr>
        <p:xfrm>
          <a:off x="518728" y="2072861"/>
          <a:ext cx="810275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758">
                  <a:extLst>
                    <a:ext uri="{9D8B030D-6E8A-4147-A177-3AD203B41FA5}">
                      <a16:colId xmlns:a16="http://schemas.microsoft.com/office/drawing/2014/main" val="425608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…</a:t>
                      </a:r>
                    </a:p>
                    <a:p>
                      <a:endParaRPr lang="en-SG" dirty="0"/>
                    </a:p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FlatList</a:t>
                      </a:r>
                      <a:endParaRPr lang="en-US" dirty="0"/>
                    </a:p>
                    <a:p>
                      <a:r>
                        <a:rPr lang="en-US" dirty="0"/>
                        <a:t>        data={DATA}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renderItem</a:t>
                      </a:r>
                      <a:r>
                        <a:rPr lang="en-US" dirty="0"/>
                        <a:t>={</a:t>
                      </a:r>
                      <a:r>
                        <a:rPr lang="en-US" dirty="0" err="1"/>
                        <a:t>renderItem</a:t>
                      </a:r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keyExtractor</a:t>
                      </a:r>
                      <a:r>
                        <a:rPr lang="en-US" dirty="0"/>
                        <a:t>={item =&gt; item.id}</a:t>
                      </a:r>
                      <a:endParaRPr lang="en-SG" dirty="0"/>
                    </a:p>
                    <a:p>
                      <a:r>
                        <a:rPr lang="en-SG" dirty="0"/>
                        <a:t>/&gt;</a:t>
                      </a:r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471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75317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 err="1">
                <a:solidFill>
                  <a:srgbClr val="000000"/>
                </a:solidFill>
              </a:rPr>
              <a:t>ScrollView</a:t>
            </a:r>
            <a:r>
              <a:rPr lang="en-SG" b="1" dirty="0">
                <a:solidFill>
                  <a:srgbClr val="000000"/>
                </a:solidFill>
              </a:rPr>
              <a:t> vs </a:t>
            </a:r>
            <a:r>
              <a:rPr lang="en-SG" b="1" dirty="0" err="1">
                <a:solidFill>
                  <a:srgbClr val="000000"/>
                </a:solidFill>
              </a:rPr>
              <a:t>FlatList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Here’s a simple </a:t>
            </a:r>
            <a:r>
              <a:rPr lang="en-US" sz="2400" dirty="0" err="1">
                <a:solidFill>
                  <a:schemeClr val="tx1"/>
                </a:solidFill>
              </a:rPr>
              <a:t>FlatListReact</a:t>
            </a:r>
            <a:r>
              <a:rPr lang="en-US" sz="2400" dirty="0">
                <a:solidFill>
                  <a:schemeClr val="tx1"/>
                </a:solidFill>
              </a:rPr>
              <a:t> demonstration.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10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dirty="0">
                <a:solidFill>
                  <a:srgbClr val="000000"/>
                </a:solidFill>
              </a:rPr>
              <a:t>That’s all for today!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D9E55F-C419-3F45-837D-EA783317F422}"/>
              </a:ext>
            </a:extLst>
          </p:cNvPr>
          <p:cNvSpPr txBox="1">
            <a:spLocks/>
          </p:cNvSpPr>
          <p:nvPr/>
        </p:nvSpPr>
        <p:spPr bwMode="auto">
          <a:xfrm>
            <a:off x="465217" y="1420813"/>
            <a:ext cx="8229601" cy="456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you have any questions, please feel free to reach out to me at this email.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chemeClr val="tx1"/>
                </a:solidFill>
              </a:rPr>
              <a:t>kydsim001@mymail.sim.edu.sg</a:t>
            </a: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388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199" y="1572128"/>
            <a:ext cx="8229601" cy="3256546"/>
          </a:xfrm>
        </p:spPr>
        <p:txBody>
          <a:bodyPr anchor="ctr"/>
          <a:lstStyle/>
          <a:p>
            <a:r>
              <a:rPr lang="en-GB" sz="8000" b="1" dirty="0">
                <a:solidFill>
                  <a:srgbClr val="000000"/>
                </a:solidFill>
              </a:rPr>
              <a:t>END OF LESSON</a:t>
            </a:r>
            <a:endParaRPr lang="en-SG" sz="8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Navigation in React Native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React Navigation </a:t>
            </a:r>
            <a:r>
              <a:rPr lang="en-US" sz="2400" dirty="0">
                <a:solidFill>
                  <a:schemeClr val="tx1"/>
                </a:solidFill>
              </a:rPr>
              <a:t>is one of the most well-known navigation libraries available for React.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In this section, we’ll go through the basics of React Native navigation, show you how to get started using React Navigation in a React Native app.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10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What is React Navigation?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React Navigation </a:t>
            </a:r>
            <a:r>
              <a:rPr lang="en-US" sz="2400" dirty="0">
                <a:solidFill>
                  <a:schemeClr val="tx1"/>
                </a:solidFill>
              </a:rPr>
              <a:t>is a standalone library that enables you to implement navigation functionality in a React Native application.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React Navigation </a:t>
            </a:r>
            <a:r>
              <a:rPr lang="en-US" sz="2400" dirty="0">
                <a:solidFill>
                  <a:schemeClr val="tx1"/>
                </a:solidFill>
              </a:rPr>
              <a:t>is written in JavaScript and does not directly use the native navigation APIs on iOS and Android.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Rather, it recreates some subset of those APIs. This allows for integration of third-party JS plugins, maximum customization, and easier debugging, with no need to learn Objective-C, Swift, Java, Kotlin, etc.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87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What is React Navigation?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u="sng" dirty="0">
                <a:solidFill>
                  <a:schemeClr val="accent1"/>
                </a:solidFill>
              </a:rPr>
              <a:t>React Native Navigation </a:t>
            </a:r>
            <a:r>
              <a:rPr lang="en-US" sz="2400" dirty="0">
                <a:solidFill>
                  <a:schemeClr val="tx1"/>
                </a:solidFill>
              </a:rPr>
              <a:t>is a popular alternative to React Navigation.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It’s a module that is dependent on and designed to be used with React Native.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u="sng" dirty="0">
                <a:solidFill>
                  <a:schemeClr val="tx1"/>
                </a:solidFill>
              </a:rPr>
              <a:t>React Native Navigation</a:t>
            </a:r>
            <a:r>
              <a:rPr lang="en-US" sz="2400" dirty="0">
                <a:solidFill>
                  <a:schemeClr val="tx1"/>
                </a:solidFill>
              </a:rPr>
              <a:t> differs slightly in that it directly uses native navigation APIs on iOS and Android, which allows for a more native look and feel.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5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Installing React Navigation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As React Navigation is a module on its own. We have to install React Navigation to the project.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 err="1">
                <a:solidFill>
                  <a:schemeClr val="tx1"/>
                </a:solidFill>
              </a:rPr>
              <a:t>npm</a:t>
            </a:r>
            <a:r>
              <a:rPr lang="en-SG" sz="2400" dirty="0">
                <a:solidFill>
                  <a:schemeClr val="tx1"/>
                </a:solidFill>
              </a:rPr>
              <a:t> Installation: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420415A-3ACE-CA56-D935-10CABFB71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27217"/>
              </p:ext>
            </p:extLst>
          </p:nvPr>
        </p:nvGraphicFramePr>
        <p:xfrm>
          <a:off x="516339" y="3191722"/>
          <a:ext cx="78642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219">
                  <a:extLst>
                    <a:ext uri="{9D8B030D-6E8A-4147-A177-3AD203B41FA5}">
                      <a16:colId xmlns:a16="http://schemas.microsoft.com/office/drawing/2014/main" val="2400906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npm</a:t>
                      </a:r>
                      <a:r>
                        <a:rPr lang="en-SG" dirty="0"/>
                        <a:t> install @react-navigation/native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522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9958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SG" b="1" dirty="0">
                <a:solidFill>
                  <a:srgbClr val="000000"/>
                </a:solidFill>
              </a:rPr>
              <a:t>Installing React Navigation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Next, install the required peer dependencies. Y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ou</a:t>
            </a:r>
            <a:r>
              <a:rPr lang="en-US" sz="2400" dirty="0">
                <a:solidFill>
                  <a:schemeClr val="tx1"/>
                </a:solidFill>
              </a:rPr>
              <a:t> need to run different commands depending on whether your project is an Expo managed project or a bare React Native project.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SG" sz="2400" dirty="0">
                <a:solidFill>
                  <a:schemeClr val="tx1"/>
                </a:solidFill>
              </a:rPr>
              <a:t>Expo Installation: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SG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420415A-3ACE-CA56-D935-10CABFB71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08228"/>
              </p:ext>
            </p:extLst>
          </p:nvPr>
        </p:nvGraphicFramePr>
        <p:xfrm>
          <a:off x="510660" y="4401456"/>
          <a:ext cx="78642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219">
                  <a:extLst>
                    <a:ext uri="{9D8B030D-6E8A-4147-A177-3AD203B41FA5}">
                      <a16:colId xmlns:a16="http://schemas.microsoft.com/office/drawing/2014/main" val="2400906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expo install react-native-screens react-native-safe-area-context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5223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649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176" y="393511"/>
            <a:ext cx="8229601" cy="793605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The React Native stack navigator</a:t>
            </a:r>
            <a:endParaRPr lang="en-SG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175" y="1420812"/>
            <a:ext cx="8229601" cy="451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React Navigation is built with JavaScript and lets you create components and navigation patterns that look and feel like truly native ones.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React Navigation uses what’s called a </a:t>
            </a:r>
            <a:r>
              <a:rPr lang="en-US" sz="2400" b="1" dirty="0">
                <a:solidFill>
                  <a:schemeClr val="accent1"/>
                </a:solidFill>
              </a:rPr>
              <a:t>stack navigator </a:t>
            </a:r>
            <a:r>
              <a:rPr lang="en-US" sz="2400" dirty="0">
                <a:solidFill>
                  <a:schemeClr val="tx1"/>
                </a:solidFill>
              </a:rPr>
              <a:t>to manage the navigation history and presentation of the appropriate screen based on the route taken by a user inside the app.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FF0000"/>
                </a:solidFill>
              </a:rPr>
              <a:t>Only one screen is presented to a user at a given time.</a:t>
            </a:r>
            <a:endParaRPr lang="en-SG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46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gemmaloke\My Documents\Content Development\MFS Lecturers' eLesson Plans\Audio\Lesson 6 - NaturaSoft\S1_N1.mp3"/>
  <p:tag name="AUDIO_ID" val="257"/>
  <p:tag name="ELAPSEDTIME" val="3.392"/>
  <p:tag name="ANNOTATION_COUNT" val="0"/>
  <p:tag name="ARTICULATE_SLIDE_GUID" val="f6ce7efd-9229-43e5-917c-32314924c196"/>
  <p:tag name="ARTICULATE_SLIDE_NAV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83d073-b43a-4b1f-a4b3-3fbbd0dc60ac"/>
  <p:tag name="AUDIO_IMPORT" val="C:\Documents and Settings\gemmaloke\My Documents\Content Development\MFS eLesson Plans\Audio\Lesson 6 - NaturaSoft\S2_N1.mp3"/>
  <p:tag name="AUDIO_ID" val="258"/>
  <p:tag name="ELAPSEDTIME" val="27.656"/>
  <p:tag name="TIMELINE" val="0.9/5.2/16.8/17.8"/>
  <p:tag name="ANNOTATION_COUNT" val="0"/>
  <p:tag name="ARTICULATE_SLIDE_NAV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ge_pp_cove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1563</Words>
  <Application>Microsoft Office PowerPoint</Application>
  <PresentationFormat>On-screen Show (4:3)</PresentationFormat>
  <Paragraphs>292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ge_pp_covertemplate</vt:lpstr>
      <vt:lpstr>MOBILE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FUNDAMENTALS</dc:title>
  <cp:lastModifiedBy>Daryl Sim</cp:lastModifiedBy>
  <cp:revision>375</cp:revision>
  <dcterms:modified xsi:type="dcterms:W3CDTF">2022-05-23T05:35:01Z</dcterms:modified>
</cp:coreProperties>
</file>