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4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8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40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4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47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9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0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52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53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54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5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56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5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58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59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60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61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62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63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64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65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66.xml" ContentType="application/vnd.openxmlformats-officedocument.presentationml.notesSlide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333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78" r:id="rId26"/>
    <p:sldId id="358" r:id="rId27"/>
    <p:sldId id="359" r:id="rId28"/>
    <p:sldId id="360" r:id="rId29"/>
    <p:sldId id="337" r:id="rId30"/>
    <p:sldId id="334" r:id="rId31"/>
    <p:sldId id="336" r:id="rId32"/>
    <p:sldId id="335" r:id="rId33"/>
    <p:sldId id="350" r:id="rId34"/>
    <p:sldId id="351" r:id="rId35"/>
    <p:sldId id="352" r:id="rId36"/>
    <p:sldId id="353" r:id="rId37"/>
    <p:sldId id="354" r:id="rId38"/>
    <p:sldId id="355" r:id="rId39"/>
    <p:sldId id="384" r:id="rId40"/>
    <p:sldId id="386" r:id="rId41"/>
    <p:sldId id="385" r:id="rId42"/>
    <p:sldId id="356" r:id="rId43"/>
    <p:sldId id="361" r:id="rId44"/>
    <p:sldId id="362" r:id="rId45"/>
    <p:sldId id="363" r:id="rId46"/>
    <p:sldId id="364" r:id="rId47"/>
    <p:sldId id="379" r:id="rId48"/>
    <p:sldId id="380" r:id="rId49"/>
    <p:sldId id="381" r:id="rId50"/>
    <p:sldId id="382" r:id="rId51"/>
    <p:sldId id="383" r:id="rId52"/>
    <p:sldId id="365" r:id="rId53"/>
    <p:sldId id="366" r:id="rId54"/>
    <p:sldId id="367" r:id="rId55"/>
    <p:sldId id="368" r:id="rId56"/>
    <p:sldId id="369" r:id="rId57"/>
    <p:sldId id="370" r:id="rId58"/>
    <p:sldId id="373" r:id="rId59"/>
    <p:sldId id="371" r:id="rId60"/>
    <p:sldId id="372" r:id="rId61"/>
    <p:sldId id="374" r:id="rId62"/>
    <p:sldId id="375" r:id="rId63"/>
    <p:sldId id="376" r:id="rId64"/>
    <p:sldId id="377" r:id="rId65"/>
    <p:sldId id="306" r:id="rId66"/>
    <p:sldId id="265" r:id="rId67"/>
  </p:sldIdLst>
  <p:sldSz cx="9144000" cy="6858000" type="screen4x3"/>
  <p:notesSz cx="6858000" cy="9144000"/>
  <p:defaultTextStyle>
    <a:defPPr lvl="0">
      <a:defRPr lang="en-US"/>
    </a:defPPr>
    <a:lvl1pPr lvl="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lvl="1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lvl="2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lvl="3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lvl="4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9" autoAdjust="0"/>
    <p:restoredTop sz="93955"/>
  </p:normalViewPr>
  <p:slideViewPr>
    <p:cSldViewPr snapToGrid="0">
      <p:cViewPr varScale="1">
        <p:scale>
          <a:sx n="98" d="100"/>
          <a:sy n="98" d="100"/>
        </p:scale>
        <p:origin x="789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FFB0-ED9D-445F-9A2B-4188A92D4D34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6C118-99C7-43A8-89D6-827AC8AE5A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0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3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5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9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3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5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7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9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3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5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9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3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5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7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9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3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5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9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3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5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7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9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8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8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19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8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68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94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99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68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1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1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99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8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72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0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12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34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18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810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78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82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4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30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983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18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0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79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70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72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63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48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143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715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36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7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96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98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82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95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81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11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424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66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335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896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53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2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819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594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89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6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436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4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043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634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549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391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542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828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989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18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1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5F90C4-125E-4497-9672-5D10CF9533B7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A7649-9D40-4EE0-BACF-DCF3466AFC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5B70BF-1667-4065-B27E-F6A7747C84A5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C4ED2-61BD-44E1-A853-E82EFEA072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473FC-03FE-4441-BA5E-9E2ABFE3F0A1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08AD7-56CB-4BD4-A38A-09195942D6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F6D1A2-D08C-4252-9A0F-1D99CD1E25CA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64F24-ED09-48CC-BEDA-F79754D307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4E67A-FD69-4241-BD00-1020D9E837B2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51A76-A517-4F29-937E-A7F5BB7CC0F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2077A-6972-4CB2-AE89-6E8A7D26779E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E6390-1E61-44A4-9E78-AF385EEDFD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17F91-518C-48D7-8814-BB081503F7E5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2DFD1-291A-4299-981D-260B372FFEF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5AE79-373B-41D6-B361-17E25208515E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A4A6A-ADD5-4E7A-B344-2479081D1D7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14F3B7-FC42-4C61-9279-ADAB521C346C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E73DB-DB27-499A-9F8B-56B4DB35A97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DABF5-9CA4-4524-9F56-1C469F4A379D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C4ABC-FDBE-4124-89FA-2931F1DE611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54501-4E95-417D-96CA-529937B40FE9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E1266-B1A8-475F-AD9D-6C0F654578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A93790B0-EE60-41D9-969D-FF088E295D2A}" type="datetime1">
              <a:rPr lang="en-US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03E194A2-1399-4B77-BD42-41E66E754A3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4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4" Type="http://schemas.openxmlformats.org/officeDocument/2006/relationships/image" Target="../media/image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4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4" Type="http://schemas.openxmlformats.org/officeDocument/2006/relationships/image" Target="../media/image3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Relationship Id="rId4" Type="http://schemas.openxmlformats.org/officeDocument/2006/relationships/image" Target="../media/image3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Relationship Id="rId4" Type="http://schemas.openxmlformats.org/officeDocument/2006/relationships/image" Target="../media/image3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Relationship Id="rId4" Type="http://schemas.openxmlformats.org/officeDocument/2006/relationships/image" Target="../media/image3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Relationship Id="rId4" Type="http://schemas.openxmlformats.org/officeDocument/2006/relationships/image" Target="../media/image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Relationship Id="rId4" Type="http://schemas.openxmlformats.org/officeDocument/2006/relationships/image" Target="../media/image3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Relationship Id="rId4" Type="http://schemas.openxmlformats.org/officeDocument/2006/relationships/image" Target="../media/image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Relationship Id="rId4" Type="http://schemas.openxmlformats.org/officeDocument/2006/relationships/image" Target="../media/image3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Relationship Id="rId4" Type="http://schemas.openxmlformats.org/officeDocument/2006/relationships/image" Target="../media/image3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Relationship Id="rId4" Type="http://schemas.openxmlformats.org/officeDocument/2006/relationships/image" Target="../media/image3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Relationship Id="rId4" Type="http://schemas.openxmlformats.org/officeDocument/2006/relationships/image" Target="../media/image3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Relationship Id="rId4" Type="http://schemas.openxmlformats.org/officeDocument/2006/relationships/image" Target="../media/image3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Relationship Id="rId4" Type="http://schemas.openxmlformats.org/officeDocument/2006/relationships/image" Target="../media/image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Relationship Id="rId4" Type="http://schemas.openxmlformats.org/officeDocument/2006/relationships/image" Target="../media/image3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Relationship Id="rId4" Type="http://schemas.openxmlformats.org/officeDocument/2006/relationships/image" Target="../media/image3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Relationship Id="rId4" Type="http://schemas.openxmlformats.org/officeDocument/2006/relationships/image" Target="../media/image3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Relationship Id="rId4" Type="http://schemas.openxmlformats.org/officeDocument/2006/relationships/image" Target="../media/image3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Relationship Id="rId4" Type="http://schemas.openxmlformats.org/officeDocument/2006/relationships/image" Target="../media/image3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Relationship Id="rId4" Type="http://schemas.openxmlformats.org/officeDocument/2006/relationships/image" Target="../media/image3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Relationship Id="rId4" Type="http://schemas.openxmlformats.org/officeDocument/2006/relationships/image" Target="../media/image3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3898" y="2115134"/>
            <a:ext cx="7852144" cy="179995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MOBILE DEVELOPMENT</a:t>
            </a:r>
            <a:endParaRPr lang="en-SG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890" y="6514340"/>
            <a:ext cx="71374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8102007" y="5705032"/>
            <a:ext cx="763773" cy="24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version</a:t>
            </a:r>
            <a:r>
              <a:rPr lang="en-US" sz="1000" i="1" noProof="0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1.0</a:t>
            </a:r>
            <a:endParaRPr kumimoji="0" lang="en-SG" sz="1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819" y="1718634"/>
            <a:ext cx="7623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bg1"/>
                </a:solidFill>
                <a:latin typeface="+mn-lt"/>
              </a:rPr>
              <a:t>COMPUTER SCIENCE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59721" y="6392987"/>
            <a:ext cx="45398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r>
              <a:rPr lang="en-GB" sz="1000" i="1" dirty="0">
                <a:latin typeface="+mn-lt"/>
                <a:ea typeface="Times New Roman" pitchFamily="18" charset="0"/>
                <a:cs typeface="Times New Roman" pitchFamily="18" charset="0"/>
              </a:rPr>
              <a:t>Copyright © 2020 by Singapore Institute of Management Pte Ltd.</a:t>
            </a:r>
            <a:r>
              <a:rPr lang="en-SG" sz="1000" i="1" dirty="0"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1000" i="1" dirty="0">
                <a:latin typeface="+mn-lt"/>
                <a:ea typeface="Times New Roman" pitchFamily="18" charset="0"/>
                <a:cs typeface="Times New Roman" pitchFamily="18" charset="0"/>
              </a:rPr>
              <a:t>All rights reserved.</a:t>
            </a:r>
            <a:endParaRPr kumimoji="0" lang="en-GB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9417" y="4436898"/>
            <a:ext cx="2972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+mn-lt"/>
              </a:rPr>
              <a:t>Topic 3:</a:t>
            </a:r>
          </a:p>
          <a:p>
            <a:r>
              <a:rPr lang="en-SG" sz="2000" b="1" dirty="0">
                <a:solidFill>
                  <a:schemeClr val="bg1"/>
                </a:solidFill>
                <a:latin typeface="+mn-lt"/>
              </a:rPr>
              <a:t>Programming User Interfaces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export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Every module can have several named parameters and in order to export one we should use the syntax as follows.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E2A295D-E341-40EF-B9DC-A18158B7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03824"/>
              </p:ext>
            </p:extLst>
          </p:nvPr>
        </p:nvGraphicFramePr>
        <p:xfrm>
          <a:off x="465224" y="3357414"/>
          <a:ext cx="821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export { PARA_NAME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0220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layout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This structure holds elements that formulates the page look and feel.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E2A295D-E341-40EF-B9DC-A18158B7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71299"/>
              </p:ext>
            </p:extLst>
          </p:nvPr>
        </p:nvGraphicFramePr>
        <p:xfrm>
          <a:off x="465224" y="3357414"/>
          <a:ext cx="821355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export default function App() {</a:t>
                      </a:r>
                    </a:p>
                    <a:p>
                      <a:r>
                        <a:rPr lang="en-GB" dirty="0"/>
                        <a:t>  return (</a:t>
                      </a:r>
                    </a:p>
                    <a:p>
                      <a:r>
                        <a:rPr lang="en-GB" dirty="0"/>
                        <a:t>    &lt;View style={</a:t>
                      </a:r>
                      <a:r>
                        <a:rPr lang="en-GB" dirty="0" err="1"/>
                        <a:t>styles.container</a:t>
                      </a:r>
                      <a:r>
                        <a:rPr lang="en-GB" dirty="0"/>
                        <a:t>}&gt;</a:t>
                      </a:r>
                    </a:p>
                    <a:p>
                      <a:r>
                        <a:rPr lang="en-GB" dirty="0"/>
                        <a:t>      &lt;Text&gt;Open up App.js to start working on your app!&lt;/Text&gt;</a:t>
                      </a:r>
                    </a:p>
                    <a:p>
                      <a:r>
                        <a:rPr lang="en-GB" dirty="0"/>
                        <a:t>      &lt;</a:t>
                      </a:r>
                      <a:r>
                        <a:rPr lang="en-GB" dirty="0" err="1"/>
                        <a:t>StatusBar</a:t>
                      </a:r>
                      <a:r>
                        <a:rPr lang="en-GB" dirty="0"/>
                        <a:t> style="auto" /&gt;</a:t>
                      </a:r>
                    </a:p>
                    <a:p>
                      <a:r>
                        <a:rPr lang="en-GB" dirty="0"/>
                        <a:t>    &lt;/View&gt;</a:t>
                      </a:r>
                    </a:p>
                    <a:p>
                      <a:r>
                        <a:rPr lang="en-GB" dirty="0"/>
                        <a:t>  );</a:t>
                      </a:r>
                    </a:p>
                    <a:p>
                      <a:r>
                        <a:rPr lang="en-GB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7576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layout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Similar to HTML, each element start/end tag defines an object for React to render.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E2A295D-E341-40EF-B9DC-A18158B7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12147"/>
              </p:ext>
            </p:extLst>
          </p:nvPr>
        </p:nvGraphicFramePr>
        <p:xfrm>
          <a:off x="465224" y="3357414"/>
          <a:ext cx="821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&lt;Text&gt;Open up App.js to start working on your app!&lt;/Text&gt;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781B954-0C9F-4224-997E-2C0A4844A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32884"/>
              </p:ext>
            </p:extLst>
          </p:nvPr>
        </p:nvGraphicFramePr>
        <p:xfrm>
          <a:off x="449175" y="4102072"/>
          <a:ext cx="82135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&lt;Button</a:t>
                      </a:r>
                    </a:p>
                    <a:p>
                      <a:r>
                        <a:rPr lang="en-US" dirty="0"/>
                        <a:t>         </a:t>
                      </a:r>
                      <a:r>
                        <a:rPr lang="en-US" dirty="0" err="1"/>
                        <a:t>onPress</a:t>
                      </a:r>
                      <a:r>
                        <a:rPr lang="en-US" dirty="0"/>
                        <a:t> = {</a:t>
                      </a:r>
                      <a:r>
                        <a:rPr lang="en-US" dirty="0" err="1"/>
                        <a:t>handlePress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         title = "Red button!"</a:t>
                      </a:r>
                    </a:p>
                    <a:p>
                      <a:r>
                        <a:rPr lang="en-US" dirty="0"/>
                        <a:t>         color = "red"</a:t>
                      </a:r>
                    </a:p>
                    <a:p>
                      <a:r>
                        <a:rPr lang="en-US" dirty="0"/>
                        <a:t> /&gt;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9638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style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The style structure is supported by the </a:t>
            </a:r>
            <a:r>
              <a:rPr lang="en-SG" sz="2400" b="1" dirty="0" err="1">
                <a:solidFill>
                  <a:schemeClr val="tx1"/>
                </a:solidFill>
              </a:rPr>
              <a:t>StyleSheet</a:t>
            </a:r>
            <a:r>
              <a:rPr lang="en-SG" sz="2400" dirty="0">
                <a:solidFill>
                  <a:schemeClr val="tx1"/>
                </a:solidFill>
              </a:rPr>
              <a:t> import.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Similar to CSS, all elements’ style are written in the </a:t>
            </a:r>
            <a:r>
              <a:rPr lang="en-SG" sz="2400" b="1" dirty="0" err="1">
                <a:solidFill>
                  <a:schemeClr val="tx1"/>
                </a:solidFill>
              </a:rPr>
              <a:t>const</a:t>
            </a:r>
            <a:r>
              <a:rPr lang="en-SG" sz="2400" b="1" dirty="0">
                <a:solidFill>
                  <a:schemeClr val="tx1"/>
                </a:solidFill>
              </a:rPr>
              <a:t> styles </a:t>
            </a:r>
            <a:r>
              <a:rPr lang="en-SG" sz="2400" dirty="0">
                <a:solidFill>
                  <a:schemeClr val="tx1"/>
                </a:solidFill>
              </a:rPr>
              <a:t>structure.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232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style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In this case, the </a:t>
            </a:r>
            <a:r>
              <a:rPr lang="en-SG" sz="2400" b="1" dirty="0">
                <a:solidFill>
                  <a:schemeClr val="tx1"/>
                </a:solidFill>
              </a:rPr>
              <a:t>container</a:t>
            </a:r>
            <a:r>
              <a:rPr lang="en-SG" sz="2400" dirty="0">
                <a:solidFill>
                  <a:schemeClr val="tx1"/>
                </a:solidFill>
              </a:rPr>
              <a:t> represents the name of this style and within the braces the style </a:t>
            </a:r>
            <a:r>
              <a:rPr lang="en-SG" sz="2400" u="sng" dirty="0">
                <a:solidFill>
                  <a:schemeClr val="tx1"/>
                </a:solidFill>
              </a:rPr>
              <a:t>properties</a:t>
            </a:r>
            <a:r>
              <a:rPr lang="en-SG" sz="2400" dirty="0">
                <a:solidFill>
                  <a:schemeClr val="tx1"/>
                </a:solidFill>
              </a:rPr>
              <a:t> are placed in it.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C25D6A3-BB2E-4F61-B6D2-D58D66A78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74109"/>
              </p:ext>
            </p:extLst>
          </p:nvPr>
        </p:nvGraphicFramePr>
        <p:xfrm>
          <a:off x="457199" y="2141457"/>
          <a:ext cx="821355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const</a:t>
                      </a:r>
                      <a:r>
                        <a:rPr lang="en-GB" dirty="0"/>
                        <a:t> styles = </a:t>
                      </a:r>
                      <a:r>
                        <a:rPr lang="en-GB" dirty="0" err="1"/>
                        <a:t>StyleSheet.create</a:t>
                      </a:r>
                      <a:r>
                        <a:rPr lang="en-GB" dirty="0"/>
                        <a:t>({</a:t>
                      </a:r>
                    </a:p>
                    <a:p>
                      <a:r>
                        <a:rPr lang="en-GB" dirty="0"/>
                        <a:t>  container: {</a:t>
                      </a:r>
                    </a:p>
                    <a:p>
                      <a:r>
                        <a:rPr lang="en-GB" dirty="0"/>
                        <a:t>    flex: 1,</a:t>
                      </a:r>
                    </a:p>
                    <a:p>
                      <a:r>
                        <a:rPr lang="en-GB" dirty="0"/>
                        <a:t>    </a:t>
                      </a:r>
                      <a:r>
                        <a:rPr lang="en-GB" dirty="0" err="1"/>
                        <a:t>backgroundColor</a:t>
                      </a:r>
                      <a:r>
                        <a:rPr lang="en-GB" dirty="0"/>
                        <a:t>: '#</a:t>
                      </a:r>
                      <a:r>
                        <a:rPr lang="en-GB" dirty="0" err="1"/>
                        <a:t>fff</a:t>
                      </a:r>
                      <a:r>
                        <a:rPr lang="en-GB" dirty="0"/>
                        <a:t>',</a:t>
                      </a:r>
                    </a:p>
                    <a:p>
                      <a:r>
                        <a:rPr lang="en-GB" dirty="0"/>
                        <a:t>    </a:t>
                      </a:r>
                      <a:r>
                        <a:rPr lang="en-GB" dirty="0" err="1"/>
                        <a:t>alignItems</a:t>
                      </a:r>
                      <a:r>
                        <a:rPr lang="en-GB" dirty="0"/>
                        <a:t>: '</a:t>
                      </a:r>
                      <a:r>
                        <a:rPr lang="en-GB" dirty="0" err="1"/>
                        <a:t>center</a:t>
                      </a:r>
                      <a:r>
                        <a:rPr lang="en-GB" dirty="0"/>
                        <a:t>',</a:t>
                      </a:r>
                    </a:p>
                    <a:p>
                      <a:r>
                        <a:rPr lang="en-GB" dirty="0"/>
                        <a:t>    </a:t>
                      </a:r>
                      <a:r>
                        <a:rPr lang="en-GB" dirty="0" err="1"/>
                        <a:t>justifyContent</a:t>
                      </a:r>
                      <a:r>
                        <a:rPr lang="en-GB" dirty="0"/>
                        <a:t>: '</a:t>
                      </a:r>
                      <a:r>
                        <a:rPr lang="en-GB" dirty="0" err="1"/>
                        <a:t>center</a:t>
                      </a:r>
                      <a:r>
                        <a:rPr lang="en-GB" dirty="0"/>
                        <a:t>',</a:t>
                      </a:r>
                    </a:p>
                    <a:p>
                      <a:r>
                        <a:rPr lang="en-GB" dirty="0"/>
                        <a:t>  },</a:t>
                      </a:r>
                    </a:p>
                    <a:p>
                      <a:r>
                        <a:rPr lang="en-GB" dirty="0"/>
                        <a:t>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5319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style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apply styles to our container, we need to add </a:t>
            </a:r>
            <a:r>
              <a:rPr lang="en-US" sz="2400" b="1" dirty="0">
                <a:solidFill>
                  <a:schemeClr val="tx1"/>
                </a:solidFill>
              </a:rPr>
              <a:t>style={</a:t>
            </a:r>
            <a:r>
              <a:rPr lang="en-US" sz="2400" b="1" dirty="0" err="1">
                <a:solidFill>
                  <a:schemeClr val="tx1"/>
                </a:solidFill>
              </a:rPr>
              <a:t>styles.container</a:t>
            </a:r>
            <a:r>
              <a:rPr lang="en-US" sz="2400" b="1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tx1"/>
                </a:solidFill>
              </a:rPr>
              <a:t>property to the </a:t>
            </a:r>
            <a:r>
              <a:rPr lang="en-US" sz="2400" b="1" dirty="0">
                <a:solidFill>
                  <a:schemeClr val="tx1"/>
                </a:solidFill>
              </a:rPr>
              <a:t>View</a:t>
            </a:r>
            <a:r>
              <a:rPr lang="en-US" sz="2400" dirty="0">
                <a:solidFill>
                  <a:schemeClr val="tx1"/>
                </a:solidFill>
              </a:rPr>
              <a:t> element.</a:t>
            </a: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C25D6A3-BB2E-4F61-B6D2-D58D66A78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65404"/>
              </p:ext>
            </p:extLst>
          </p:nvPr>
        </p:nvGraphicFramePr>
        <p:xfrm>
          <a:off x="449175" y="3255274"/>
          <a:ext cx="82135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&lt;View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style={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styles.container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} 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&lt;Text&gt;Open up App.js to start working on your app!&lt;/Text&gt;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StatusBar</a:t>
                      </a:r>
                      <a:r>
                        <a:rPr lang="en-US" dirty="0"/>
                        <a:t> style="auto" /&gt;</a:t>
                      </a:r>
                    </a:p>
                    <a:p>
                      <a:r>
                        <a:rPr lang="en-US" dirty="0"/>
                        <a:t>&lt;/View&gt;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9700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JSX and Props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following is a funny tag syntax which is neither a string nor HTML.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 is called JSX, and it is a syntax extension to JavaScript.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 is highly used with React to describe what the UI should look like.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JSX may remind you of a template language, but it comes with the full power of JavaScript.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9D48158-41AD-4ABF-8E88-C581547D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98646"/>
              </p:ext>
            </p:extLst>
          </p:nvPr>
        </p:nvGraphicFramePr>
        <p:xfrm>
          <a:off x="481273" y="2472197"/>
          <a:ext cx="821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 element = &lt;h1&gt;Hello, world!&lt;/h1&gt;;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6308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JSX and Props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React embraces the fact that rendering logic is inherently coupled with other UI logic: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How events are handled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How the state changes over time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How the data is prepared for display.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401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JSX and Props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Instead of artificially separating technologies by putting markup and logic in separate files, React separates concerns with loosely coupled units called “components” that contain both.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React doesn’t require using JSX, but most people find it helpful as a visual aid when working with UI inside the JavaScript code.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 also allows React to show more useful error and warning messages.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741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JSX and Props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Embedding Expressions in JSX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the example below, we declare a variable called name and then use it inside JSX by wrapping it in curly braces: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You can put any valid JavaScript expression inside the curly braces in JSX.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2BF8CFCB-B50B-4F99-9AB6-1D895C39F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23364"/>
              </p:ext>
            </p:extLst>
          </p:nvPr>
        </p:nvGraphicFramePr>
        <p:xfrm>
          <a:off x="481273" y="3372006"/>
          <a:ext cx="82135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 name = 'Josh Perez';</a:t>
                      </a:r>
                    </a:p>
                    <a:p>
                      <a:r>
                        <a:rPr lang="en-US" dirty="0"/>
                        <a:t>const element = &lt;h1&gt;Hello, {name}&lt;/h1&gt;;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0940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77563"/>
          </a:xfrm>
        </p:spPr>
        <p:txBody>
          <a:bodyPr anchor="ctr"/>
          <a:lstStyle/>
          <a:p>
            <a:pPr algn="l"/>
            <a:r>
              <a:rPr lang="en-GB" sz="4400" b="1" dirty="0">
                <a:solidFill>
                  <a:srgbClr val="000000"/>
                </a:solidFill>
              </a:rPr>
              <a:t>Learning Outcomes</a:t>
            </a:r>
            <a:endParaRPr lang="en-SG" sz="4400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49177" y="1171074"/>
            <a:ext cx="8229601" cy="489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SG" sz="2400" dirty="0">
                <a:solidFill>
                  <a:schemeClr val="tx1"/>
                </a:solidFill>
              </a:rPr>
              <a:t>After studying this topic and the recordings online, you should be able to: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tx1"/>
                </a:solidFill>
              </a:rPr>
              <a:t>Topic 3 – Programming User Interface</a:t>
            </a: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React JS Structure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JSX and Props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React Native Hooks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UI Elements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Touchable Elements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945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JSX and Props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Embedding Expressions in JSX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the example below, we embed the result of calling a JavaScript function, </a:t>
            </a:r>
            <a:r>
              <a:rPr lang="en-US" sz="2400" dirty="0" err="1">
                <a:solidFill>
                  <a:schemeClr val="tx1"/>
                </a:solidFill>
              </a:rPr>
              <a:t>formatName</a:t>
            </a:r>
            <a:r>
              <a:rPr lang="en-US" sz="2400" dirty="0">
                <a:solidFill>
                  <a:schemeClr val="tx1"/>
                </a:solidFill>
              </a:rPr>
              <a:t>(user), into an &lt;Text&gt; element.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B6B9ECD-2782-4447-9955-FA72F1379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00689"/>
              </p:ext>
            </p:extLst>
          </p:nvPr>
        </p:nvGraphicFramePr>
        <p:xfrm>
          <a:off x="465224" y="3323368"/>
          <a:ext cx="821355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function </a:t>
                      </a:r>
                      <a:r>
                        <a:rPr lang="en-GB" dirty="0" err="1"/>
                        <a:t>formatName</a:t>
                      </a:r>
                      <a:r>
                        <a:rPr lang="en-GB" dirty="0"/>
                        <a:t>(user) {</a:t>
                      </a:r>
                    </a:p>
                    <a:p>
                      <a:r>
                        <a:rPr lang="en-GB" dirty="0"/>
                        <a:t>  return </a:t>
                      </a:r>
                      <a:r>
                        <a:rPr lang="en-GB" dirty="0" err="1"/>
                        <a:t>user.firstName</a:t>
                      </a:r>
                      <a:r>
                        <a:rPr lang="en-GB" dirty="0"/>
                        <a:t> + ' ' + </a:t>
                      </a:r>
                      <a:r>
                        <a:rPr lang="en-GB" dirty="0" err="1"/>
                        <a:t>user.lastName</a:t>
                      </a:r>
                      <a:r>
                        <a:rPr lang="en-GB" dirty="0"/>
                        <a:t>;</a:t>
                      </a:r>
                    </a:p>
                    <a:p>
                      <a:r>
                        <a:rPr lang="en-GB" dirty="0"/>
                        <a:t>}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 err="1"/>
                        <a:t>const</a:t>
                      </a:r>
                      <a:r>
                        <a:rPr lang="en-GB" dirty="0"/>
                        <a:t> user = {</a:t>
                      </a:r>
                    </a:p>
                    <a:p>
                      <a:r>
                        <a:rPr lang="en-GB" dirty="0"/>
                        <a:t>  </a:t>
                      </a:r>
                      <a:r>
                        <a:rPr lang="en-GB" dirty="0" err="1"/>
                        <a:t>firstName</a:t>
                      </a:r>
                      <a:r>
                        <a:rPr lang="en-GB" dirty="0"/>
                        <a:t>: 'Harper',</a:t>
                      </a:r>
                    </a:p>
                    <a:p>
                      <a:r>
                        <a:rPr lang="en-GB" dirty="0"/>
                        <a:t>  </a:t>
                      </a:r>
                      <a:r>
                        <a:rPr lang="en-GB" dirty="0" err="1"/>
                        <a:t>lastName</a:t>
                      </a:r>
                      <a:r>
                        <a:rPr lang="en-GB" dirty="0"/>
                        <a:t>: 'Perez'</a:t>
                      </a:r>
                    </a:p>
                    <a:p>
                      <a:r>
                        <a:rPr lang="en-GB" dirty="0"/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71121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JSX and Props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Embedding Expressions in JSX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the example below, we embed the result of calling a JavaScript function, </a:t>
            </a:r>
            <a:r>
              <a:rPr lang="en-US" sz="2400" dirty="0" err="1">
                <a:solidFill>
                  <a:schemeClr val="tx1"/>
                </a:solidFill>
              </a:rPr>
              <a:t>formatName</a:t>
            </a:r>
            <a:r>
              <a:rPr lang="en-US" sz="2400" dirty="0">
                <a:solidFill>
                  <a:schemeClr val="tx1"/>
                </a:solidFill>
              </a:rPr>
              <a:t>(user), into an &lt;Text&gt; element.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(Continued)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B6B9ECD-2782-4447-9955-FA72F1379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01709"/>
              </p:ext>
            </p:extLst>
          </p:nvPr>
        </p:nvGraphicFramePr>
        <p:xfrm>
          <a:off x="449175" y="3679871"/>
          <a:ext cx="821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&lt;Text&gt;Hello, {</a:t>
                      </a:r>
                      <a:r>
                        <a:rPr lang="en-GB" dirty="0" err="1"/>
                        <a:t>formatName</a:t>
                      </a:r>
                      <a:r>
                        <a:rPr lang="en-GB" dirty="0"/>
                        <a:t>(user)}!&lt;/Text&gt;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80652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JSX and Props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Props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Most components can be customized when they are created, with different parameters.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These created parameters are called </a:t>
            </a:r>
            <a:r>
              <a:rPr lang="en-US" sz="2400" b="1" dirty="0">
                <a:solidFill>
                  <a:schemeClr val="tx1"/>
                </a:solidFill>
              </a:rPr>
              <a:t>props</a:t>
            </a:r>
            <a:r>
              <a:rPr lang="en-US" sz="2400" dirty="0">
                <a:solidFill>
                  <a:schemeClr val="tx1"/>
                </a:solidFill>
              </a:rPr>
              <a:t>, short for </a:t>
            </a:r>
            <a:r>
              <a:rPr lang="en-US" sz="2400" u="sng" dirty="0">
                <a:solidFill>
                  <a:schemeClr val="tx1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441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JSX and Props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Props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example, one basic React Native component is the Image. When you create an image, you can use a prop named source to control what image it shows.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1D9D00-4E4C-44D1-ADEE-BA020502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43028"/>
              </p:ext>
            </p:extLst>
          </p:nvPr>
        </p:nvGraphicFramePr>
        <p:xfrm>
          <a:off x="517188" y="3751093"/>
          <a:ext cx="801397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970">
                  <a:extLst>
                    <a:ext uri="{9D8B030D-6E8A-4147-A177-3AD203B41FA5}">
                      <a16:colId xmlns:a16="http://schemas.microsoft.com/office/drawing/2014/main" val="341095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</a:t>
                      </a:r>
                      <a:r>
                        <a:rPr lang="en-GB" dirty="0" err="1"/>
                        <a:t>const</a:t>
                      </a:r>
                      <a:r>
                        <a:rPr lang="en-GB" dirty="0"/>
                        <a:t> pic = {</a:t>
                      </a:r>
                    </a:p>
                    <a:p>
                      <a:r>
                        <a:rPr lang="en-GB" dirty="0"/>
                        <a:t>      </a:t>
                      </a:r>
                      <a:r>
                        <a:rPr lang="en-GB" dirty="0" err="1"/>
                        <a:t>uri</a:t>
                      </a:r>
                      <a:r>
                        <a:rPr lang="en-GB" dirty="0"/>
                        <a:t>: 'https://upload.wikimedia.org/</a:t>
                      </a:r>
                      <a:r>
                        <a:rPr lang="en-GB" dirty="0" err="1"/>
                        <a:t>wikipedia</a:t>
                      </a:r>
                      <a:r>
                        <a:rPr lang="en-GB" dirty="0"/>
                        <a:t>/commons/d/de/Bananavarieties.jpg'</a:t>
                      </a:r>
                    </a:p>
                    <a:p>
                      <a:r>
                        <a:rPr lang="en-GB" dirty="0"/>
                        <a:t>    };</a:t>
                      </a:r>
                    </a:p>
                    <a:p>
                      <a:r>
                        <a:rPr lang="en-GB" dirty="0"/>
                        <a:t>    return (</a:t>
                      </a:r>
                    </a:p>
                    <a:p>
                      <a:r>
                        <a:rPr lang="en-GB" dirty="0"/>
                        <a:t>      &lt;Image source={pic}  style={{width: 193, height: 110, marginTop:50}}/&gt;</a:t>
                      </a:r>
                    </a:p>
                    <a:p>
                      <a:r>
                        <a:rPr lang="en-GB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549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09585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Demonstration for first assignment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Now we are clear about the structure and components of React JS.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 will demonstrate how to build the name badge application.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59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Native Hooks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state of your application is bound to change at some point. This could be the value of a variable, an object, or whatever type of data exists in your component.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make it possible to have the changes reflected in the DOM, we have to use a </a:t>
            </a:r>
            <a:r>
              <a:rPr lang="en-US" sz="2400" b="1" dirty="0">
                <a:solidFill>
                  <a:schemeClr val="tx1"/>
                </a:solidFill>
              </a:rPr>
              <a:t>React hook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u="sng" dirty="0" err="1">
                <a:solidFill>
                  <a:schemeClr val="tx1"/>
                </a:solidFill>
              </a:rPr>
              <a:t>useState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297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Native Hooks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be able to use this hook, you have to import the </a:t>
            </a:r>
            <a:r>
              <a:rPr lang="en-US" sz="2400" b="1" dirty="0" err="1">
                <a:solidFill>
                  <a:schemeClr val="tx1"/>
                </a:solidFill>
              </a:rPr>
              <a:t>useState</a:t>
            </a:r>
            <a:r>
              <a:rPr lang="en-US" sz="2400" dirty="0">
                <a:solidFill>
                  <a:schemeClr val="tx1"/>
                </a:solidFill>
              </a:rPr>
              <a:t> hook from React.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8584314-7BD4-4691-9655-BBE95C7C1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86475"/>
              </p:ext>
            </p:extLst>
          </p:nvPr>
        </p:nvGraphicFramePr>
        <p:xfrm>
          <a:off x="449175" y="2491151"/>
          <a:ext cx="821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GB" dirty="0"/>
                        <a:t> 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useState</a:t>
                      </a:r>
                      <a:r>
                        <a:rPr lang="en-GB" dirty="0"/>
                        <a:t> 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GB" dirty="0"/>
                        <a:t> 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GB" dirty="0"/>
                        <a:t> 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"react";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4188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Native Hooks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After that, you have to create your state and give it an initial value (or initial state) which is “Mobile Development".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state variable is called name, and </a:t>
            </a:r>
            <a:r>
              <a:rPr lang="en-US" sz="2400" dirty="0" err="1">
                <a:solidFill>
                  <a:schemeClr val="tx1"/>
                </a:solidFill>
              </a:rPr>
              <a:t>setName</a:t>
            </a:r>
            <a:r>
              <a:rPr lang="en-US" sz="2400" dirty="0">
                <a:solidFill>
                  <a:schemeClr val="tx1"/>
                </a:solidFill>
              </a:rPr>
              <a:t> is the function for updating its value.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8584314-7BD4-4691-9655-BBE95C7C1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20267"/>
              </p:ext>
            </p:extLst>
          </p:nvPr>
        </p:nvGraphicFramePr>
        <p:xfrm>
          <a:off x="481273" y="3891934"/>
          <a:ext cx="821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dirty="0"/>
                        <a:t> 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dirty="0"/>
                        <a:t>name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setName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GB" dirty="0"/>
                        <a:t> 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GB" dirty="0"/>
                        <a:t>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useState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(“Mobile Development");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4287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Native Hooks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Looks like this: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8584314-7BD4-4691-9655-BBE95C7C1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54813"/>
              </p:ext>
            </p:extLst>
          </p:nvPr>
        </p:nvGraphicFramePr>
        <p:xfrm>
          <a:off x="481273" y="1956129"/>
          <a:ext cx="821355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export default function App() {</a:t>
                      </a:r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  </a:t>
                      </a:r>
                      <a:r>
                        <a:rPr lang="en-GB" sz="1400" dirty="0" err="1"/>
                        <a:t>const</a:t>
                      </a:r>
                      <a:r>
                        <a:rPr lang="en-GB" sz="1400" dirty="0"/>
                        <a:t> [name, </a:t>
                      </a:r>
                      <a:r>
                        <a:rPr lang="en-GB" sz="1400" dirty="0" err="1"/>
                        <a:t>setName</a:t>
                      </a:r>
                      <a:r>
                        <a:rPr lang="en-GB" sz="1400" dirty="0"/>
                        <a:t>] = </a:t>
                      </a:r>
                      <a:r>
                        <a:rPr lang="en-GB" sz="1400" dirty="0" err="1"/>
                        <a:t>useState</a:t>
                      </a:r>
                      <a:r>
                        <a:rPr lang="en-GB" sz="1400" dirty="0"/>
                        <a:t>("Mobile Development");</a:t>
                      </a:r>
                    </a:p>
                    <a:p>
                      <a:r>
                        <a:rPr lang="en-GB" sz="1400" dirty="0"/>
                        <a:t>  </a:t>
                      </a:r>
                      <a:r>
                        <a:rPr lang="en-GB" sz="1400" dirty="0" err="1"/>
                        <a:t>const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changeName</a:t>
                      </a:r>
                      <a:r>
                        <a:rPr lang="en-GB" sz="1400" dirty="0"/>
                        <a:t> = () =&gt; {</a:t>
                      </a:r>
                    </a:p>
                    <a:p>
                      <a:r>
                        <a:rPr lang="en-GB" sz="1400" dirty="0"/>
                        <a:t>    </a:t>
                      </a:r>
                      <a:r>
                        <a:rPr lang="en-GB" sz="1400" dirty="0" err="1"/>
                        <a:t>setName</a:t>
                      </a:r>
                      <a:r>
                        <a:rPr lang="en-GB" sz="1400" dirty="0"/>
                        <a:t>("Hello World");</a:t>
                      </a:r>
                    </a:p>
                    <a:p>
                      <a:r>
                        <a:rPr lang="en-GB" sz="1400" dirty="0"/>
                        <a:t>  };</a:t>
                      </a:r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  return (</a:t>
                      </a:r>
                    </a:p>
                    <a:p>
                      <a:r>
                        <a:rPr lang="en-GB" sz="1400" dirty="0"/>
                        <a:t>    &lt;View style={</a:t>
                      </a:r>
                      <a:r>
                        <a:rPr lang="en-GB" sz="1400" dirty="0" err="1"/>
                        <a:t>styles.container</a:t>
                      </a:r>
                      <a:r>
                        <a:rPr lang="en-GB" sz="1400" dirty="0"/>
                        <a:t>}&gt;</a:t>
                      </a:r>
                    </a:p>
                    <a:p>
                      <a:r>
                        <a:rPr lang="en-GB" sz="1400" dirty="0"/>
                        <a:t>    &lt;Text&gt;My name is {name}&lt;/Text&gt;</a:t>
                      </a:r>
                    </a:p>
                    <a:p>
                      <a:r>
                        <a:rPr lang="en-GB" sz="1400" dirty="0"/>
                        <a:t>  &lt;Button</a:t>
                      </a:r>
                    </a:p>
                    <a:p>
                      <a:r>
                        <a:rPr lang="en-GB" sz="1400" dirty="0"/>
                        <a:t>      </a:t>
                      </a:r>
                      <a:r>
                        <a:rPr lang="en-GB" sz="1400" dirty="0" err="1"/>
                        <a:t>onPress</a:t>
                      </a:r>
                      <a:r>
                        <a:rPr lang="en-GB" sz="1400" dirty="0"/>
                        <a:t> = {</a:t>
                      </a:r>
                      <a:r>
                        <a:rPr lang="en-GB" sz="1400" dirty="0" err="1"/>
                        <a:t>changeName</a:t>
                      </a:r>
                      <a:r>
                        <a:rPr lang="en-GB" sz="1400" dirty="0"/>
                        <a:t>}</a:t>
                      </a:r>
                    </a:p>
                    <a:p>
                      <a:r>
                        <a:rPr lang="en-GB" sz="1400" dirty="0"/>
                        <a:t>      title = "Click here"</a:t>
                      </a:r>
                    </a:p>
                    <a:p>
                      <a:r>
                        <a:rPr lang="en-GB" sz="1400" dirty="0"/>
                        <a:t>      </a:t>
                      </a:r>
                      <a:r>
                        <a:rPr lang="en-GB" sz="1400" dirty="0" err="1"/>
                        <a:t>color</a:t>
                      </a:r>
                      <a:r>
                        <a:rPr lang="en-GB" sz="1400" dirty="0"/>
                        <a:t> = "red"</a:t>
                      </a:r>
                    </a:p>
                    <a:p>
                      <a:r>
                        <a:rPr lang="en-GB" sz="1400" dirty="0"/>
                        <a:t>   /&gt;</a:t>
                      </a:r>
                    </a:p>
                    <a:p>
                      <a:r>
                        <a:rPr lang="en-GB" sz="1400" dirty="0"/>
                        <a:t>    &lt;/View&gt;</a:t>
                      </a:r>
                    </a:p>
                    <a:p>
                      <a:r>
                        <a:rPr lang="en-GB" sz="1400" dirty="0"/>
                        <a:t>  );</a:t>
                      </a:r>
                    </a:p>
                    <a:p>
                      <a:r>
                        <a:rPr lang="en-GB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73143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View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View is the most common element in React Native.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You can consider it as an equivalent of the div element used in web development.</a:t>
            </a: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6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There are </a:t>
            </a:r>
            <a:r>
              <a:rPr lang="en-SG" sz="2400" b="1" dirty="0">
                <a:solidFill>
                  <a:schemeClr val="tx1"/>
                </a:solidFill>
              </a:rPr>
              <a:t>THREE (3) </a:t>
            </a:r>
            <a:r>
              <a:rPr lang="en-SG" sz="2400" dirty="0">
                <a:solidFill>
                  <a:schemeClr val="tx1"/>
                </a:solidFill>
              </a:rPr>
              <a:t>primary parts in a React file: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SG" sz="2400" dirty="0">
                <a:solidFill>
                  <a:schemeClr val="tx1"/>
                </a:solidFill>
              </a:rPr>
              <a:t>The import/export structure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SG" sz="2400" dirty="0">
                <a:solidFill>
                  <a:schemeClr val="tx1"/>
                </a:solidFill>
              </a:rPr>
              <a:t>The layout structure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SG" sz="2400" dirty="0">
                <a:solidFill>
                  <a:schemeClr val="tx1"/>
                </a:solidFill>
              </a:rPr>
              <a:t>The style 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605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View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Purpose: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When you need to wrap your elements inside the container, you can use View as a container element.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When you want to nest more elements inside the parent element, both parent and child can be View. It can have as many children as you want.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1840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View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Purpose: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When you want to style different elements, you can place them inside View since it supports style property, flexbox etc.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View also supports synthetic touch events, which can be useful for different purposes.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83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View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Code: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2265664-2F9B-4111-A82E-E99B7C660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93760"/>
              </p:ext>
            </p:extLst>
          </p:nvPr>
        </p:nvGraphicFramePr>
        <p:xfrm>
          <a:off x="546370" y="2866957"/>
          <a:ext cx="7960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&lt;View&gt;</a:t>
                      </a:r>
                    </a:p>
                    <a:p>
                      <a:r>
                        <a:rPr lang="en-US" dirty="0"/>
                        <a:t>         &lt;View&gt;</a:t>
                      </a:r>
                    </a:p>
                    <a:p>
                      <a:r>
                        <a:rPr lang="en-US" dirty="0"/>
                        <a:t>            &lt;Text&gt;This is my text&lt;/Text&gt;</a:t>
                      </a:r>
                    </a:p>
                    <a:p>
                      <a:r>
                        <a:rPr lang="en-US" dirty="0"/>
                        <a:t>         &lt;/View&gt;</a:t>
                      </a:r>
                    </a:p>
                    <a:p>
                      <a:r>
                        <a:rPr lang="en-US" dirty="0"/>
                        <a:t> &lt;/View&gt;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21597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 err="1">
                <a:solidFill>
                  <a:schemeClr val="tx1"/>
                </a:solidFill>
              </a:rPr>
              <a:t>ActivityIndicator</a:t>
            </a:r>
            <a:r>
              <a:rPr lang="en-SG" sz="2400" b="1" dirty="0">
                <a:solidFill>
                  <a:schemeClr val="tx1"/>
                </a:solidFill>
              </a:rPr>
              <a:t>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React Native </a:t>
            </a:r>
            <a:r>
              <a:rPr lang="en-US" sz="2400" dirty="0" err="1">
                <a:solidFill>
                  <a:schemeClr val="tx1"/>
                </a:solidFill>
              </a:rPr>
              <a:t>ActivityIndicator</a:t>
            </a:r>
            <a:r>
              <a:rPr lang="en-US" sz="2400" dirty="0">
                <a:solidFill>
                  <a:schemeClr val="tx1"/>
                </a:solidFill>
              </a:rPr>
              <a:t> is a component for displaying loading action.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 is the same as the circular loader/Progress Bar.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 is used to show the progress of long-running task so that the user can understand something is in progress.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918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 err="1">
                <a:solidFill>
                  <a:schemeClr val="tx1"/>
                </a:solidFill>
              </a:rPr>
              <a:t>ActivityIndicator</a:t>
            </a:r>
            <a:r>
              <a:rPr lang="en-SG" sz="2400" b="1" dirty="0">
                <a:solidFill>
                  <a:schemeClr val="tx1"/>
                </a:solidFill>
              </a:rPr>
              <a:t>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import </a:t>
            </a:r>
            <a:r>
              <a:rPr lang="en-US" sz="2400" dirty="0" err="1">
                <a:solidFill>
                  <a:schemeClr val="tx1"/>
                </a:solidFill>
              </a:rPr>
              <a:t>ActivityIndicator</a:t>
            </a:r>
            <a:r>
              <a:rPr lang="en-US" sz="2400" dirty="0">
                <a:solidFill>
                  <a:schemeClr val="tx1"/>
                </a:solidFill>
              </a:rPr>
              <a:t> in the Code: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err="1">
                <a:solidFill>
                  <a:schemeClr val="tx1"/>
                </a:solidFill>
              </a:rPr>
              <a:t>ActivityIndicator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1108798-A40E-4C7D-A800-30D42DC73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58774"/>
              </p:ext>
            </p:extLst>
          </p:nvPr>
        </p:nvGraphicFramePr>
        <p:xfrm>
          <a:off x="546370" y="2866957"/>
          <a:ext cx="79604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import { </a:t>
                      </a:r>
                      <a:r>
                        <a:rPr lang="en-US" dirty="0" err="1"/>
                        <a:t>ActivityIndicator</a:t>
                      </a:r>
                      <a:r>
                        <a:rPr lang="en-US" dirty="0"/>
                        <a:t>} from 'react-native'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0AE3A42C-BF55-4705-8DF1-B8A74776D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72266"/>
              </p:ext>
            </p:extLst>
          </p:nvPr>
        </p:nvGraphicFramePr>
        <p:xfrm>
          <a:off x="546370" y="4274225"/>
          <a:ext cx="79604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ActivityIndicator</a:t>
                      </a:r>
                      <a:r>
                        <a:rPr lang="en-US" dirty="0"/>
                        <a:t> size="large" color="#0000ff" /&gt;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0448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Button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Buttons are touchable elements used to interact with the screen. They may display text, icons, or both.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Buttons can be styled with several props to look a specific way.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683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Button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olid Button">
            <a:extLst>
              <a:ext uri="{FF2B5EF4-FFF2-40B4-BE49-F238E27FC236}">
                <a16:creationId xmlns:a16="http://schemas.microsoft.com/office/drawing/2014/main" id="{8A5C0842-E9C4-43A1-B043-E01665DF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5" y="1901071"/>
            <a:ext cx="2307766" cy="422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ear Button">
            <a:extLst>
              <a:ext uri="{FF2B5EF4-FFF2-40B4-BE49-F238E27FC236}">
                <a16:creationId xmlns:a16="http://schemas.microsoft.com/office/drawing/2014/main" id="{D9564471-B7CA-447C-BBC2-E64E5EE6D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00" y="1901072"/>
            <a:ext cx="2307765" cy="42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utline Button">
            <a:extLst>
              <a:ext uri="{FF2B5EF4-FFF2-40B4-BE49-F238E27FC236}">
                <a16:creationId xmlns:a16="http://schemas.microsoft.com/office/drawing/2014/main" id="{5972A1DF-ABBA-4D9A-AF6A-B2C324C3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064" y="1901070"/>
            <a:ext cx="2307766" cy="42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9745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Button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import Button in the Code: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Using Button: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249C40AA-A175-4291-92E6-E93E67E43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81349"/>
              </p:ext>
            </p:extLst>
          </p:nvPr>
        </p:nvGraphicFramePr>
        <p:xfrm>
          <a:off x="546370" y="2866957"/>
          <a:ext cx="79604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 Button } from 'react-native'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C96CBEF0-BBDE-4D48-82FF-C2337B090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88133"/>
              </p:ext>
            </p:extLst>
          </p:nvPr>
        </p:nvGraphicFramePr>
        <p:xfrm>
          <a:off x="546370" y="4245042"/>
          <a:ext cx="7960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&lt;Button</a:t>
                      </a:r>
                    </a:p>
                    <a:p>
                      <a:r>
                        <a:rPr lang="en-US" dirty="0"/>
                        <a:t>         </a:t>
                      </a:r>
                      <a:r>
                        <a:rPr lang="en-US" dirty="0" err="1"/>
                        <a:t>onPress</a:t>
                      </a:r>
                      <a:r>
                        <a:rPr lang="en-US" dirty="0"/>
                        <a:t> = {</a:t>
                      </a:r>
                      <a:r>
                        <a:rPr lang="en-US" dirty="0" err="1"/>
                        <a:t>testButton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         title = "Red button!"</a:t>
                      </a:r>
                    </a:p>
                    <a:p>
                      <a:r>
                        <a:rPr lang="en-US" dirty="0"/>
                        <a:t>         color = "red"</a:t>
                      </a:r>
                    </a:p>
                    <a:p>
                      <a:r>
                        <a:rPr lang="en-US" dirty="0"/>
                        <a:t>/&gt;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9503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Button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Configuring the action’s of the Button: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C96CBEF0-BBDE-4D48-82FF-C2337B090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04585"/>
              </p:ext>
            </p:extLst>
          </p:nvPr>
        </p:nvGraphicFramePr>
        <p:xfrm>
          <a:off x="465224" y="3033948"/>
          <a:ext cx="79604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export default function App() {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function </a:t>
                      </a:r>
                      <a:r>
                        <a:rPr lang="en-US" dirty="0" err="1"/>
                        <a:t>testButton</a:t>
                      </a:r>
                      <a:r>
                        <a:rPr lang="en-US" dirty="0"/>
                        <a:t>(){</a:t>
                      </a:r>
                    </a:p>
                    <a:p>
                      <a:r>
                        <a:rPr lang="en-US" dirty="0"/>
                        <a:t>      alert("Hello World");</a:t>
                      </a:r>
                    </a:p>
                    <a:p>
                      <a:r>
                        <a:rPr lang="en-US" dirty="0"/>
                        <a:t>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return (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….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75887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Switch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This is a controlled component that requires an </a:t>
            </a:r>
            <a:r>
              <a:rPr lang="en-US" sz="2400" dirty="0" err="1">
                <a:solidFill>
                  <a:schemeClr val="tx1"/>
                </a:solidFill>
              </a:rPr>
              <a:t>onValueChange</a:t>
            </a:r>
            <a:r>
              <a:rPr lang="en-US" sz="2400" dirty="0">
                <a:solidFill>
                  <a:schemeClr val="tx1"/>
                </a:solidFill>
              </a:rPr>
              <a:t> callback that updates the value prop in order for the component to reflect user actions.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If the value prop is not updated, the component will continue to render the supplied value prop instead of the expected result of any user actions.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import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This is the standard structure for a newly created React </a:t>
            </a:r>
            <a:r>
              <a:rPr lang="en-SG" sz="2400" dirty="0" err="1">
                <a:solidFill>
                  <a:schemeClr val="tx1"/>
                </a:solidFill>
              </a:rPr>
              <a:t>js</a:t>
            </a:r>
            <a:r>
              <a:rPr lang="en-SG" sz="2400" dirty="0">
                <a:solidFill>
                  <a:schemeClr val="tx1"/>
                </a:solidFill>
              </a:rPr>
              <a:t> file.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Allows importing external components by writing a new import statement line.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9F5CF0C-7451-4C84-A66C-B5F79FB7D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21645"/>
              </p:ext>
            </p:extLst>
          </p:nvPr>
        </p:nvGraphicFramePr>
        <p:xfrm>
          <a:off x="465224" y="2102255"/>
          <a:ext cx="82135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import { </a:t>
                      </a:r>
                      <a:r>
                        <a:rPr lang="en-GB" dirty="0" err="1"/>
                        <a:t>StatusBar</a:t>
                      </a:r>
                      <a:r>
                        <a:rPr lang="en-GB" dirty="0"/>
                        <a:t> } from 'expo-status-bar';</a:t>
                      </a:r>
                    </a:p>
                    <a:p>
                      <a:r>
                        <a:rPr lang="en-GB" dirty="0"/>
                        <a:t>import { </a:t>
                      </a:r>
                      <a:r>
                        <a:rPr lang="en-GB" dirty="0" err="1"/>
                        <a:t>StyleSheet</a:t>
                      </a:r>
                      <a:r>
                        <a:rPr lang="en-GB" dirty="0"/>
                        <a:t>, Text, View } from 'react-native';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1709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Switch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import Switch in the Code: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Implement prop in the Code (set default to false):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C4FA4B2-C3B5-4D7D-A4F0-808DB6162254}"/>
              </a:ext>
            </a:extLst>
          </p:cNvPr>
          <p:cNvGraphicFramePr>
            <a:graphicFrameLocks noGrp="1"/>
          </p:cNvGraphicFramePr>
          <p:nvPr/>
        </p:nvGraphicFramePr>
        <p:xfrm>
          <a:off x="546370" y="2866957"/>
          <a:ext cx="796046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useState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from "react";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{Switch} from "react-native";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84A1DD19-12BE-4BD8-A54D-A74A9CDFF1BC}"/>
              </a:ext>
            </a:extLst>
          </p:cNvPr>
          <p:cNvGraphicFramePr>
            <a:graphicFrameLocks noGrp="1"/>
          </p:cNvGraphicFramePr>
          <p:nvPr/>
        </p:nvGraphicFramePr>
        <p:xfrm>
          <a:off x="546370" y="4746017"/>
          <a:ext cx="796046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const [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isEnabled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setIsEnabled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useState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(false);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const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toggleSwitch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() =&gt;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setIsEnabled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previousState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!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previousState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15484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6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Switch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add Switch in the Code: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C4FA4B2-C3B5-4D7D-A4F0-808DB6162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42163"/>
              </p:ext>
            </p:extLst>
          </p:nvPr>
        </p:nvGraphicFramePr>
        <p:xfrm>
          <a:off x="546370" y="2866957"/>
          <a:ext cx="79604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&lt;View style={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styles.container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&lt;Switch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trackColor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={{ false: "#767577", true: "#81b0ff" }}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thumbColor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isEnabled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? "#f5dd4b" : "#f4f3f4"}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ios_backgroundColor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="#3e3e3e"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onValueChange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toggleSwitch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value={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isEnabled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/&gt;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&lt;/View&gt;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61825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Image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 React component for displaying different types of images, including network images, static resources, temporary local images, and images from local disk, such as the camera roll.</a:t>
            </a: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552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Image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following demonstrates fetching and displaying an image from local storage as well as one from network and even from data provided in the </a:t>
            </a:r>
            <a:r>
              <a:rPr lang="en-US" sz="2400" b="1" u="sng" dirty="0">
                <a:solidFill>
                  <a:schemeClr val="tx1"/>
                </a:solidFill>
              </a:rPr>
              <a:t>'data:' </a:t>
            </a:r>
            <a:r>
              <a:rPr lang="en-US" sz="2400" b="1" u="sng" dirty="0" err="1">
                <a:solidFill>
                  <a:schemeClr val="tx1"/>
                </a:solidFill>
              </a:rPr>
              <a:t>uri</a:t>
            </a:r>
            <a:r>
              <a:rPr lang="en-US" sz="2400" b="1" u="sng" dirty="0">
                <a:solidFill>
                  <a:schemeClr val="tx1"/>
                </a:solidFill>
              </a:rPr>
              <a:t> scheme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798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Image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Local storage images: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Before adding images, you have to store the images into the assets folder.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931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Image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Local storage images: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To use the images, we have to import and add the element: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F0FE0A6A-E1C2-4A73-AD7D-4A52672DA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91687"/>
              </p:ext>
            </p:extLst>
          </p:nvPr>
        </p:nvGraphicFramePr>
        <p:xfrm>
          <a:off x="531779" y="3367931"/>
          <a:ext cx="79604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 Image } from 'react-native'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3E1D4A6-98CB-46B3-8BF9-B7DE8B189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52397"/>
              </p:ext>
            </p:extLst>
          </p:nvPr>
        </p:nvGraphicFramePr>
        <p:xfrm>
          <a:off x="531779" y="4157492"/>
          <a:ext cx="79604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&lt;Image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source = {require('./assets/favicon.png')}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style={{width:100, height:100,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resizeMode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"cover"}}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85060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Image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Network images: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To use image from the net, we have to import and add the element using the </a:t>
            </a:r>
            <a:r>
              <a:rPr lang="en-SG" sz="2400" b="1" dirty="0" err="1">
                <a:solidFill>
                  <a:schemeClr val="tx1"/>
                </a:solidFill>
              </a:rPr>
              <a:t>uri</a:t>
            </a:r>
            <a:r>
              <a:rPr lang="en-SG" sz="2400" dirty="0">
                <a:solidFill>
                  <a:schemeClr val="tx1"/>
                </a:solidFill>
              </a:rPr>
              <a:t> attribute: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F0FE0A6A-E1C2-4A73-AD7D-4A52672DA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44880"/>
              </p:ext>
            </p:extLst>
          </p:nvPr>
        </p:nvGraphicFramePr>
        <p:xfrm>
          <a:off x="531779" y="3601394"/>
          <a:ext cx="79604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 Image } from 'react-native'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3E1D4A6-98CB-46B3-8BF9-B7DE8B189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2584"/>
              </p:ext>
            </p:extLst>
          </p:nvPr>
        </p:nvGraphicFramePr>
        <p:xfrm>
          <a:off x="531779" y="4157492"/>
          <a:ext cx="79604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&lt;Image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source = 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‘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url_link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’}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style={{width:100, height:100,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resizeMode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"cover"}}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64094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 err="1">
                <a:solidFill>
                  <a:schemeClr val="tx1"/>
                </a:solidFill>
              </a:rPr>
              <a:t>ImageBackground</a:t>
            </a:r>
            <a:r>
              <a:rPr lang="en-SG" sz="2400" b="1" dirty="0">
                <a:solidFill>
                  <a:schemeClr val="tx1"/>
                </a:solidFill>
              </a:rPr>
              <a:t>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 common feature request from developers familiar with the web is background-image.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handle this use case, you can use the &lt;</a:t>
            </a:r>
            <a:r>
              <a:rPr lang="en-US" sz="2400" dirty="0" err="1">
                <a:solidFill>
                  <a:schemeClr val="tx1"/>
                </a:solidFill>
              </a:rPr>
              <a:t>ImageBackground</a:t>
            </a:r>
            <a:r>
              <a:rPr lang="en-US" sz="2400" dirty="0">
                <a:solidFill>
                  <a:schemeClr val="tx1"/>
                </a:solidFill>
              </a:rPr>
              <a:t>&gt; component, which has the same props as &lt;Image&gt;, and add whatever children to it you would like to layer on top of it.</a:t>
            </a: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316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 err="1">
                <a:solidFill>
                  <a:schemeClr val="tx1"/>
                </a:solidFill>
              </a:rPr>
              <a:t>ImageBackground</a:t>
            </a:r>
            <a:r>
              <a:rPr lang="en-SG" sz="2400" b="1" dirty="0">
                <a:solidFill>
                  <a:schemeClr val="tx1"/>
                </a:solidFill>
              </a:rPr>
              <a:t>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 common feature request from developers familiar with the web is background-image.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To handle this use case, you can use the &lt;</a:t>
            </a:r>
            <a:r>
              <a:rPr lang="en-US" sz="2400" dirty="0" err="1">
                <a:solidFill>
                  <a:schemeClr val="tx1"/>
                </a:solidFill>
              </a:rPr>
              <a:t>ImageBackground</a:t>
            </a:r>
            <a:r>
              <a:rPr lang="en-US" sz="2400" dirty="0">
                <a:solidFill>
                  <a:schemeClr val="tx1"/>
                </a:solidFill>
              </a:rPr>
              <a:t>&gt; component, which has the same props as &lt;Image&gt;, and add whatever children to it you would like to layer on top of it.</a:t>
            </a: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859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 err="1">
                <a:solidFill>
                  <a:schemeClr val="tx1"/>
                </a:solidFill>
              </a:rPr>
              <a:t>ImageBackground</a:t>
            </a:r>
            <a:r>
              <a:rPr lang="en-SG" sz="2400" b="1" dirty="0">
                <a:solidFill>
                  <a:schemeClr val="tx1"/>
                </a:solidFill>
              </a:rPr>
              <a:t>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To implement background images, we have to import and add the element: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E50B308-AC4D-4D9E-8102-200521BC6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13131"/>
              </p:ext>
            </p:extLst>
          </p:nvPr>
        </p:nvGraphicFramePr>
        <p:xfrm>
          <a:off x="531779" y="3367931"/>
          <a:ext cx="79604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ImageBackground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from 'react-native'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5DF5DAC4-3124-47B5-8496-33BD8675B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6616"/>
              </p:ext>
            </p:extLst>
          </p:nvPr>
        </p:nvGraphicFramePr>
        <p:xfrm>
          <a:off x="531779" y="4021306"/>
          <a:ext cx="796046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&lt;View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styles.container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ImageBackground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source={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‘image-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’}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resizeMode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="cover"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styles.image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&lt;Text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styles.text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}&gt;Inside&lt;/Text&gt;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&lt;/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ImageBackground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&lt;/View&gt;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510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import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Every module is said to have at most one default export.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order to import the default export from a file, we can use only the address and use the keyword import before it, or we can give a name to the import making the syntax as the following. </a:t>
            </a: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A58404F-DC46-4B3C-824F-631CD7E4B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41839"/>
              </p:ext>
            </p:extLst>
          </p:nvPr>
        </p:nvGraphicFramePr>
        <p:xfrm>
          <a:off x="543046" y="4797108"/>
          <a:ext cx="821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 GIVEN_NAME from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94955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 err="1">
                <a:solidFill>
                  <a:schemeClr val="tx1"/>
                </a:solidFill>
              </a:rPr>
              <a:t>ImageBackground</a:t>
            </a:r>
            <a:r>
              <a:rPr lang="en-SG" sz="2400" b="1" dirty="0">
                <a:solidFill>
                  <a:schemeClr val="tx1"/>
                </a:solidFill>
              </a:rPr>
              <a:t>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To ensure that the background image covers/fits the entire screen, we would need to add certain styles: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5DF5DAC4-3124-47B5-8496-33BD8675B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69500"/>
              </p:ext>
            </p:extLst>
          </p:nvPr>
        </p:nvGraphicFramePr>
        <p:xfrm>
          <a:off x="517187" y="3277140"/>
          <a:ext cx="796046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styles =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StyleSheet.create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container: {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flex: 1,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},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image: {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flex: 1,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justifyContent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80164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UI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 err="1">
                <a:solidFill>
                  <a:schemeClr val="tx1"/>
                </a:solidFill>
              </a:rPr>
              <a:t>ImageBackground</a:t>
            </a:r>
            <a:r>
              <a:rPr lang="en-SG" sz="2400" b="1" dirty="0">
                <a:solidFill>
                  <a:schemeClr val="tx1"/>
                </a:solidFill>
              </a:rPr>
              <a:t> Element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To ensure that the background image covers/fits the entire screen, we would need to add certain styles: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(Continue)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5DF5DAC4-3124-47B5-8496-33BD8675B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96242"/>
              </p:ext>
            </p:extLst>
          </p:nvPr>
        </p:nvGraphicFramePr>
        <p:xfrm>
          <a:off x="536642" y="3612307"/>
          <a:ext cx="79604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text: {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"white",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42,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lineHeight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84,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fontWeight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"bold",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textAlign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backgroundColor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"#000000c0"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740564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If the basic button doesn't look right for your app, you can build your own button using any of the "Touchable" components provided by React Native.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"Touchable" </a:t>
            </a:r>
            <a:r>
              <a:rPr lang="en-US" sz="2400" dirty="0">
                <a:solidFill>
                  <a:schemeClr val="tx1"/>
                </a:solidFill>
              </a:rPr>
              <a:t>components provide the capability to capture tapping gestures, and can display feedback when a gesture is recognized.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These components do not provide any default styling, however, so you will need to do a bit of work to get them looking nicely in your app.</a:t>
            </a: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9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Which </a:t>
            </a:r>
            <a:r>
              <a:rPr lang="en-US" sz="2400" b="1" dirty="0">
                <a:solidFill>
                  <a:schemeClr val="tx1"/>
                </a:solidFill>
              </a:rPr>
              <a:t>"Touchable" </a:t>
            </a:r>
            <a:r>
              <a:rPr lang="en-US" sz="2400" dirty="0">
                <a:solidFill>
                  <a:schemeClr val="tx1"/>
                </a:solidFill>
              </a:rPr>
              <a:t>component you use will depend on what kind of feedback you want to provide: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TouchableHighlight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TouchableNativeFeedback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TouchableOpacity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TouchableWithoutFeedback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476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TouchableHighlight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You can use </a:t>
            </a:r>
            <a:r>
              <a:rPr lang="en-US" sz="2400" b="1" dirty="0" err="1">
                <a:solidFill>
                  <a:schemeClr val="tx1"/>
                </a:solidFill>
              </a:rPr>
              <a:t>TouchableHighlight</a:t>
            </a:r>
            <a:r>
              <a:rPr lang="en-US" sz="2400" dirty="0">
                <a:solidFill>
                  <a:schemeClr val="tx1"/>
                </a:solidFill>
              </a:rPr>
              <a:t> anywhere you would use a button or link on web.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view's background will be darkened when the user presses down on the button.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675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TouchableHighlight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Importing </a:t>
            </a:r>
            <a:r>
              <a:rPr lang="en-US" sz="2400" dirty="0" err="1">
                <a:solidFill>
                  <a:schemeClr val="tx1"/>
                </a:solidFill>
              </a:rPr>
              <a:t>TouchableHighlight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How to: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00FA003-DACA-4C30-9552-9A1D8DBD1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91276"/>
              </p:ext>
            </p:extLst>
          </p:nvPr>
        </p:nvGraphicFramePr>
        <p:xfrm>
          <a:off x="517187" y="3063240"/>
          <a:ext cx="79604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TouchableHighlight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from 'react-native'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0B052D2-069B-4ACD-B764-200515793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71868"/>
              </p:ext>
            </p:extLst>
          </p:nvPr>
        </p:nvGraphicFramePr>
        <p:xfrm>
          <a:off x="517187" y="4318205"/>
          <a:ext cx="7960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TouchableHighlight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onPress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this.onPressButton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&lt;View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styles.button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&lt;Text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styles.buttonText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TouchableHighlight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&lt;/Text&gt;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&lt;/View&gt;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TouchableHighlight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89501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TouchableNativeFeedback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You may consider using </a:t>
            </a:r>
            <a:r>
              <a:rPr lang="en-US" sz="2400" b="1" dirty="0" err="1">
                <a:solidFill>
                  <a:schemeClr val="tx1"/>
                </a:solidFill>
              </a:rPr>
              <a:t>TouchableNativeFeedback</a:t>
            </a:r>
            <a:r>
              <a:rPr lang="en-US" sz="2400" dirty="0">
                <a:solidFill>
                  <a:schemeClr val="tx1"/>
                </a:solidFill>
              </a:rPr>
              <a:t> on Android to display ink surface reaction ripples that respond to the user's touch.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112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TouchableNativeFeedback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Importing </a:t>
            </a:r>
            <a:r>
              <a:rPr lang="en-US" sz="2400" dirty="0" err="1">
                <a:solidFill>
                  <a:schemeClr val="tx1"/>
                </a:solidFill>
              </a:rPr>
              <a:t>TouchableNativeFeedback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00FA003-DACA-4C30-9552-9A1D8DBD1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82532"/>
              </p:ext>
            </p:extLst>
          </p:nvPr>
        </p:nvGraphicFramePr>
        <p:xfrm>
          <a:off x="517187" y="3063240"/>
          <a:ext cx="79604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TouchableNativeFeedback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from 'react-native'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17632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TouchableNativeFeedback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How to: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0B052D2-069B-4ACD-B764-200515793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35035"/>
              </p:ext>
            </p:extLst>
          </p:nvPr>
        </p:nvGraphicFramePr>
        <p:xfrm>
          <a:off x="546370" y="2922285"/>
          <a:ext cx="79604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TouchableNativeFeedback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onPress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this.onPressButton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background={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Platform.OS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=== 'android' ?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TouchableNativeFeedback.SelectableBackground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''}&gt;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&lt;View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styles.button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&lt;Text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styles.buttonText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TouchableNativeFeedback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Platform.OS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!== 'android' ? '(Android only)' : ''}&lt;/Text&gt;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&lt;/View&gt;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&lt;/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TouchableNativeFeedback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927685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TouchableOpacity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TouchableOpacity</a:t>
            </a:r>
            <a:r>
              <a:rPr lang="en-US" sz="2400" dirty="0">
                <a:solidFill>
                  <a:schemeClr val="tx1"/>
                </a:solidFill>
              </a:rPr>
              <a:t> can be used to provide feedback by reducing the opacity of the button, allowing the background to be seen through while the user is pressing down.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401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import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Importing named values: Every module can have several named parameters and in order to import one we should use the syntax as follows. </a:t>
            </a: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A58404F-DC46-4B3C-824F-631CD7E4B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41366"/>
              </p:ext>
            </p:extLst>
          </p:nvPr>
        </p:nvGraphicFramePr>
        <p:xfrm>
          <a:off x="449175" y="3731929"/>
          <a:ext cx="821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 { PARA_NAME } from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829429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TouchableOpacity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Importing </a:t>
            </a:r>
            <a:r>
              <a:rPr lang="en-US" sz="2400" dirty="0" err="1">
                <a:solidFill>
                  <a:schemeClr val="tx1"/>
                </a:solidFill>
              </a:rPr>
              <a:t>TouchableOpacity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How to: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00FA003-DACA-4C30-9552-9A1D8DBD1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47748"/>
              </p:ext>
            </p:extLst>
          </p:nvPr>
        </p:nvGraphicFramePr>
        <p:xfrm>
          <a:off x="517187" y="3063240"/>
          <a:ext cx="79604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TouchableOpacity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from 'react-native'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0B052D2-069B-4ACD-B764-200515793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56253"/>
              </p:ext>
            </p:extLst>
          </p:nvPr>
        </p:nvGraphicFramePr>
        <p:xfrm>
          <a:off x="517187" y="4318205"/>
          <a:ext cx="7960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TouchableOpacity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onPress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this.onPressButton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&lt;View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styles.button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&lt;Text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styles.buttonText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TouchableOpacity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&lt;/Text&gt;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&lt;/View&gt;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TouchableOpacity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28787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TouchableWithoutFeedback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If you need to handle a tap gesture but you don't want any feedback to be displayed, use </a:t>
            </a:r>
            <a:r>
              <a:rPr lang="en-US" sz="2400" b="1" dirty="0" err="1">
                <a:solidFill>
                  <a:schemeClr val="tx1"/>
                </a:solidFill>
              </a:rPr>
              <a:t>TouchableWithoutFeedback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5213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TouchableWithoutFeedback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Importing </a:t>
            </a:r>
            <a:r>
              <a:rPr lang="en-US" sz="2400" dirty="0" err="1">
                <a:solidFill>
                  <a:schemeClr val="tx1"/>
                </a:solidFill>
              </a:rPr>
              <a:t>TouchableWithoutFeedback</a:t>
            </a:r>
            <a:r>
              <a:rPr lang="en-US" sz="2400" dirty="0">
                <a:solidFill>
                  <a:schemeClr val="tx1"/>
                </a:solidFill>
              </a:rPr>
              <a:t> 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How to: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00FA003-DACA-4C30-9552-9A1D8DBD1A4D}"/>
              </a:ext>
            </a:extLst>
          </p:cNvPr>
          <p:cNvGraphicFramePr>
            <a:graphicFrameLocks noGrp="1"/>
          </p:cNvGraphicFramePr>
          <p:nvPr/>
        </p:nvGraphicFramePr>
        <p:xfrm>
          <a:off x="517187" y="3063240"/>
          <a:ext cx="79604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TouchableWithoutFeedback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from 'react-native'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0B052D2-069B-4ACD-B764-200515793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71509"/>
              </p:ext>
            </p:extLst>
          </p:nvPr>
        </p:nvGraphicFramePr>
        <p:xfrm>
          <a:off x="517187" y="4318205"/>
          <a:ext cx="7960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TouchableWithoutFeedback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onPress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this.onPressButton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&lt;View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styles.button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&lt;Text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styles.buttonText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TouchableWithoutFeedback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&lt;/Text&gt;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&lt;/View&gt;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TouchableWithoutFeedback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384595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some cases, you may want to detect when a user presses and holds a view for a set amount of time.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These long presses can be handled by passing a function to the </a:t>
            </a:r>
            <a:r>
              <a:rPr lang="en-US" sz="2400" b="1" dirty="0" err="1">
                <a:solidFill>
                  <a:schemeClr val="tx1"/>
                </a:solidFill>
              </a:rPr>
              <a:t>onLongPress</a:t>
            </a:r>
            <a:r>
              <a:rPr lang="en-US" sz="2400" dirty="0">
                <a:solidFill>
                  <a:schemeClr val="tx1"/>
                </a:solidFill>
              </a:rPr>
              <a:t> props of any of the "Touchable" components.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7396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Touchable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How to: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255E30C2-E031-4D8F-A6BF-F3550608F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30399"/>
              </p:ext>
            </p:extLst>
          </p:nvPr>
        </p:nvGraphicFramePr>
        <p:xfrm>
          <a:off x="522050" y="2080843"/>
          <a:ext cx="796046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3228322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TouchableHighlight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onPress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this.onPressButton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onLongPress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this.onLongPressButton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&lt;View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styles.button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&lt;Text style={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styles.buttonText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}&gt;Touchable with Long Press&lt;/Text&gt;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&lt;/View&gt;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TouchableHighlight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643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090025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dirty="0">
                <a:solidFill>
                  <a:srgbClr val="000000"/>
                </a:solidFill>
              </a:rPr>
              <a:t>That’s all for today!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D9E55F-C419-3F45-837D-EA783317F422}"/>
              </a:ext>
            </a:extLst>
          </p:cNvPr>
          <p:cNvSpPr txBox="1">
            <a:spLocks/>
          </p:cNvSpPr>
          <p:nvPr/>
        </p:nvSpPr>
        <p:spPr bwMode="auto">
          <a:xfrm>
            <a:off x="465217" y="1420813"/>
            <a:ext cx="8229601" cy="456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you have any questions, please feel free to reach out to me at this email.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solidFill>
                  <a:schemeClr val="tx1"/>
                </a:solidFill>
              </a:rPr>
              <a:t>kydsim001@mymail.sim.edu.sg</a:t>
            </a: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388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199" y="1572128"/>
            <a:ext cx="8229601" cy="3256546"/>
          </a:xfrm>
        </p:spPr>
        <p:txBody>
          <a:bodyPr anchor="ctr"/>
          <a:lstStyle/>
          <a:p>
            <a:r>
              <a:rPr lang="en-GB" sz="8000" b="1" dirty="0">
                <a:solidFill>
                  <a:srgbClr val="000000"/>
                </a:solidFill>
              </a:rPr>
              <a:t>END OF LESSON</a:t>
            </a:r>
            <a:endParaRPr lang="en-SG" sz="8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import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And similarly, for multiple such imports, we can use a comma to separate two-parameter names within the curly braces.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order to import a combination, we should use the following syntax. </a:t>
            </a: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A58404F-DC46-4B3C-824F-631CD7E4B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47253"/>
              </p:ext>
            </p:extLst>
          </p:nvPr>
        </p:nvGraphicFramePr>
        <p:xfrm>
          <a:off x="449175" y="4604284"/>
          <a:ext cx="821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 GIVEN_NAME, { PARA_NAME, ... } from 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5827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export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Now, importing is an operation that requires the permission of the module.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Importing is possible only if the module or named property to be imported has been exported in its declaration.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React we use the keyword </a:t>
            </a:r>
            <a:r>
              <a:rPr lang="en-US" sz="2400" b="1" dirty="0">
                <a:solidFill>
                  <a:schemeClr val="tx1"/>
                </a:solidFill>
              </a:rPr>
              <a:t>export</a:t>
            </a:r>
            <a:r>
              <a:rPr lang="en-US" sz="2400" dirty="0">
                <a:solidFill>
                  <a:schemeClr val="tx1"/>
                </a:solidFill>
              </a:rPr>
              <a:t> to export a particular module or a named parameter or a combination. </a:t>
            </a: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3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React </a:t>
            </a:r>
            <a:r>
              <a:rPr lang="en-SG" b="1" dirty="0" err="1">
                <a:solidFill>
                  <a:srgbClr val="000000"/>
                </a:solidFill>
              </a:rPr>
              <a:t>Js</a:t>
            </a:r>
            <a:r>
              <a:rPr lang="en-SG" b="1" dirty="0">
                <a:solidFill>
                  <a:srgbClr val="000000"/>
                </a:solidFill>
              </a:rPr>
              <a:t> Structure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The export structure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order to export the default export from a file, we need to follow the syntax described below.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E2A295D-E341-40EF-B9DC-A18158B7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05548"/>
              </p:ext>
            </p:extLst>
          </p:nvPr>
        </p:nvGraphicFramePr>
        <p:xfrm>
          <a:off x="465224" y="3357414"/>
          <a:ext cx="821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552">
                  <a:extLst>
                    <a:ext uri="{9D8B030D-6E8A-4147-A177-3AD203B41FA5}">
                      <a16:colId xmlns:a16="http://schemas.microsoft.com/office/drawing/2014/main" val="21038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export default GIVEN_NAME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10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84990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gemmaloke\My Documents\Content Development\MFS Lecturers' eLesson Plans\Audio\Lesson 6 - NaturaSoft\S1_N1.mp3"/>
  <p:tag name="AUDIO_ID" val="257"/>
  <p:tag name="ELAPSEDTIME" val="3.392"/>
  <p:tag name="ANNOTATION_COUNT" val="0"/>
  <p:tag name="ARTICULATE_SLIDE_GUID" val="f6ce7efd-9229-43e5-917c-32314924c196"/>
  <p:tag name="ARTICULATE_SLIDE_NAV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ge_pp_cov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3294</Words>
  <Application>Microsoft Office PowerPoint</Application>
  <PresentationFormat>On-screen Show (4:3)</PresentationFormat>
  <Paragraphs>680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Arial</vt:lpstr>
      <vt:lpstr>Calibri</vt:lpstr>
      <vt:lpstr>ge_pp_covertemplate</vt:lpstr>
      <vt:lpstr>MOBILE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FUNDAMENTALS</dc:title>
  <cp:lastModifiedBy>Daryl Sim</cp:lastModifiedBy>
  <cp:revision>322</cp:revision>
  <dcterms:modified xsi:type="dcterms:W3CDTF">2022-04-25T05:19:37Z</dcterms:modified>
</cp:coreProperties>
</file>