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#Objects_in_object-oriented_programming" TargetMode="External"/><Relationship Id="rId2" Type="http://schemas.openxmlformats.org/officeDocument/2006/relationships/hyperlink" Target="https://en.wikipedia.org/wiki/Software_design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s://en.wikipedia.org/wiki/Method_(computer_science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7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3296-C936-CB4C-9DBD-E07C2697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INTERPOLATION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AD9D-2432-C843-90B5-91216DAF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simplest approach is to interpolate them in straight lines between the keyframes </a:t>
            </a:r>
          </a:p>
          <a:p>
            <a:r>
              <a:rPr lang="en-SG" dirty="0"/>
              <a:t>The position is interpolated linearly between keyframes using the following equation: 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BC14B4E-4F9B-0C4D-A0AF-92532D0010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020" y="3637934"/>
            <a:ext cx="7381109" cy="1323740"/>
          </a:xfrm>
          <a:prstGeom prst="rect">
            <a:avLst/>
          </a:prstGeom>
        </p:spPr>
      </p:pic>
      <p:pic>
        <p:nvPicPr>
          <p:cNvPr id="7" name="Picture 6" descr="Diagram, text, letter&#10;&#10;Description automatically generated">
            <a:extLst>
              <a:ext uri="{FF2B5EF4-FFF2-40B4-BE49-F238E27FC236}">
                <a16:creationId xmlns:a16="http://schemas.microsoft.com/office/drawing/2014/main" id="{FE28FF9A-B093-E041-8EB9-488B1BBDAC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020" y="5161344"/>
            <a:ext cx="2277679" cy="101039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09AA66E-2F2A-CE49-9F59-A9C9187DD8A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2996" y="5129548"/>
            <a:ext cx="3913133" cy="15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9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0AC4-9AD1-9340-ABCB-1B3B5E58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INTERPOLATION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56AD-1AEA-434D-ADFC-00CF65E4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Example</a:t>
            </a:r>
          </a:p>
          <a:p>
            <a:r>
              <a:rPr lang="en-SG" dirty="0"/>
              <a:t>Assume we have the following 3 frames (0, 1 and 2)</a:t>
            </a:r>
          </a:p>
          <a:p>
            <a:r>
              <a:rPr lang="en-SG" dirty="0"/>
              <a:t>We want to linear interpolate from frame 0 to 1 and 1 to 2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SG" dirty="0"/>
              <a:t>From frame 0 to 1 is from point (0,0) time 0 to before point (20,30) time 10 </a:t>
            </a:r>
          </a:p>
          <a:p>
            <a:r>
              <a:rPr lang="en-SG" dirty="0"/>
              <a:t>From frame 1 to 2 is from point (20,30) time 10 to before point (40,50) time 20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1BFE1B-3ACD-9148-8345-7E5014CA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26481"/>
              </p:ext>
            </p:extLst>
          </p:nvPr>
        </p:nvGraphicFramePr>
        <p:xfrm>
          <a:off x="1617686" y="3276110"/>
          <a:ext cx="3958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48">
                  <a:extLst>
                    <a:ext uri="{9D8B030D-6E8A-4147-A177-3AD203B41FA5}">
                      <a16:colId xmlns:a16="http://schemas.microsoft.com/office/drawing/2014/main" val="4267661169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900038255"/>
                    </a:ext>
                  </a:extLst>
                </a:gridCol>
                <a:gridCol w="935420">
                  <a:extLst>
                    <a:ext uri="{9D8B030D-6E8A-4147-A177-3AD203B41FA5}">
                      <a16:colId xmlns:a16="http://schemas.microsoft.com/office/drawing/2014/main" val="1349058790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432488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2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1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1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F299-3F5C-214C-B58F-0880A9F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9D0B-D639-8B45-AD6E-7946C440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frame 0 to 1 is from point (0,0) time 0 to before point (20,30) time 10 </a:t>
            </a:r>
          </a:p>
          <a:p>
            <a:r>
              <a:rPr lang="en-SG" dirty="0"/>
              <a:t>From Frame 0 to 1 (0,0) to (20,30) Time 0 to 9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945D-69EB-564A-9D35-36E8054FA6DF}"/>
              </a:ext>
            </a:extLst>
          </p:cNvPr>
          <p:cNvSpPr txBox="1"/>
          <p:nvPr/>
        </p:nvSpPr>
        <p:spPr>
          <a:xfrm>
            <a:off x="7052441" y="3514636"/>
            <a:ext cx="38257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dirty="0">
                <a:effectLst/>
              </a:rPr>
              <a:t>Example at </a:t>
            </a:r>
            <a:r>
              <a:rPr lang="en-SG" sz="1800" b="0" dirty="0">
                <a:solidFill>
                  <a:srgbClr val="FF0000"/>
                </a:solidFill>
                <a:effectLst/>
              </a:rPr>
              <a:t>current time 3 </a:t>
            </a:r>
          </a:p>
          <a:p>
            <a:r>
              <a:rPr lang="en-SG" sz="1800" b="0" dirty="0">
                <a:effectLst/>
              </a:rPr>
              <a:t>Normalised time = (3-0)/(10-0) </a:t>
            </a:r>
            <a:endParaRPr lang="en-SG" dirty="0">
              <a:effectLst/>
            </a:endParaRPr>
          </a:p>
          <a:p>
            <a:r>
              <a:rPr lang="en-SG" sz="1800" b="0" dirty="0">
                <a:effectLst/>
              </a:rPr>
              <a:t>                               = 0.3 </a:t>
            </a:r>
          </a:p>
          <a:p>
            <a:r>
              <a:rPr lang="en-SG" sz="1800" b="0" dirty="0">
                <a:effectLst/>
              </a:rPr>
              <a:t>Interpolated point at current time 3 </a:t>
            </a:r>
            <a:endParaRPr lang="en-SG" dirty="0">
              <a:effectLst/>
            </a:endParaRPr>
          </a:p>
          <a:p>
            <a:r>
              <a:rPr lang="en-SG" sz="1800" b="0" dirty="0">
                <a:effectLst/>
              </a:rPr>
              <a:t>Point x = 0.3*20 + (1-0.3)*0 </a:t>
            </a:r>
          </a:p>
          <a:p>
            <a:r>
              <a:rPr lang="en-SG" dirty="0"/>
              <a:t>             </a:t>
            </a:r>
            <a:r>
              <a:rPr lang="en-SG" sz="1800" b="0" dirty="0">
                <a:effectLst/>
              </a:rPr>
              <a:t>= 6 </a:t>
            </a:r>
            <a:endParaRPr lang="en-SG" dirty="0">
              <a:effectLst/>
            </a:endParaRPr>
          </a:p>
          <a:p>
            <a:r>
              <a:rPr lang="en-SG" sz="1800" b="0" dirty="0">
                <a:effectLst/>
              </a:rPr>
              <a:t>Point y = 0.3*30 + (1-0.3)*0 </a:t>
            </a:r>
          </a:p>
          <a:p>
            <a:r>
              <a:rPr lang="en-SG" dirty="0"/>
              <a:t>             </a:t>
            </a:r>
            <a:r>
              <a:rPr lang="en-SG" sz="1800" b="0" dirty="0">
                <a:effectLst/>
              </a:rPr>
              <a:t>= 9 </a:t>
            </a:r>
            <a:endParaRPr lang="en-SG" dirty="0">
              <a:effectLst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AA6D50-138E-C54B-99EE-944FC628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9191"/>
              </p:ext>
            </p:extLst>
          </p:nvPr>
        </p:nvGraphicFramePr>
        <p:xfrm>
          <a:off x="1532310" y="3421117"/>
          <a:ext cx="404427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83">
                  <a:extLst>
                    <a:ext uri="{9D8B030D-6E8A-4147-A177-3AD203B41FA5}">
                      <a16:colId xmlns:a16="http://schemas.microsoft.com/office/drawing/2014/main" val="2017431224"/>
                    </a:ext>
                  </a:extLst>
                </a:gridCol>
                <a:gridCol w="1749128">
                  <a:extLst>
                    <a:ext uri="{9D8B030D-6E8A-4147-A177-3AD203B41FA5}">
                      <a16:colId xmlns:a16="http://schemas.microsoft.com/office/drawing/2014/main" val="4218138694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3652794417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4020050452"/>
                    </a:ext>
                  </a:extLst>
                </a:gridCol>
              </a:tblGrid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Normalised</a:t>
                      </a:r>
                      <a:r>
                        <a:rPr lang="en-US" sz="1400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69210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5273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69174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3657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93121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11584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4401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3954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13673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1883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33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F299-3F5C-214C-B58F-0880A9F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9D0B-D639-8B45-AD6E-7946C440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frame 1 to 2 is from point (20,30) time 10 to before point (40,50) time 20 </a:t>
            </a:r>
          </a:p>
          <a:p>
            <a:r>
              <a:rPr lang="en-SG" dirty="0"/>
              <a:t>From Frame 1 to 2 (20,30) to (40,50) Time 10 to 19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945D-69EB-564A-9D35-36E8054FA6DF}"/>
              </a:ext>
            </a:extLst>
          </p:cNvPr>
          <p:cNvSpPr txBox="1"/>
          <p:nvPr/>
        </p:nvSpPr>
        <p:spPr>
          <a:xfrm>
            <a:off x="6264166" y="3514636"/>
            <a:ext cx="4395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Example at </a:t>
            </a:r>
            <a:r>
              <a:rPr lang="en-SG" dirty="0">
                <a:solidFill>
                  <a:srgbClr val="FF0000"/>
                </a:solidFill>
              </a:rPr>
              <a:t>current time 12 </a:t>
            </a:r>
            <a:r>
              <a:rPr lang="en-SG" dirty="0"/>
              <a:t>Normalised time = (12-10)/(20-10) </a:t>
            </a:r>
          </a:p>
          <a:p>
            <a:r>
              <a:rPr lang="en-SG" dirty="0"/>
              <a:t>                              = 0.2</a:t>
            </a:r>
            <a:br>
              <a:rPr lang="en-SG" dirty="0"/>
            </a:br>
            <a:r>
              <a:rPr lang="en-SG" dirty="0"/>
              <a:t>Interpolated point at current time 12 </a:t>
            </a:r>
          </a:p>
          <a:p>
            <a:r>
              <a:rPr lang="en-SG" dirty="0"/>
              <a:t>Point x = 0.2*40+ (1-0.2)*20 </a:t>
            </a:r>
          </a:p>
          <a:p>
            <a:r>
              <a:rPr lang="en-SG" dirty="0"/>
              <a:t>             = 24 </a:t>
            </a:r>
          </a:p>
          <a:p>
            <a:r>
              <a:rPr lang="en-SG" dirty="0"/>
              <a:t>Point y = 0.2*50 + (1-0.2)*30 </a:t>
            </a:r>
          </a:p>
          <a:p>
            <a:r>
              <a:rPr lang="en-SG" dirty="0"/>
              <a:t>             = 34 </a:t>
            </a:r>
            <a:endParaRPr lang="en-SG" dirty="0">
              <a:effectLst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AA6D50-138E-C54B-99EE-944FC628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94461"/>
              </p:ext>
            </p:extLst>
          </p:nvPr>
        </p:nvGraphicFramePr>
        <p:xfrm>
          <a:off x="1532310" y="3421117"/>
          <a:ext cx="404427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83">
                  <a:extLst>
                    <a:ext uri="{9D8B030D-6E8A-4147-A177-3AD203B41FA5}">
                      <a16:colId xmlns:a16="http://schemas.microsoft.com/office/drawing/2014/main" val="2017431224"/>
                    </a:ext>
                  </a:extLst>
                </a:gridCol>
                <a:gridCol w="1749128">
                  <a:extLst>
                    <a:ext uri="{9D8B030D-6E8A-4147-A177-3AD203B41FA5}">
                      <a16:colId xmlns:a16="http://schemas.microsoft.com/office/drawing/2014/main" val="4218138694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3652794417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4020050452"/>
                    </a:ext>
                  </a:extLst>
                </a:gridCol>
              </a:tblGrid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Normalised</a:t>
                      </a:r>
                      <a:r>
                        <a:rPr lang="en-US" sz="1400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69210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75273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69174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3657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93121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11584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4401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3954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13673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18836"/>
                  </a:ext>
                </a:extLst>
              </a:tr>
              <a:tr h="290229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2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3FFA-397C-B346-BE2D-89A42C67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A989-2ABC-C545-9A56-A5BAD11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Implementing in Unity3D </a:t>
            </a:r>
          </a:p>
          <a:p>
            <a:r>
              <a:rPr lang="en-SG" dirty="0"/>
              <a:t>Complete Workshop 7 Lab 1 to have an idea of implementing of linear interpolation.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D7-2851-314D-B341-EA09A683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INTERPOLATION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2B76-1451-A24E-A6DE-29290F6C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705234"/>
          </a:xfrm>
        </p:spPr>
        <p:txBody>
          <a:bodyPr>
            <a:normAutofit lnSpcReduction="10000"/>
          </a:bodyPr>
          <a:lstStyle/>
          <a:p>
            <a:r>
              <a:rPr lang="en-SG" dirty="0"/>
              <a:t>Linear interpolation can be used to implement keyframes, but the animation is not at all smooth. </a:t>
            </a:r>
          </a:p>
          <a:p>
            <a:r>
              <a:rPr lang="en-SG" dirty="0"/>
              <a:t>The object instantly jumps from one keyframe position to the next, rather than gradually moving between the keyframes. </a:t>
            </a:r>
          </a:p>
          <a:p>
            <a:r>
              <a:rPr lang="en-SG" dirty="0"/>
              <a:t>The frames between the keyframes have to be filled in (interpolated). </a:t>
            </a:r>
          </a:p>
          <a:p>
            <a:r>
              <a:rPr lang="en-SG" dirty="0"/>
              <a:t>For example, if you have the following positions of the ball.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(a) Three Keyframes, (b) Linear interpolation (c) Spline interpolation</a:t>
            </a:r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0A89972-00A0-BA41-A4EE-D0E30859CD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5021" y="4486989"/>
            <a:ext cx="4968328" cy="1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BE9-98A8-E548-9BFF-A3D564EF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Keyframes in Unity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3264-8663-F946-B9F0-105A6269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Complete Workshop 7 Lab 2 to implement Keyframes animation using Unity3D Animation and Animation Controller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468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CFA-E553-BE49-82EB-0A734CB9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5140-0B89-8643-8F69-B395D24C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Observer pattern</a:t>
            </a:r>
            <a:r>
              <a:rPr lang="en-SG" dirty="0"/>
              <a:t> </a:t>
            </a:r>
          </a:p>
          <a:p>
            <a:pPr lvl="1"/>
            <a:r>
              <a:rPr lang="en-SG" dirty="0"/>
              <a:t>a </a:t>
            </a:r>
            <a:r>
              <a:rPr lang="en-SG" dirty="0">
                <a:hlinkClick r:id="rId2" tooltip="Software design pattern"/>
              </a:rPr>
              <a:t>software design pattern</a:t>
            </a:r>
            <a:endParaRPr lang="en-SG" dirty="0"/>
          </a:p>
          <a:p>
            <a:pPr lvl="1"/>
            <a:r>
              <a:rPr lang="en-SG" dirty="0"/>
              <a:t>an </a:t>
            </a:r>
            <a:r>
              <a:rPr lang="en-SG" dirty="0">
                <a:hlinkClick r:id="rId3" tooltip="Object (computer science)"/>
              </a:rPr>
              <a:t>object</a:t>
            </a:r>
            <a:r>
              <a:rPr lang="en-SG" dirty="0"/>
              <a:t>, named the </a:t>
            </a:r>
            <a:r>
              <a:rPr lang="en-SG" b="1" dirty="0"/>
              <a:t>subject</a:t>
            </a:r>
            <a:r>
              <a:rPr lang="en-SG" dirty="0"/>
              <a:t>, maintains a list of its dependents, called </a:t>
            </a:r>
            <a:r>
              <a:rPr lang="en-SG" b="1" dirty="0"/>
              <a:t>observers</a:t>
            </a:r>
            <a:r>
              <a:rPr lang="en-SG" dirty="0"/>
              <a:t>, and </a:t>
            </a:r>
          </a:p>
          <a:p>
            <a:pPr lvl="1"/>
            <a:r>
              <a:rPr lang="en-SG" dirty="0"/>
              <a:t>notifies them automatically of any state changes, usually by calling one of their </a:t>
            </a:r>
            <a:r>
              <a:rPr lang="en-SG" dirty="0">
                <a:hlinkClick r:id="rId4" tooltip="Method (computer science)"/>
              </a:rPr>
              <a:t>methods</a:t>
            </a:r>
            <a:r>
              <a:rPr lang="en-SG" dirty="0"/>
              <a:t>.</a:t>
            </a:r>
            <a:endParaRPr lang="en-US" dirty="0"/>
          </a:p>
        </p:txBody>
      </p:sp>
      <p:pic>
        <p:nvPicPr>
          <p:cNvPr id="1026" name="Picture 2" descr="Design Pattern: The Observer Pattern - DEV Community">
            <a:extLst>
              <a:ext uri="{FF2B5EF4-FFF2-40B4-BE49-F238E27FC236}">
                <a16:creationId xmlns:a16="http://schemas.microsoft.com/office/drawing/2014/main" id="{85DD3F67-3B6D-A241-9C2C-823C0A05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8138" y="4150658"/>
            <a:ext cx="5717628" cy="24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3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EFCC-54B1-5240-978A-D6B8F526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in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089-8A2A-294E-A15D-55E9A66F7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 err="1"/>
              <a:t>EventManager</a:t>
            </a:r>
            <a:endParaRPr lang="en-US" dirty="0"/>
          </a:p>
          <a:p>
            <a:pPr lvl="2"/>
            <a:r>
              <a:rPr lang="en-US" dirty="0"/>
              <a:t>If the player get shot, notified the observer</a:t>
            </a:r>
          </a:p>
          <a:p>
            <a:pPr lvl="3"/>
            <a:r>
              <a:rPr lang="en-US" dirty="0"/>
              <a:t>Observers</a:t>
            </a:r>
          </a:p>
          <a:p>
            <a:pPr lvl="4"/>
            <a:r>
              <a:rPr lang="en-US" dirty="0" err="1"/>
              <a:t>PlayerLife</a:t>
            </a:r>
            <a:endParaRPr lang="en-US" dirty="0"/>
          </a:p>
          <a:p>
            <a:pPr lvl="4"/>
            <a:r>
              <a:rPr lang="en-US" dirty="0" err="1"/>
              <a:t>PlayerSounds</a:t>
            </a:r>
            <a:endParaRPr lang="en-US" dirty="0"/>
          </a:p>
          <a:p>
            <a:pPr lvl="4"/>
            <a:r>
              <a:rPr lang="en-US" dirty="0" err="1"/>
              <a:t>EnemyActions</a:t>
            </a:r>
            <a:endParaRPr lang="en-US" dirty="0"/>
          </a:p>
          <a:p>
            <a:pPr lvl="4"/>
            <a:r>
              <a:rPr lang="en-US" dirty="0" err="1"/>
              <a:t>GameState</a:t>
            </a:r>
            <a:endParaRPr lang="en-US" dirty="0"/>
          </a:p>
          <a:p>
            <a:r>
              <a:rPr lang="en-US" dirty="0"/>
              <a:t>For the observer to get notified, each of them must subscribe to the </a:t>
            </a:r>
            <a:r>
              <a:rPr lang="en-US" dirty="0" err="1"/>
              <a:t>EventManager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3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7E10-A2FC-634A-9352-20ACD48B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C#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57D2-46E4-0645-A352-CC78CC1C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Complete Workshop 7 Lab 3 to learn how to implement the observer pattern using C#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FFE0-4858-EE4B-A6B3-F9606568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2429-78B3-F443-97B8-D09D12FD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Computer animation is about ‘making things move’.</a:t>
            </a:r>
          </a:p>
          <a:p>
            <a:pPr lvl="1"/>
            <a:r>
              <a:rPr lang="en-SG" dirty="0"/>
              <a:t>In film, animations are created off-line, possibly taking days of animator time per scene.</a:t>
            </a:r>
          </a:p>
          <a:p>
            <a:pPr lvl="1"/>
            <a:r>
              <a:rPr lang="en-SG" dirty="0"/>
              <a:t>in games everything must be done in real time. </a:t>
            </a:r>
          </a:p>
          <a:p>
            <a:r>
              <a:rPr lang="en-SG" dirty="0"/>
              <a:t>In practice, create a number of animations off line,</a:t>
            </a:r>
          </a:p>
          <a:p>
            <a:pPr lvl="1"/>
            <a:r>
              <a:rPr lang="en-SG" dirty="0"/>
              <a:t>either animating them by hand or using motion capture, </a:t>
            </a:r>
          </a:p>
          <a:p>
            <a:pPr lvl="1"/>
            <a:r>
              <a:rPr lang="en-SG" dirty="0"/>
              <a:t>which are then triggered in real time based on game events. </a:t>
            </a:r>
          </a:p>
          <a:p>
            <a:r>
              <a:rPr lang="en-SG" dirty="0"/>
              <a:t>Animation can also be created procedurally using a physics engine or a particle system. </a:t>
            </a:r>
          </a:p>
        </p:txBody>
      </p:sp>
    </p:spTree>
    <p:extLst>
      <p:ext uri="{BB962C8B-B14F-4D97-AF65-F5344CB8AC3E}">
        <p14:creationId xmlns:p14="http://schemas.microsoft.com/office/powerpoint/2010/main" val="365750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E1D2-7E27-4140-A417-1858AE6C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E9EE-FABB-9B4A-84EC-2FE981C3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Complete Workshop 7 Lab 4 to learn how to implement the observer pattern using Unity Events.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E052-86FC-E546-801F-1A7CE779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BC6A-5287-404F-982C-DECB4E62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Flipbook </a:t>
            </a:r>
          </a:p>
          <a:p>
            <a:pPr lvl="1"/>
            <a:r>
              <a:rPr lang="en-SG" dirty="0"/>
              <a:t>Presents a sequence of images in quick succession, each of which is a page of the book. </a:t>
            </a:r>
          </a:p>
          <a:p>
            <a:pPr lvl="1"/>
            <a:r>
              <a:rPr lang="en-SG" dirty="0"/>
              <a:t>Each image changes slightly from the previous one. </a:t>
            </a:r>
          </a:p>
          <a:p>
            <a:pPr lvl="1"/>
            <a:r>
              <a:rPr lang="en-SG" dirty="0"/>
              <a:t>If flip through the pages fast enough the images are presented one by one and the small changes no longer seem like a sequence of individual images but a continuous sequence. </a:t>
            </a:r>
          </a:p>
          <a:p>
            <a:pPr lvl="1"/>
            <a:r>
              <a:rPr lang="en-SG" dirty="0"/>
              <a:t>In film, this becomes a sequence of frames, which are also images, but they are shown automatically on a file projector. 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9DBFB10-A884-F14A-833F-50EFC8492D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365" y="5060930"/>
            <a:ext cx="2583136" cy="13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2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C29-E2B4-FF4A-8614-9C1A6493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2928-C284-A948-AF75-FED0CD5D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 err="1"/>
              <a:t>Cel</a:t>
            </a:r>
            <a:r>
              <a:rPr lang="en-SG" dirty="0"/>
              <a:t> animation </a:t>
            </a:r>
          </a:p>
          <a:p>
            <a:pPr lvl="1"/>
            <a:r>
              <a:rPr lang="en-SG" dirty="0"/>
              <a:t>A sequence of images is displayed at 25 frames per second (the minimum to make it appear like smooth motion). </a:t>
            </a:r>
          </a:p>
          <a:p>
            <a:pPr lvl="1"/>
            <a:r>
              <a:rPr lang="en-SG" dirty="0"/>
              <a:t>For the purpose of creating animation these images are arranged in a ‘time line’. </a:t>
            </a:r>
          </a:p>
          <a:p>
            <a:pPr lvl="1"/>
            <a:r>
              <a:rPr lang="en-SG" dirty="0"/>
              <a:t>In traditional animation this is a set of images with frame numbers drawn by the side. </a:t>
            </a:r>
          </a:p>
          <a:p>
            <a:pPr lvl="1"/>
            <a:r>
              <a:rPr lang="en-SG" dirty="0"/>
              <a:t> Each frame is an image. </a:t>
            </a:r>
          </a:p>
          <a:p>
            <a:pPr lvl="1"/>
            <a:r>
              <a:rPr lang="en-SG" dirty="0"/>
              <a:t>Traditionally each image had to be hand drawn individually. </a:t>
            </a:r>
          </a:p>
          <a:p>
            <a:pPr lvl="1"/>
            <a:r>
              <a:rPr lang="en-SG" dirty="0"/>
              <a:t>This potentially required vast amounts of work from a highly skilled animator. </a:t>
            </a:r>
          </a:p>
          <a:p>
            <a:pPr lvl="1"/>
            <a:r>
              <a:rPr lang="en-SG" dirty="0"/>
              <a:t>What is more, in order to make the final animation look consistent each character should always be drawn by the same animator.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1A1F-F214-D746-A72E-EB14271E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838A-FF3F-5D42-B943-F7AF8D00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Hayao Miyazaki (</a:t>
            </a:r>
            <a:r>
              <a:rPr lang="zh-CN" altLang="en-US" dirty="0"/>
              <a:t>宮崎 駿</a:t>
            </a:r>
            <a:r>
              <a:rPr lang="en-US" altLang="zh-CN" dirty="0"/>
              <a:t>)</a:t>
            </a:r>
          </a:p>
          <a:p>
            <a:pPr lvl="1"/>
            <a:r>
              <a:rPr lang="en-SG" dirty="0"/>
              <a:t>Studio Ghibli</a:t>
            </a:r>
          </a:p>
          <a:p>
            <a:pPr lvl="1"/>
            <a:r>
              <a:rPr lang="en-SG" dirty="0"/>
              <a:t>Master of </a:t>
            </a:r>
            <a:r>
              <a:rPr lang="en-SG" dirty="0" err="1"/>
              <a:t>Cel</a:t>
            </a:r>
            <a:r>
              <a:rPr lang="en-SG" dirty="0"/>
              <a:t> Animation</a:t>
            </a:r>
          </a:p>
          <a:p>
            <a:pPr lvl="1"/>
            <a:r>
              <a:rPr lang="en-SG" dirty="0"/>
              <a:t>Have produced many famous Anime</a:t>
            </a:r>
          </a:p>
          <a:p>
            <a:pPr lvl="1"/>
            <a:r>
              <a:rPr lang="en-SG" dirty="0"/>
              <a:t>Insisted on hand-drawn over computer animation 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454CB-C6CB-604D-AF62-519C45BCC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9103" y="4709019"/>
            <a:ext cx="2587078" cy="1539380"/>
          </a:xfrm>
          <a:prstGeom prst="rect">
            <a:avLst/>
          </a:prstGeom>
        </p:spPr>
      </p:pic>
      <p:pic>
        <p:nvPicPr>
          <p:cNvPr id="7" name="Picture 6" descr="A person with a white beard and glasses&#10;&#10;Description automatically generated with low confidence">
            <a:extLst>
              <a:ext uri="{FF2B5EF4-FFF2-40B4-BE49-F238E27FC236}">
                <a16:creationId xmlns:a16="http://schemas.microsoft.com/office/drawing/2014/main" id="{F7AC2B0E-4EF6-2343-A527-5A209DDD7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7631" y="1853248"/>
            <a:ext cx="1569463" cy="221675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E26BAF-4E9C-1D4E-9406-2098C5123DD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667" y="4615184"/>
            <a:ext cx="2752616" cy="164003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86D7488-6C10-1D4F-9DF0-99A6F548259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2987" y="4648944"/>
            <a:ext cx="2467938" cy="15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B3BF-02CD-B043-BCFC-7D57452D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848F-50F8-2547-B6EF-2D6BD62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Keyframing </a:t>
            </a:r>
          </a:p>
          <a:p>
            <a:pPr lvl="1"/>
            <a:r>
              <a:rPr lang="en-SG" dirty="0"/>
              <a:t>Only need a few images to get the entire feel of a sequence of animation, </a:t>
            </a:r>
          </a:p>
          <a:p>
            <a:pPr lvl="1"/>
            <a:r>
              <a:rPr lang="en-SG" dirty="0"/>
              <a:t>but need many more to make the final animation look smooth. </a:t>
            </a:r>
          </a:p>
          <a:p>
            <a:pPr lvl="1"/>
            <a:r>
              <a:rPr lang="en-SG" dirty="0"/>
              <a:t>The head animator for a particular character draws the most important frames (keyframes). </a:t>
            </a:r>
          </a:p>
          <a:p>
            <a:pPr lvl="1"/>
            <a:r>
              <a:rPr lang="en-SG" dirty="0"/>
              <a:t>An assistant draws the in-between frames (inbetweening). </a:t>
            </a:r>
          </a:p>
          <a:p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9DB4C9C-641D-6D4F-848B-6C87136688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206" y="4702879"/>
            <a:ext cx="2998185" cy="19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5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0AAB-FB83-B24A-B387-12856E7B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6CCE-8F0D-0F4C-BA88-5577EC2C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Stop motion </a:t>
            </a:r>
          </a:p>
          <a:p>
            <a:pPr lvl="1"/>
            <a:r>
              <a:rPr lang="en-SG" dirty="0"/>
              <a:t>Taking many still photographs of real objects instead of drawing images. </a:t>
            </a:r>
          </a:p>
          <a:p>
            <a:pPr lvl="1"/>
            <a:r>
              <a:rPr lang="en-SG" dirty="0"/>
              <a:t>The object is moved very slightly after each photograph to get the appearances of movement. </a:t>
            </a:r>
          </a:p>
          <a:p>
            <a:pPr lvl="1"/>
            <a:r>
              <a:rPr lang="en-SG" dirty="0"/>
              <a:t>More work is put into creating characters. </a:t>
            </a:r>
          </a:p>
          <a:p>
            <a:pPr lvl="1"/>
            <a:r>
              <a:rPr lang="en-SG" dirty="0"/>
              <a:t>Can have characters with a lot of detail and character creators will spend a lot of effort making characters easy to move. </a:t>
            </a:r>
          </a:p>
          <a:p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EAD7209-71A3-184E-85D0-B9908ACEBF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393" y="4733569"/>
            <a:ext cx="2870200" cy="17145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D70D064-2AFC-5C49-B6B3-64FC5369A1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111" y="4733569"/>
            <a:ext cx="250317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9ABD-3712-7043-8A9D-819F232D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ANIMATION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E3FC-9C01-C54C-A5E2-736EDB92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Similar to Stop Motion Animation.</a:t>
            </a:r>
          </a:p>
          <a:p>
            <a:r>
              <a:rPr lang="en-SG" dirty="0"/>
              <a:t>Create a (virtual) model of a character ¡ Then move it frame by frame for animation. </a:t>
            </a:r>
          </a:p>
          <a:p>
            <a:r>
              <a:rPr lang="en-SG" dirty="0"/>
              <a:t>Rigging </a:t>
            </a:r>
          </a:p>
          <a:p>
            <a:pPr lvl="1"/>
            <a:r>
              <a:rPr lang="en-SG" dirty="0"/>
              <a:t>easy-to-use controls for a character </a:t>
            </a:r>
          </a:p>
          <a:p>
            <a:pPr lvl="1"/>
            <a:r>
              <a:rPr lang="en-SG" dirty="0"/>
              <a:t>Human characters will have complex skeletons, </a:t>
            </a:r>
          </a:p>
          <a:p>
            <a:pPr lvl="1"/>
            <a:r>
              <a:rPr lang="en-SG" dirty="0"/>
              <a:t>Once you have completed this set up effectively, animation becomes much simpler. </a:t>
            </a:r>
          </a:p>
          <a:p>
            <a:endParaRPr lang="en-US" dirty="0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6DABE81-FC26-DF4D-B02C-F9F6A07F13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730" y="5198767"/>
            <a:ext cx="1959326" cy="1206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4051E-7375-104A-8D40-A95723F70C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476" y="5198767"/>
            <a:ext cx="1881352" cy="1234637"/>
          </a:xfrm>
          <a:prstGeom prst="rect">
            <a:avLst/>
          </a:prstGeom>
        </p:spPr>
      </p:pic>
      <p:pic>
        <p:nvPicPr>
          <p:cNvPr id="9" name="Picture 8" descr="A group of light bulbs&#10;&#10;Description automatically generated with medium confidence">
            <a:extLst>
              <a:ext uri="{FF2B5EF4-FFF2-40B4-BE49-F238E27FC236}">
                <a16:creationId xmlns:a16="http://schemas.microsoft.com/office/drawing/2014/main" id="{CFF1BF28-84AC-B14F-BDBD-94ECC5F7275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9853" y="2643796"/>
            <a:ext cx="1795306" cy="14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7F7A-70AF-A043-8AD1-0AB80A7E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KEYFRAMING </a:t>
            </a:r>
            <a:br>
              <a:rPr lang="en-S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FEC0-FA66-6846-A624-34463C69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animator only needs to define the ‘key frames’ of a movement (which will be values for transforms). </a:t>
            </a:r>
          </a:p>
          <a:p>
            <a:r>
              <a:rPr lang="en-SG" dirty="0"/>
              <a:t>The computer does the inbetweening automatically. ¡ Keyframes are a tuple consisting of the time at which the </a:t>
            </a:r>
          </a:p>
          <a:p>
            <a:r>
              <a:rPr lang="en-SG" dirty="0"/>
              <a:t>keyframe occurs and the value of the transforms. </a:t>
            </a:r>
          </a:p>
          <a:p>
            <a:r>
              <a:rPr lang="en-SG" dirty="0"/>
              <a:t>These will be set up in a timeline, which is just an array of keyframes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1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1184</Words>
  <Application>Microsoft Macintosh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3D Graphics</vt:lpstr>
      <vt:lpstr>Animation</vt:lpstr>
      <vt:lpstr>Traditional Animation</vt:lpstr>
      <vt:lpstr>Traditional Animation</vt:lpstr>
      <vt:lpstr>Traditional Animation</vt:lpstr>
      <vt:lpstr>Traditional Animation</vt:lpstr>
      <vt:lpstr>Traditional Animation</vt:lpstr>
      <vt:lpstr>COMPUTER ANIMATION  </vt:lpstr>
      <vt:lpstr>KEYFRAMING  </vt:lpstr>
      <vt:lpstr>LINEAR INTERPOLATION  </vt:lpstr>
      <vt:lpstr>LINEAR INTERPOLATION  </vt:lpstr>
      <vt:lpstr>LINEAR INTERPOLATION</vt:lpstr>
      <vt:lpstr>LINEAR INTERPOLATION</vt:lpstr>
      <vt:lpstr>LINEAR INTERPOLATION</vt:lpstr>
      <vt:lpstr>INTERPOLATION</vt:lpstr>
      <vt:lpstr>Keyframes in Unity 3D</vt:lpstr>
      <vt:lpstr>Observer pattern</vt:lpstr>
      <vt:lpstr>Observer pattern in a simple game</vt:lpstr>
      <vt:lpstr>Unity C# Events</vt:lpstr>
      <vt:lpstr>Unity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40</cp:revision>
  <dcterms:created xsi:type="dcterms:W3CDTF">2020-10-13T13:55:42Z</dcterms:created>
  <dcterms:modified xsi:type="dcterms:W3CDTF">2021-11-30T14:30:59Z</dcterms:modified>
</cp:coreProperties>
</file>