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318" r:id="rId5"/>
    <p:sldId id="259" r:id="rId6"/>
    <p:sldId id="262" r:id="rId7"/>
    <p:sldId id="261" r:id="rId8"/>
    <p:sldId id="263" r:id="rId9"/>
    <p:sldId id="266" r:id="rId10"/>
    <p:sldId id="265" r:id="rId11"/>
    <p:sldId id="264" r:id="rId12"/>
    <p:sldId id="267" r:id="rId13"/>
    <p:sldId id="268" r:id="rId14"/>
    <p:sldId id="271" r:id="rId15"/>
    <p:sldId id="273" r:id="rId16"/>
    <p:sldId id="270" r:id="rId17"/>
    <p:sldId id="272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312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19" r:id="rId36"/>
    <p:sldId id="307" r:id="rId37"/>
    <p:sldId id="308" r:id="rId38"/>
    <p:sldId id="309" r:id="rId39"/>
    <p:sldId id="310" r:id="rId40"/>
    <p:sldId id="313" r:id="rId41"/>
    <p:sldId id="314" r:id="rId42"/>
    <p:sldId id="297" r:id="rId43"/>
    <p:sldId id="26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Su" initials="I" lastIdx="0" clrIdx="0">
    <p:extLst>
      <p:ext uri="{19B8F6BF-5375-455C-9EA6-DF929625EA0E}">
        <p15:presenceInfo xmlns:p15="http://schemas.microsoft.com/office/powerpoint/2012/main" userId="IanS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320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-40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4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8A13-9A45-4AE4-B2E9-234833DCC24F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ECEAF-40EF-472A-BA00-01FC8C161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74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AFB46-2C1B-40B1-A6E3-494CB3EEF26F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243DB-F8D1-4A77-9BBA-7E49A2E852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11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ul.blog.ntu.edu.tw/archives/718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243DB-F8D1-4A77-9BBA-7E49A2E8522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84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https://wwwv.tsgh.ndmctsgh.edu.tw/unit/10021/19979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243DB-F8D1-4A77-9BBA-7E49A2E8522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58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http://tul.blog.ntu.edu.tw/archives/7180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243DB-F8D1-4A77-9BBA-7E49A2E8522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11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8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29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36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257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16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56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54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3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49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98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6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745F-318B-47DD-A9DA-F5224B9AF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35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ayisu/Artificial_Intelligence_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v.tsgh.ndmctsgh.edu.tw/unit/10021/19979" TargetMode="External"/><Relationship Id="rId2" Type="http://schemas.openxmlformats.org/officeDocument/2006/relationships/hyperlink" Target="https://webdocs.cs.ualberta.ca/~aixplore/learning/DecisionTrees/InterArticle/8-DecisionT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tp://ftp.ncbi.nlm.nih.gov/gene/DATA/" TargetMode="External"/><Relationship Id="rId5" Type="http://schemas.openxmlformats.org/officeDocument/2006/relationships/hyperlink" Target="http://tul.blog.ntu.edu.tw/archives/7180" TargetMode="External"/><Relationship Id="rId4" Type="http://schemas.openxmlformats.org/officeDocument/2006/relationships/hyperlink" Target="https://www.ncbi.nlm.nih.gov/pubm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mesh/68001717?report=Ful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/>
              <a:t>白血病醫學文件分類研究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zh-TW" altLang="en-US" dirty="0" smtClean="0"/>
              <a:t>報告人</a:t>
            </a:r>
            <a:r>
              <a:rPr lang="en-US" altLang="zh-TW" dirty="0" smtClean="0"/>
              <a:t>:</a:t>
            </a:r>
            <a:r>
              <a:rPr lang="zh-TW" altLang="en-US" dirty="0" smtClean="0"/>
              <a:t> 蘇佳益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指導老師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 陳聰毅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國立高雄科技大學建功校區電子工程系</a:t>
            </a:r>
          </a:p>
          <a:p>
            <a:r>
              <a:rPr lang="en-US" altLang="zh-TW" dirty="0" smtClean="0">
                <a:hlinkClick r:id="rId3"/>
              </a:rPr>
              <a:t>https://github.com/chiayisu/Artificial_Intelligence_Course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8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System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4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15" y="1901127"/>
            <a:ext cx="6250818" cy="402272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1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Stemmer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Stemmer?</a:t>
            </a:r>
          </a:p>
          <a:p>
            <a:r>
              <a:rPr lang="en-US" altLang="zh-TW" dirty="0" smtClean="0"/>
              <a:t>Problem?</a:t>
            </a:r>
          </a:p>
          <a:p>
            <a:r>
              <a:rPr lang="en-US" altLang="zh-TW" dirty="0" smtClean="0"/>
              <a:t>The difference between Stemmer and Lemmatization?</a:t>
            </a:r>
          </a:p>
          <a:p>
            <a:pPr marL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42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從</a:t>
            </a:r>
            <a:r>
              <a:rPr lang="en-US" altLang="zh-TW" dirty="0" smtClean="0"/>
              <a:t>gene2pubmed</a:t>
            </a:r>
            <a:r>
              <a:rPr lang="zh-TW" altLang="en-US" dirty="0" smtClean="0"/>
              <a:t> 及 </a:t>
            </a:r>
            <a:r>
              <a:rPr lang="en-US" altLang="zh-TW" dirty="0" smtClean="0"/>
              <a:t>Cancer Gene Census </a:t>
            </a:r>
            <a:r>
              <a:rPr lang="zh-TW" altLang="en-US" dirty="0" smtClean="0"/>
              <a:t>中建立基因表示名稱 並各自建立一個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將文件進行編碼並進行統計分析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將基因名稱的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做成參考依據。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8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of Feature Selection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846" y="1928559"/>
            <a:ext cx="6935433" cy="4022725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24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of Dataset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0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Genetic Type List – Single Type 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506" y="1892075"/>
            <a:ext cx="7396735" cy="4024185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0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Type List </a:t>
            </a:r>
            <a:r>
              <a:rPr lang="en-US" altLang="zh-TW" dirty="0" smtClean="0"/>
              <a:t>– Combination 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375" y="1937703"/>
            <a:ext cx="8092424" cy="4022725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1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Crude Dataset</a:t>
            </a:r>
            <a:endParaRPr lang="zh-TW" alt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quantity of label Documents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smtClean="0"/>
              <a:t>quantify of genetic documents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28051"/>
            <a:ext cx="10115203" cy="9788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22976" y="2084832"/>
            <a:ext cx="969264" cy="1563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60" y="4518699"/>
            <a:ext cx="10314679" cy="1408176"/>
          </a:xfrm>
          <a:prstGeom prst="rect">
            <a:avLst/>
          </a:prstGeom>
        </p:spPr>
      </p:pic>
      <p:sp>
        <p:nvSpPr>
          <p:cNvPr id="16" name="圓角矩形 15"/>
          <p:cNvSpPr/>
          <p:nvPr/>
        </p:nvSpPr>
        <p:spPr>
          <a:xfrm>
            <a:off x="6762780" y="3348484"/>
            <a:ext cx="4122359" cy="74613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How to deal with this data?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Normalized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/>
              <a:t>quantity of label d</a:t>
            </a:r>
            <a:r>
              <a:rPr lang="en-US" altLang="zh-TW" dirty="0" smtClean="0"/>
              <a:t>ocuments</a:t>
            </a:r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 quantity </a:t>
            </a:r>
            <a:r>
              <a:rPr lang="en-US" altLang="zh-TW" dirty="0"/>
              <a:t>of genetic documents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59677"/>
            <a:ext cx="9930384" cy="97677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71927"/>
            <a:ext cx="10115202" cy="13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/>
              <a:t>Introduction to </a:t>
            </a:r>
            <a:r>
              <a:rPr lang="en-US" altLang="zh-TW" dirty="0" smtClean="0"/>
              <a:t>Database</a:t>
            </a:r>
          </a:p>
          <a:p>
            <a:r>
              <a:rPr lang="en-US" altLang="zh-TW" dirty="0"/>
              <a:t>Introduction to </a:t>
            </a:r>
            <a:r>
              <a:rPr lang="en-US" altLang="zh-TW" dirty="0" smtClean="0"/>
              <a:t>System</a:t>
            </a:r>
          </a:p>
          <a:p>
            <a:r>
              <a:rPr lang="en-US" altLang="zh-TW" dirty="0"/>
              <a:t>Overview of </a:t>
            </a:r>
            <a:r>
              <a:rPr lang="en-US" altLang="zh-TW" dirty="0" smtClean="0"/>
              <a:t>Dataset</a:t>
            </a:r>
          </a:p>
          <a:p>
            <a:r>
              <a:rPr lang="en-US" altLang="zh-TW" dirty="0"/>
              <a:t>Model </a:t>
            </a:r>
            <a:r>
              <a:rPr lang="en-US" altLang="zh-TW" dirty="0" smtClean="0"/>
              <a:t>Evaluation</a:t>
            </a:r>
          </a:p>
          <a:p>
            <a:r>
              <a:rPr lang="en-US" altLang="zh-TW" dirty="0" smtClean="0"/>
              <a:t>Classification Algorithm</a:t>
            </a:r>
          </a:p>
          <a:p>
            <a:r>
              <a:rPr lang="en-US" altLang="zh-TW" dirty="0" smtClean="0"/>
              <a:t>Reference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Evaluation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Parameters for 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True Positive(TP) –The ground-truth value is true and the predicted value is true as well.</a:t>
            </a:r>
          </a:p>
          <a:p>
            <a:r>
              <a:rPr lang="en-US" altLang="zh-TW" dirty="0" smtClean="0"/>
              <a:t>False Positive(FP</a:t>
            </a:r>
            <a:r>
              <a:rPr lang="en-US" altLang="zh-TW" dirty="0"/>
              <a:t>) – The ground-truth value is </a:t>
            </a:r>
            <a:r>
              <a:rPr lang="en-US" altLang="zh-TW" dirty="0" smtClean="0"/>
              <a:t>false </a:t>
            </a:r>
            <a:r>
              <a:rPr lang="en-US" altLang="zh-TW" dirty="0"/>
              <a:t>and the predicted value is true as well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True Negative(TN) </a:t>
            </a:r>
            <a:r>
              <a:rPr lang="en-US" altLang="zh-TW" dirty="0"/>
              <a:t>– The ground-truth value is </a:t>
            </a:r>
            <a:r>
              <a:rPr lang="en-US" altLang="zh-TW" dirty="0" smtClean="0"/>
              <a:t>false </a:t>
            </a:r>
            <a:r>
              <a:rPr lang="en-US" altLang="zh-TW" dirty="0"/>
              <a:t>and the predicted value is </a:t>
            </a:r>
            <a:r>
              <a:rPr lang="en-US" altLang="zh-TW" dirty="0" smtClean="0"/>
              <a:t>false </a:t>
            </a:r>
            <a:r>
              <a:rPr lang="en-US" altLang="zh-TW" dirty="0"/>
              <a:t>as well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False Negative(FN) </a:t>
            </a:r>
            <a:r>
              <a:rPr lang="en-US" altLang="zh-TW" dirty="0"/>
              <a:t>– The ground-truth value is </a:t>
            </a:r>
            <a:r>
              <a:rPr lang="en-US" altLang="zh-TW" dirty="0" smtClean="0"/>
              <a:t>true </a:t>
            </a:r>
            <a:r>
              <a:rPr lang="en-US" altLang="zh-TW" dirty="0"/>
              <a:t>and the predicted value is false as well.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8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Methods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361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sz="2600" dirty="0" smtClean="0"/>
                  <a:t>Definition of Precision, Recall and F1-Score</a:t>
                </a:r>
              </a:p>
              <a:p>
                <a:r>
                  <a:rPr lang="en-US" altLang="zh-TW" sz="2600" dirty="0" smtClean="0"/>
                  <a:t>Formulae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200" dirty="0" smtClean="0"/>
                  <a:t>Precision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zh-TW" sz="3200" dirty="0"/>
                  <a:t>         </a:t>
                </a:r>
                <a:endParaRPr lang="en-US" altLang="zh-TW" sz="3000" dirty="0" smtClean="0"/>
              </a:p>
              <a:p>
                <a:pPr marL="514350" lvl="0" indent="-514350">
                  <a:buFont typeface="+mj-lt"/>
                  <a:buAutoNum type="arabicPeriod"/>
                </a:pPr>
                <a:endParaRPr lang="en-US" altLang="zh-TW" sz="3000" dirty="0" smtClean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altLang="zh-TW" sz="2200" dirty="0" smtClean="0"/>
                  <a:t>Recall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zh-TW" sz="2900" dirty="0">
                    <a:solidFill>
                      <a:prstClr val="black"/>
                    </a:solidFill>
                  </a:rPr>
                  <a:t>     </a:t>
                </a:r>
                <a:endParaRPr lang="en-US" altLang="zh-TW" sz="300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3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200" dirty="0" smtClean="0"/>
                  <a:t>F1-Score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altLang="zh-TW" sz="2200" dirty="0" smtClean="0"/>
              </a:p>
              <a:p>
                <a:pPr marL="201168" lvl="1" indent="0">
                  <a:buNone/>
                </a:pPr>
                <a:r>
                  <a:rPr lang="en-US" altLang="zh-TW" dirty="0" smtClean="0"/>
                  <a:t>                                    </a:t>
                </a:r>
              </a:p>
              <a:p>
                <a:r>
                  <a:rPr lang="en-US" altLang="zh-TW" dirty="0" smtClean="0"/>
                  <a:t>Why </a:t>
                </a:r>
                <a:r>
                  <a:rPr lang="en-US" altLang="zh-TW" dirty="0"/>
                  <a:t>do we need these </a:t>
                </a:r>
                <a:r>
                  <a:rPr lang="en-US" altLang="zh-TW" dirty="0" smtClean="0"/>
                  <a:t>ways to evaluate model?</a:t>
                </a:r>
                <a:endParaRPr lang="en-US" altLang="zh-TW" dirty="0"/>
              </a:p>
              <a:p>
                <a:pPr marL="0" indent="0">
                  <a:buNone/>
                </a:pP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36194"/>
              </a:xfrm>
              <a:blipFill>
                <a:blip r:embed="rId2"/>
                <a:stretch>
                  <a:fillRect l="-909" t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 of the Best </a:t>
            </a:r>
            <a:r>
              <a:rPr lang="en-US" altLang="zh-TW" dirty="0"/>
              <a:t>P</a:t>
            </a:r>
            <a:r>
              <a:rPr lang="en-US" altLang="zh-TW" dirty="0" smtClean="0"/>
              <a:t>erformance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499" y="2336127"/>
            <a:ext cx="8643001" cy="3330334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F1-Score in Different TF-IDF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570" y="1809687"/>
            <a:ext cx="7086578" cy="4022725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Classification Algorithms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6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Decision Tree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1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Information Theory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636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 Entropy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 Entropy defines the amount of information provided by an event. The lower the probability is, the more information load is.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Formula of Entropy</a:t>
                </a:r>
              </a:p>
              <a:p>
                <a:pPr marL="292608" lvl="1" indent="0">
                  <a:buNone/>
                </a:pPr>
                <a:r>
                  <a:rPr lang="en-US" altLang="zh-TW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 smtClean="0"/>
                  <a:t>, n = the number of sample</a:t>
                </a:r>
              </a:p>
              <a:p>
                <a:r>
                  <a:rPr lang="en-US" altLang="zh-TW" dirty="0" smtClean="0"/>
                  <a:t> Gain Information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Gain tells us how much information </a:t>
                </a:r>
                <a:r>
                  <a:rPr lang="en-US" altLang="zh-TW" dirty="0"/>
                  <a:t>about the specific class</a:t>
                </a:r>
                <a:r>
                  <a:rPr lang="en-US" altLang="zh-TW" dirty="0" smtClean="0"/>
                  <a:t> we get from the feature.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Formula of Gain Information</a:t>
                </a:r>
              </a:p>
              <a:p>
                <a:pPr marL="201168" lvl="1" indent="0">
                  <a:buNone/>
                </a:pPr>
                <a:r>
                  <a:rPr lang="en-US" altLang="zh-TW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𝐸𝑛𝑡𝑟𝑜𝑝𝑦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 Gain Ratio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Gain Ratio is the normalized term of Gain Information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Formula of Gain Ratio</a:t>
                </a:r>
              </a:p>
              <a:p>
                <a:pPr marL="201168" lvl="1" indent="0">
                  <a:buNone/>
                </a:pPr>
                <a:r>
                  <a:rPr lang="en-US" altLang="zh-TW" dirty="0"/>
                  <a:t>Gain Ratio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𝐺𝑎𝑖𝑛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𝑠𝑝𝑙𝑖𝑡𝑖𝑛𝑓𝑜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63626"/>
              </a:xfrm>
              <a:blipFill>
                <a:blip r:embed="rId2"/>
                <a:stretch>
                  <a:fillRect l="-667" t="-2322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7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ID3 Algorithm - Introduction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6648"/>
          </a:xfrm>
        </p:spPr>
        <p:txBody>
          <a:bodyPr/>
          <a:lstStyle/>
          <a:p>
            <a:r>
              <a:rPr lang="en-US" altLang="zh-TW" dirty="0" smtClean="0"/>
              <a:t> ID3 is used to construct tree based on information gain.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Suppose we want to classify “whether we should play ball or not”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866930"/>
            <a:ext cx="4700114" cy="332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ID3 </a:t>
            </a:r>
            <a:r>
              <a:rPr lang="en-US" altLang="zh-TW" dirty="0" smtClean="0"/>
              <a:t>Algorithm – 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0543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 Example of wind attribute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Entropy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S</m:t>
                    </m:r>
                    <m:r>
                      <m:rPr>
                        <m:nor/>
                      </m:rPr>
                      <a:rPr lang="en-US" altLang="zh-TW" dirty="0"/>
                      <m:t>) 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=0.94</m:t>
                    </m:r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dirty="0" smtClean="0"/>
                      <m:t> </m:t>
                    </m:r>
                    <m:r>
                      <m:rPr>
                        <m:nor/>
                      </m:rPr>
                      <a:rPr lang="en-US" altLang="zh-TW" dirty="0"/>
                      <m:t>Gain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S</m:t>
                    </m:r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Wind</m:t>
                    </m:r>
                    <m:r>
                      <m:rPr>
                        <m:nor/>
                      </m:rPr>
                      <a:rPr lang="en-US" altLang="zh-TW" dirty="0"/>
                      <m:t>)=</m:t>
                    </m:r>
                    <m:r>
                      <m:rPr>
                        <m:nor/>
                      </m:rPr>
                      <a:rPr lang="en-US" altLang="zh-TW" b="0" i="0" dirty="0" smtClean="0"/>
                      <m:t>Entropy</m:t>
                    </m:r>
                    <m:r>
                      <m:rPr>
                        <m:nor/>
                      </m:rPr>
                      <a:rPr lang="en-US" altLang="zh-TW" b="0" i="0" dirty="0" smtClean="0"/>
                      <m:t>(</m:t>
                    </m:r>
                    <m:r>
                      <m:rPr>
                        <m:nor/>
                      </m:rPr>
                      <a:rPr lang="en-US" altLang="zh-TW" b="0" i="0" dirty="0" smtClean="0"/>
                      <m:t>S</m:t>
                    </m:r>
                    <m:r>
                      <m:rPr>
                        <m:nor/>
                      </m:rPr>
                      <a:rPr lang="en-US" altLang="zh-TW" b="0" i="0" dirty="0" smtClean="0"/>
                      <m:t>)−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𝐿𝑜𝑤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𝐻𝑖𝑔h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=0.048</m:t>
                    </m:r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𝐿𝑜𝑤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endParaRPr lang="en-US" altLang="zh-TW" b="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TW" altLang="en-US" dirty="0" smtClean="0"/>
                  <a:t> 𝐸</a:t>
                </a:r>
                <a:r>
                  <a:rPr lang="zh-TW" altLang="en-US" dirty="0"/>
                  <a:t>𝑛𝑡𝑟𝑜𝑝𝑦</a:t>
                </a:r>
                <a:r>
                  <a:rPr lang="en-US" altLang="zh-TW" dirty="0" smtClean="0"/>
                  <a:t>(High)=−3/6∗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 smtClean="0"/>
                  <a:t>−3/6∗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  Gain of all attributes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Gain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S</m:t>
                    </m:r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Wind</m:t>
                    </m:r>
                    <m:r>
                      <m:rPr>
                        <m:nor/>
                      </m:rPr>
                      <a:rPr lang="en-US" altLang="zh-TW" dirty="0"/>
                      <m:t>) =0.048</m:t>
                    </m:r>
                  </m:oMath>
                </a14:m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Gain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S</m:t>
                    </m:r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Temperature</m:t>
                    </m:r>
                    <m:r>
                      <m:rPr>
                        <m:nor/>
                      </m:rPr>
                      <a:rPr lang="en-US" altLang="zh-TW" dirty="0"/>
                      <m:t>) =0.0289</m:t>
                    </m:r>
                  </m:oMath>
                </a14:m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Gain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Humidity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) =0.1515</m:t>
                    </m:r>
                  </m:oMath>
                </a14:m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Gain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, 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Outlook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</a:rPr>
                      <m:t>) =0.246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05437"/>
              </a:xfrm>
              <a:blipFill>
                <a:blip r:embed="rId2"/>
                <a:stretch>
                  <a:fillRect l="-667" t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31572" y="5538651"/>
            <a:ext cx="2545080" cy="348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250873" y="5774459"/>
            <a:ext cx="2485506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he most largest one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4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</a:t>
            </a:r>
            <a:r>
              <a:rPr lang="en-US" altLang="zh-TW" dirty="0" err="1" smtClean="0"/>
              <a:t>Bioinformation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生物資訊所包含的範圍</a:t>
            </a:r>
            <a:endParaRPr lang="en-US" altLang="zh-TW" sz="2400" dirty="0"/>
          </a:p>
          <a:p>
            <a:pPr lvl="1"/>
            <a:r>
              <a:rPr lang="zh-TW" altLang="en-US" sz="2000" dirty="0" smtClean="0"/>
              <a:t>病理影像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病例</a:t>
            </a:r>
            <a:endParaRPr lang="en-US" altLang="zh-TW" sz="2000" dirty="0"/>
          </a:p>
          <a:p>
            <a:pPr lvl="1"/>
            <a:r>
              <a:rPr lang="zh-TW" altLang="en-US" sz="2000" dirty="0" smtClean="0"/>
              <a:t>醫學資料</a:t>
            </a:r>
            <a:endParaRPr lang="en-US" altLang="zh-TW" sz="2000" dirty="0" smtClean="0"/>
          </a:p>
          <a:p>
            <a:r>
              <a:rPr lang="zh-TW" altLang="en-US" sz="2400" dirty="0" smtClean="0"/>
              <a:t>本研究主要利用文本資料分類出白血病的</a:t>
            </a:r>
            <a:r>
              <a:rPr lang="zh-TW" altLang="en-US" sz="2400" dirty="0"/>
              <a:t>類別</a:t>
            </a:r>
            <a:endParaRPr lang="en-US" altLang="zh-TW" sz="240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2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ID3 Algorithm –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960" y="1887827"/>
            <a:ext cx="5721389" cy="4022725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0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C4.5 Algorithm -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C4.5 has some improvements on ID3. C4.5 also employs Gain Ratio instead of Gain.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Advantages of C4.5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</a:t>
            </a:r>
            <a:r>
              <a:rPr lang="en-US" altLang="zh-TW" dirty="0" smtClean="0"/>
              <a:t>unknown 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</a:t>
            </a:r>
            <a:r>
              <a:rPr lang="en-US" altLang="zh-TW" dirty="0" smtClean="0"/>
              <a:t>values on continuous interval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reducing overfitting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more accurate and efficient while comparing with ID3</a:t>
            </a:r>
          </a:p>
          <a:p>
            <a:pPr marL="201168" lvl="1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561" y="4644956"/>
            <a:ext cx="3679013" cy="1722594"/>
          </a:xfrm>
          <a:prstGeom prst="rect">
            <a:avLst/>
          </a:prstGeom>
        </p:spPr>
      </p:pic>
      <p:pic>
        <p:nvPicPr>
          <p:cNvPr id="9" name="圖片 8" descr="Paper_3-A_comparative_study_of_decision_tree_ID3_and_C4.5.pdf - Adobe Acrobat Reader DC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6" t="38323" r="18959" b="48582"/>
          <a:stretch/>
        </p:blipFill>
        <p:spPr>
          <a:xfrm>
            <a:off x="6792685" y="4712388"/>
            <a:ext cx="3458094" cy="158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C4.5 </a:t>
            </a:r>
            <a:r>
              <a:rPr lang="en-US" altLang="zh-TW" dirty="0" smtClean="0"/>
              <a:t>Algorithm - Pruning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8387" y="1845733"/>
            <a:ext cx="10058400" cy="4338935"/>
          </a:xfrm>
        </p:spPr>
        <p:txBody>
          <a:bodyPr/>
          <a:lstStyle/>
          <a:p>
            <a:r>
              <a:rPr lang="en-US" altLang="zh-TW" dirty="0" smtClean="0"/>
              <a:t> Pruning is a technique to reduce our tree for avoiding “overfitting”.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Reduced Error Pruning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2832744"/>
            <a:ext cx="3829050" cy="27622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30639" y="4010891"/>
            <a:ext cx="1629295" cy="1429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5170516" y="3613349"/>
            <a:ext cx="2237364" cy="120103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s</a:t>
            </a:r>
            <a:r>
              <a:rPr lang="en-US" altLang="zh-TW" sz="1400" dirty="0" smtClean="0">
                <a:solidFill>
                  <a:schemeClr val="tx1"/>
                </a:solidFill>
              </a:rPr>
              <a:t>uppose we have higher accuracy than unpruned tree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59" y="2683643"/>
            <a:ext cx="3875377" cy="30604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170516" y="4929447"/>
            <a:ext cx="2302626" cy="1022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it still has many ways to prune our tree. We just easily introduce one way.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1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 on Text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Treating every keywords as our attribute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 smtClean="0"/>
              <a:t>Quantilizing</a:t>
            </a:r>
            <a:r>
              <a:rPr lang="en-US" altLang="zh-TW" dirty="0" smtClean="0"/>
              <a:t> our data e.g. TF, TF-IDF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Calculating the values that we need for decision tree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75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Naïve Bayes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Based on Bayes Theory</a:t>
            </a:r>
          </a:p>
          <a:p>
            <a:r>
              <a:rPr lang="en-US" altLang="zh-TW" dirty="0" smtClean="0"/>
              <a:t>Having </a:t>
            </a:r>
            <a:r>
              <a:rPr lang="en-US" altLang="zh-TW" dirty="0" err="1" smtClean="0"/>
              <a:t>i.i.d</a:t>
            </a:r>
            <a:r>
              <a:rPr lang="en-US" altLang="zh-TW" dirty="0" smtClean="0"/>
              <a:t>. assumption</a:t>
            </a:r>
          </a:p>
          <a:p>
            <a:r>
              <a:rPr lang="en-US" altLang="zh-TW" dirty="0" smtClean="0"/>
              <a:t>However: It is hard to satisfy this assumption in the real data.</a:t>
            </a:r>
          </a:p>
          <a:p>
            <a:r>
              <a:rPr lang="en-US" altLang="zh-TW" dirty="0" smtClean="0"/>
              <a:t>Naïve Bayes still performs very well.</a:t>
            </a:r>
          </a:p>
          <a:p>
            <a:r>
              <a:rPr lang="en-US" altLang="zh-TW" dirty="0" smtClean="0"/>
              <a:t>We will discuss Naïve Bayes by using text classification problem.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77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Determining the probability that the sentence belongs which class given a set of words</a:t>
                </a:r>
              </a:p>
              <a:p>
                <a:r>
                  <a:rPr lang="en-US" altLang="zh-TW" dirty="0" smtClean="0"/>
                  <a:t>Formula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𝑝𝑜𝑠𝑡𝑒𝑟𝑖𝑜𝑟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𝑝𝑟𝑜𝑏</m:t>
                    </m:r>
                    <m:r>
                      <m:rPr>
                        <m:nor/>
                      </m:rPr>
                      <a:rPr lang="en-US" altLang="zh-TW" sz="1800">
                        <a:latin typeface="Cambria Math" panose="02040503050406030204" pitchFamily="18" charset="0"/>
                      </a:rPr>
                      <m:t>ability</m:t>
                    </m:r>
                    <m:r>
                      <m:rPr>
                        <m:nor/>
                      </m:rPr>
                      <a:rPr lang="en-US" altLang="zh-TW" sz="1800" dirty="0"/>
                      <m:t> =</m:t>
                    </m:r>
                  </m:oMath>
                </a14:m>
                <a:r>
                  <a:rPr lang="en-US" altLang="zh-TW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𝑐𝑜𝑛𝑑𝑖𝑡𝑖𝑜𝑛𝑎𝑙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𝑝𝑟𝑜𝑏𝑎𝑏𝑖𝑙𝑖𝑡𝑦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)∗(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𝑝𝑟𝑖𝑜𝑟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𝑝𝑟𝑜𝑏𝑎𝑏𝑖𝑙𝑖𝑡𝑦</m:t>
                        </m:r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𝑒𝑣𝑖𝑑𝑒𝑛𝑐𝑒</m:t>
                        </m:r>
                      </m:den>
                    </m:f>
                  </m:oMath>
                </a14:m>
                <a:r>
                  <a:rPr lang="en-US" altLang="zh-TW" sz="1800" dirty="0"/>
                  <a:t> </a:t>
                </a:r>
                <a14:m>
                  <m:oMath xmlns:m="http://schemas.openxmlformats.org/officeDocument/2006/math">
                    <m:r>
                      <a:rPr lang="zh-TW" altLang="en-US" sz="18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sz="1800" dirty="0"/>
                  <a:t> </a:t>
                </a:r>
                <a14:m>
                  <m:oMath xmlns:m="http://schemas.openxmlformats.org/officeDocument/2006/math">
                    <m:r>
                      <a:rPr lang="en-US" altLang="zh-TW" sz="1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𝑐𝑜𝑛𝑑𝑖𝑡𝑖𝑜𝑛𝑎𝑙</m:t>
                    </m:r>
                    <m:r>
                      <a:rPr lang="en-US" altLang="zh-TW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TW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)∗(</m:t>
                    </m:r>
                    <m:r>
                      <a:rPr lang="en-US" altLang="zh-TW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𝑝𝑟𝑖𝑜𝑟</m:t>
                    </m:r>
                    <m:r>
                      <a:rPr lang="en-US" altLang="zh-TW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TW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sz="1800" dirty="0">
                    <a:solidFill>
                      <a:srgbClr val="FF0000"/>
                    </a:solidFill>
                  </a:rPr>
                  <a:t>)</a:t>
                </a:r>
              </a:p>
              <a:p>
                <a:endParaRPr lang="en-US" altLang="zh-TW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Determining the probability of each class</a:t>
                </a:r>
              </a:p>
              <a:p>
                <a:r>
                  <a:rPr lang="en-US" altLang="zh-TW" dirty="0" smtClean="0"/>
                  <a:t>Usually uniformly distributed</a:t>
                </a:r>
              </a:p>
              <a:p>
                <a:r>
                  <a:rPr lang="en-US" altLang="zh-TW" dirty="0" smtClean="0"/>
                  <a:t>The posterior probability will depend on conditional probability when the prior probability is an uniform distribution</a:t>
                </a:r>
              </a:p>
              <a:p>
                <a:r>
                  <a:rPr lang="en-US" altLang="zh-TW" dirty="0" smtClean="0"/>
                  <a:t>Formula </a:t>
                </a:r>
                <a:r>
                  <a:rPr lang="en-US" altLang="zh-TW" dirty="0"/>
                  <a:t>o</a:t>
                </a:r>
                <a:r>
                  <a:rPr lang="en-US" altLang="zh-TW" dirty="0" smtClean="0"/>
                  <a:t>f </a:t>
                </a:r>
                <a:r>
                  <a:rPr lang="en-US" altLang="zh-TW" dirty="0"/>
                  <a:t>Prior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Probability	</a:t>
                </a:r>
              </a:p>
              <a:p>
                <a:pPr lvl="1"/>
                <a:r>
                  <a:rPr lang="en-US" altLang="zh-TW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TW" dirty="0"/>
                  <a:t>, j = 1 , 2…, (Number </a:t>
                </a:r>
                <a:r>
                  <a:rPr lang="en-US" altLang="zh-TW" dirty="0" smtClean="0"/>
                  <a:t>of Words)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N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 smtClean="0"/>
                  <a:t> the number of words in the specific class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N: the number of all words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Determining the probability of the specific word in the specific class.</a:t>
                </a:r>
              </a:p>
              <a:p>
                <a:r>
                  <a:rPr lang="en-US" altLang="zh-TW" dirty="0" smtClean="0"/>
                  <a:t>Formula </a:t>
                </a:r>
                <a:r>
                  <a:rPr lang="en-US" altLang="zh-TW" dirty="0"/>
                  <a:t>of Conditional Probability </a:t>
                </a:r>
              </a:p>
              <a:p>
                <a:pPr lvl="1"/>
                <a:r>
                  <a:rPr lang="en-US" altLang="zh-TW" dirty="0"/>
                  <a:t>P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 ,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= </a:t>
                </a:r>
                <a:r>
                  <a:rPr lang="en-US" altLang="zh-TW" dirty="0" smtClean="0"/>
                  <a:t>1</a:t>
                </a:r>
                <a:r>
                  <a:rPr lang="en-US" altLang="zh-TW" dirty="0"/>
                  <a:t>,…., Number </a:t>
                </a:r>
                <a:r>
                  <a:rPr lang="en-US" altLang="zh-TW" dirty="0" smtClean="0"/>
                  <a:t>of Categories, </a:t>
                </a:r>
                <a:r>
                  <a:rPr lang="en-US" altLang="zh-TW" dirty="0"/>
                  <a:t>j =  </a:t>
                </a:r>
                <a:r>
                  <a:rPr lang="en-US" altLang="zh-TW" dirty="0" smtClean="0"/>
                  <a:t>1</a:t>
                </a:r>
                <a:r>
                  <a:rPr lang="en-US" altLang="zh-TW" dirty="0"/>
                  <a:t>, …, Number </a:t>
                </a:r>
                <a:r>
                  <a:rPr lang="en-US" altLang="zh-TW" dirty="0" smtClean="0"/>
                  <a:t>of Words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: the number of word j in the class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the number of word in the class </a:t>
                </a:r>
                <a:r>
                  <a:rPr lang="en-US" altLang="zh-TW" dirty="0" err="1" smtClean="0"/>
                  <a:t>i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7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Naïve </a:t>
            </a:r>
            <a:r>
              <a:rPr lang="en-US" altLang="zh-TW" dirty="0" smtClean="0"/>
              <a:t>Bayes: Practical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Problem: The posterior probability will be 0 when the specific word does not appear in the specific class.</a:t>
            </a:r>
          </a:p>
          <a:p>
            <a:r>
              <a:rPr lang="en-US" altLang="zh-TW" dirty="0" smtClean="0"/>
              <a:t>Resolution: In order to prevent this situation, we will add smoothing term.</a:t>
            </a:r>
          </a:p>
          <a:p>
            <a:r>
              <a:rPr lang="en-US" altLang="zh-TW" dirty="0" smtClean="0"/>
              <a:t>Problem: too many digits after decimal point</a:t>
            </a:r>
          </a:p>
          <a:p>
            <a:r>
              <a:rPr lang="en-US" altLang="zh-TW" dirty="0"/>
              <a:t>Resolution</a:t>
            </a:r>
            <a:r>
              <a:rPr lang="en-US" altLang="zh-TW" dirty="0" smtClean="0"/>
              <a:t>: Using log probability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4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Naïve Bayes: Additive Smoothing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Smoothing term is called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We also call Laplace Smoothing when the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 smtClean="0"/>
                  <a:t> is one</a:t>
                </a:r>
              </a:p>
              <a:p>
                <a:r>
                  <a:rPr lang="en-US" altLang="zh-TW" dirty="0" smtClean="0"/>
                  <a:t>The revised formula is as follows:</a:t>
                </a:r>
                <a:endParaRPr lang="en-US" altLang="zh-TW" dirty="0"/>
              </a:p>
              <a:p>
                <a:pPr marL="342900" lvl="1" indent="-342900">
                  <a:spcBef>
                    <a:spcPts val="1200"/>
                  </a:spcBef>
                  <a:spcAft>
                    <a:spcPts val="200"/>
                  </a:spcAft>
                  <a:buSzPct val="100000"/>
                </a:pPr>
                <a:r>
                  <a:rPr lang="en-US" altLang="zh-TW" dirty="0"/>
                  <a:t>P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altLang="zh-TW" dirty="0"/>
                  <a:t> ,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= (1,…., Number </a:t>
                </a:r>
                <a:r>
                  <a:rPr lang="en-US" altLang="zh-TW" dirty="0" smtClean="0"/>
                  <a:t>of Categories), </a:t>
                </a:r>
                <a:r>
                  <a:rPr lang="en-US" altLang="zh-TW" dirty="0"/>
                  <a:t>j =  (1, …, Number </a:t>
                </a:r>
                <a:r>
                  <a:rPr lang="en-US" altLang="zh-TW" dirty="0" smtClean="0"/>
                  <a:t>of Words)</a:t>
                </a:r>
                <a:endParaRPr lang="en-US" altLang="zh-TW" dirty="0"/>
              </a:p>
              <a:p>
                <a:pPr marL="342900" lvl="1" indent="-342900">
                  <a:spcBef>
                    <a:spcPts val="1200"/>
                  </a:spcBef>
                  <a:spcAft>
                    <a:spcPts val="200"/>
                  </a:spcAft>
                  <a:buSzPct val="100000"/>
                </a:pPr>
                <a:r>
                  <a:rPr lang="en-US" altLang="zh-TW" dirty="0" smtClean="0"/>
                  <a:t>D: the number of all words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Categories in this Research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AML</a:t>
            </a:r>
          </a:p>
          <a:p>
            <a:r>
              <a:rPr lang="en-US" altLang="zh-TW" sz="2400" dirty="0" smtClean="0"/>
              <a:t>ALL</a:t>
            </a:r>
          </a:p>
          <a:p>
            <a:r>
              <a:rPr lang="en-US" altLang="zh-TW" sz="2400" dirty="0" smtClean="0"/>
              <a:t>CML</a:t>
            </a:r>
          </a:p>
          <a:p>
            <a:r>
              <a:rPr lang="en-US" altLang="zh-TW" sz="2400" dirty="0" smtClean="0"/>
              <a:t>CLL</a:t>
            </a:r>
          </a:p>
          <a:p>
            <a:r>
              <a:rPr lang="en-US" altLang="zh-TW" sz="2400" dirty="0" smtClean="0"/>
              <a:t>AML&amp;ALL</a:t>
            </a:r>
          </a:p>
          <a:p>
            <a:r>
              <a:rPr lang="en-US" altLang="zh-TW" sz="2400" dirty="0" smtClean="0"/>
              <a:t>AML&amp;CML</a:t>
            </a:r>
          </a:p>
          <a:p>
            <a:r>
              <a:rPr lang="en-US" altLang="zh-TW" sz="2400" dirty="0" smtClean="0"/>
              <a:t>ALL&amp;CML</a:t>
            </a:r>
          </a:p>
          <a:p>
            <a:r>
              <a:rPr lang="en-US" altLang="zh-TW" sz="2400" dirty="0" smtClean="0"/>
              <a:t>ALL&amp;CLL</a:t>
            </a:r>
            <a:r>
              <a:rPr lang="zh-TW" altLang="en-US" sz="2400" dirty="0" smtClean="0"/>
              <a:t>，其中有四個為有相同的基因表示名稱，也就是說兩個類別有交集，所以將兩個結合成一個類別。在此研究中，分別比較三種演算法，</a:t>
            </a:r>
            <a:r>
              <a:rPr lang="en-US" altLang="zh-TW" sz="2400" dirty="0" smtClean="0"/>
              <a:t>Neural Network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Naïve Bayes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Decision Tree</a:t>
            </a:r>
            <a:r>
              <a:rPr lang="zh-TW" altLang="en-US" sz="2400" dirty="0" smtClean="0"/>
              <a:t>，並探討其效能。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7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K-nearest Neighbor – Distance Metric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 There are two distance metrics for K-nearest Neighbor. Those are illustrated as follows.</a:t>
                </a:r>
              </a:p>
              <a:p>
                <a:r>
                  <a:rPr lang="en-US" altLang="zh-TW" dirty="0"/>
                  <a:t> Distance Metric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L1 Distance                                        L2 Distance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zh-TW" altLang="en-US" dirty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b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 Algorithm Complexity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Training Complexity                   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Test Complexity                                   O(N), where N is the number of Examples.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9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K-nearest Neighbor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Steps of KNN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Store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Calculate Distance Metric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Find k nearest neighbor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Find the label that appears the most 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0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599" y="2145360"/>
            <a:ext cx="8668801" cy="3711867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6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6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200" dirty="0" smtClean="0"/>
              <a:t>李俊宏</a:t>
            </a:r>
            <a:r>
              <a:rPr lang="en-US" altLang="zh-TW" sz="2200" dirty="0" smtClean="0"/>
              <a:t>, </a:t>
            </a:r>
            <a:r>
              <a:rPr lang="zh-TW" altLang="en-US" sz="2200" dirty="0" smtClean="0"/>
              <a:t>類神經網路與癌症基因統計資訊應用於醫學文件分類研究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 err="1"/>
              <a:t>Badr</a:t>
            </a:r>
            <a:r>
              <a:rPr lang="en-US" altLang="zh-TW" sz="2200" dirty="0"/>
              <a:t> HSSINA </a:t>
            </a:r>
            <a:r>
              <a:rPr lang="en-US" altLang="zh-TW" sz="2200" dirty="0" smtClean="0"/>
              <a:t>et al., A comparative study of decision tree ID3 and C4.5</a:t>
            </a:r>
          </a:p>
          <a:p>
            <a:pPr marL="0" indent="0">
              <a:buNone/>
            </a:pPr>
            <a:r>
              <a:rPr lang="en-US" altLang="zh-TW" sz="2200" dirty="0" err="1" smtClean="0"/>
              <a:t>Raschka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, Naive Bayes and Text Classification I Introduction and Theory</a:t>
            </a:r>
          </a:p>
          <a:p>
            <a:pPr marL="0" indent="0">
              <a:buNone/>
            </a:pPr>
            <a:r>
              <a:rPr lang="en-US" altLang="zh-TW" sz="2200" dirty="0" smtClean="0"/>
              <a:t>CS231n: Convolutional Neural Networks for Visual Recognition, Stanford University</a:t>
            </a:r>
          </a:p>
          <a:p>
            <a:pPr marL="0" indent="0">
              <a:buNone/>
            </a:pPr>
            <a:r>
              <a:rPr lang="en-US" altLang="zh-TW" sz="2200" dirty="0" smtClean="0"/>
              <a:t>Machine Learning Crash Course, Google</a:t>
            </a:r>
          </a:p>
          <a:p>
            <a:pPr marL="0" indent="0">
              <a:buNone/>
            </a:pPr>
            <a:r>
              <a:rPr lang="en-US" altLang="zh-TW" sz="2200" dirty="0" smtClean="0">
                <a:hlinkClick r:id="rId2"/>
              </a:rPr>
              <a:t>Decision Tree </a:t>
            </a:r>
            <a:r>
              <a:rPr lang="en-US" altLang="zh-TW" sz="2200" dirty="0" err="1" smtClean="0">
                <a:hlinkClick r:id="rId2"/>
              </a:rPr>
              <a:t>Puning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zh-TW" altLang="en-US" sz="2200" dirty="0" smtClean="0">
                <a:hlinkClick r:id="rId3"/>
              </a:rPr>
              <a:t>白血病簡介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>
                <a:hlinkClick r:id="rId4"/>
              </a:rPr>
              <a:t>PubMed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smtClean="0">
                <a:hlinkClick r:id="rId5"/>
              </a:rPr>
              <a:t>PubMed</a:t>
            </a:r>
            <a:r>
              <a:rPr lang="zh-TW" altLang="en-US" sz="2200" dirty="0" smtClean="0">
                <a:hlinkClick r:id="rId5"/>
              </a:rPr>
              <a:t> 規則</a:t>
            </a:r>
            <a:endParaRPr lang="en-US" altLang="zh-TW" sz="2200" dirty="0" smtClean="0"/>
          </a:p>
          <a:p>
            <a:pPr marL="0" indent="0">
              <a:buNone/>
            </a:pPr>
            <a:r>
              <a:rPr lang="en-US" altLang="zh-TW" sz="2200" dirty="0" err="1" smtClean="0">
                <a:hlinkClick r:id="rId6"/>
              </a:rPr>
              <a:t>Entrez</a:t>
            </a:r>
            <a:r>
              <a:rPr lang="en-US" altLang="zh-TW" sz="2200" dirty="0" smtClean="0">
                <a:hlinkClick r:id="rId6"/>
              </a:rPr>
              <a:t> </a:t>
            </a:r>
            <a:r>
              <a:rPr lang="zh-TW" altLang="en-US" sz="2200" dirty="0" smtClean="0">
                <a:hlinkClick r:id="rId6"/>
              </a:rPr>
              <a:t>資料</a:t>
            </a:r>
            <a:endParaRPr lang="en-US" altLang="zh-TW" sz="2200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1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of Leukemia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 什麼是白血病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 白血病種類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急性淋巴性白血病</a:t>
            </a:r>
            <a:r>
              <a:rPr lang="en-US" altLang="zh-TW" dirty="0" smtClean="0"/>
              <a:t>(ALL)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好發於小孩，成人約占</a:t>
            </a:r>
            <a:r>
              <a:rPr lang="en-US" altLang="zh-TW" dirty="0" smtClean="0"/>
              <a:t>20%</a:t>
            </a:r>
            <a:r>
              <a:rPr lang="zh-TW" altLang="en-US" dirty="0" smtClean="0"/>
              <a:t>，此類別有可以分成三型。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急性</a:t>
            </a:r>
            <a:r>
              <a:rPr lang="zh-TW" altLang="en-US" dirty="0"/>
              <a:t>骨</a:t>
            </a:r>
            <a:r>
              <a:rPr lang="zh-TW" altLang="en-US" dirty="0" smtClean="0"/>
              <a:t>隨性白血病</a:t>
            </a:r>
            <a:r>
              <a:rPr lang="en-US" altLang="zh-TW" dirty="0" smtClean="0"/>
              <a:t>(AML)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好發於成年人，此疾病又可分為七型。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慢性淋巴性白血病</a:t>
            </a:r>
            <a:r>
              <a:rPr lang="en-US" altLang="zh-TW" dirty="0" smtClean="0"/>
              <a:t>(CLL)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常發生於</a:t>
            </a:r>
            <a:r>
              <a:rPr lang="en-US" altLang="zh-TW" dirty="0" smtClean="0"/>
              <a:t>50~55</a:t>
            </a:r>
            <a:r>
              <a:rPr lang="zh-TW" altLang="en-US" dirty="0" smtClean="0"/>
              <a:t>歲以上的老年人，此疾病又分為三型。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慢性骨隨性白血病</a:t>
            </a:r>
            <a:r>
              <a:rPr lang="en-US" altLang="zh-TW" dirty="0" smtClean="0"/>
              <a:t>(CML)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 smtClean="0"/>
              <a:t>源自於造血細胞的一種惡性腫瘤，由於染色體的病變。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8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Introduction to Database</a:t>
            </a:r>
            <a:endParaRPr lang="zh-TW" altLang="en-US" sz="6600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80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PubMed</a:t>
            </a:r>
            <a:r>
              <a:rPr lang="zh-TW" altLang="en-US" dirty="0" smtClean="0"/>
              <a:t> 系統簡介</a:t>
            </a:r>
            <a:endParaRPr lang="en-US" altLang="zh-TW" dirty="0" smtClean="0"/>
          </a:p>
          <a:p>
            <a:r>
              <a:rPr lang="en-US" altLang="zh-TW" dirty="0" smtClean="0"/>
              <a:t> PubMed</a:t>
            </a:r>
            <a:r>
              <a:rPr lang="zh-TW" altLang="en-US" dirty="0" smtClean="0"/>
              <a:t> 查詢法則</a:t>
            </a:r>
            <a:endParaRPr lang="en-US" altLang="zh-TW" dirty="0" smtClean="0"/>
          </a:p>
          <a:p>
            <a:pPr marL="1115568" lvl="2" indent="-457200">
              <a:buFont typeface="+mj-lt"/>
              <a:buAutoNum type="arabicPeriod"/>
            </a:pPr>
            <a:r>
              <a:rPr lang="zh-TW" altLang="en-US" dirty="0" smtClean="0"/>
              <a:t>自然語言搜尋</a:t>
            </a:r>
            <a:endParaRPr lang="en-US" altLang="zh-TW" dirty="0" smtClean="0"/>
          </a:p>
          <a:p>
            <a:pPr marL="1115568" lvl="2" indent="-457200">
              <a:buFont typeface="+mj-lt"/>
              <a:buAutoNum type="arabicPeriod"/>
            </a:pPr>
            <a:r>
              <a:rPr lang="en-US" altLang="zh-TW" dirty="0" err="1" smtClean="0"/>
              <a:t>MeSH</a:t>
            </a:r>
            <a:r>
              <a:rPr lang="en-US" altLang="zh-TW" dirty="0" smtClean="0"/>
              <a:t>(Medical Subject Headings)</a:t>
            </a:r>
          </a:p>
          <a:p>
            <a:pPr marL="365760" indent="-457200"/>
            <a:r>
              <a:rPr lang="en-US" altLang="zh-TW" dirty="0" err="1" smtClean="0"/>
              <a:t>MeSH</a:t>
            </a:r>
            <a:r>
              <a:rPr lang="zh-TW" altLang="en-US" dirty="0" smtClean="0"/>
              <a:t>搜尋結果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以鳥</a:t>
            </a:r>
            <a:r>
              <a:rPr lang="en-US" altLang="zh-TW" dirty="0" smtClean="0"/>
              <a:t>(Bird)</a:t>
            </a:r>
            <a:r>
              <a:rPr lang="zh-TW" altLang="en-US" dirty="0" smtClean="0"/>
              <a:t>為例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>
                <a:hlinkClick r:id="rId3"/>
              </a:rPr>
              <a:t>搜尋結果</a:t>
            </a:r>
            <a:endParaRPr lang="en-US" altLang="zh-TW" dirty="0" smtClean="0"/>
          </a:p>
          <a:p>
            <a:pPr marL="365760" indent="-457200"/>
            <a:r>
              <a:rPr lang="zh-TW" altLang="en-US" dirty="0" smtClean="0">
                <a:solidFill>
                  <a:srgbClr val="FF0000"/>
                </a:solidFill>
              </a:rPr>
              <a:t>現今有許多醫學研究都是採用此資料庫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5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Entrez</a:t>
            </a:r>
            <a:r>
              <a:rPr lang="en-US" altLang="zh-TW" dirty="0" smtClean="0"/>
              <a:t> Gene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/>
              <a:t>Entrez</a:t>
            </a:r>
            <a:r>
              <a:rPr lang="en-US" altLang="zh-TW" dirty="0"/>
              <a:t> </a:t>
            </a:r>
            <a:r>
              <a:rPr lang="en-US" altLang="zh-TW" dirty="0" smtClean="0"/>
              <a:t>Gene?</a:t>
            </a:r>
            <a:endParaRPr lang="en-US" altLang="zh-TW" dirty="0"/>
          </a:p>
          <a:p>
            <a:r>
              <a:rPr lang="zh-TW" altLang="en-US" dirty="0" smtClean="0"/>
              <a:t>可以找出與</a:t>
            </a:r>
            <a:r>
              <a:rPr lang="en-US" altLang="zh-TW" dirty="0" smtClean="0"/>
              <a:t>PubMed</a:t>
            </a:r>
            <a:r>
              <a:rPr lang="zh-TW" altLang="en-US" dirty="0" smtClean="0"/>
              <a:t>相對應的</a:t>
            </a:r>
            <a:r>
              <a:rPr lang="en-US" altLang="zh-TW" dirty="0" smtClean="0"/>
              <a:t>ID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11904"/>
            <a:ext cx="5989320" cy="144861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-130" t="3542" r="77057" b="73315"/>
          <a:stretch/>
        </p:blipFill>
        <p:spPr>
          <a:xfrm>
            <a:off x="1108010" y="4095206"/>
            <a:ext cx="3354262" cy="12371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6306" r="8383" b="75759"/>
          <a:stretch/>
        </p:blipFill>
        <p:spPr>
          <a:xfrm>
            <a:off x="1108010" y="5332336"/>
            <a:ext cx="7556663" cy="8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Cancer Gene Census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What is Cancer Gene Census?</a:t>
            </a:r>
          </a:p>
          <a:p>
            <a:r>
              <a:rPr lang="zh-TW" altLang="en-US" dirty="0" smtClean="0"/>
              <a:t>此研究採用此資料集及</a:t>
            </a:r>
            <a:r>
              <a:rPr lang="en-US" altLang="zh-TW" dirty="0" err="1" smtClean="0"/>
              <a:t>Entrez</a:t>
            </a:r>
            <a:r>
              <a:rPr lang="en-US" altLang="zh-TW" dirty="0" smtClean="0"/>
              <a:t> Gene </a:t>
            </a:r>
            <a:r>
              <a:rPr lang="zh-TW" altLang="en-US" dirty="0" smtClean="0"/>
              <a:t>所提供的</a:t>
            </a:r>
            <a:r>
              <a:rPr lang="en-US" altLang="zh-TW" dirty="0" smtClean="0"/>
              <a:t>gene2pubmed</a:t>
            </a:r>
            <a:r>
              <a:rPr lang="zh-TW" altLang="en-US" dirty="0" smtClean="0"/>
              <a:t>來做特徵選</a:t>
            </a:r>
            <a:r>
              <a:rPr lang="zh-TW" altLang="en-US" dirty="0"/>
              <a:t>取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January, 2020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國立高雄科技大學建功校區電子工程系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745F-318B-47DD-A9DA-F5224B9AF99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3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2876</TotalTime>
  <Words>2415</Words>
  <Application>Microsoft Office PowerPoint</Application>
  <PresentationFormat>寬螢幕</PresentationFormat>
  <Paragraphs>348</Paragraphs>
  <Slides>43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白血病醫學文件分類研究</vt:lpstr>
      <vt:lpstr>Agenda</vt:lpstr>
      <vt:lpstr>Introduction to Bioinformation</vt:lpstr>
      <vt:lpstr>Introduction to the Categories in this Research</vt:lpstr>
      <vt:lpstr>Overview of Leukemia</vt:lpstr>
      <vt:lpstr>Introduction to Database</vt:lpstr>
      <vt:lpstr>PubMed</vt:lpstr>
      <vt:lpstr>Entrez Gene</vt:lpstr>
      <vt:lpstr>Cancer Gene Census</vt:lpstr>
      <vt:lpstr>Introduction to System</vt:lpstr>
      <vt:lpstr>System Architecture</vt:lpstr>
      <vt:lpstr>Stemmer</vt:lpstr>
      <vt:lpstr>Feature Selection</vt:lpstr>
      <vt:lpstr>Architecture of Feature Selection</vt:lpstr>
      <vt:lpstr>Overview of Dataset</vt:lpstr>
      <vt:lpstr>Genetic Type List – Single Type </vt:lpstr>
      <vt:lpstr>Genetic Type List – Combination </vt:lpstr>
      <vt:lpstr>Crude Dataset</vt:lpstr>
      <vt:lpstr>Normalized Dataset</vt:lpstr>
      <vt:lpstr>Model Evaluation</vt:lpstr>
      <vt:lpstr>Parameters for Evaluation</vt:lpstr>
      <vt:lpstr>Evaluation Methods</vt:lpstr>
      <vt:lpstr>Result of the Best Performance</vt:lpstr>
      <vt:lpstr>F1-Score in Different TF-IDF</vt:lpstr>
      <vt:lpstr>Classification Algorithms</vt:lpstr>
      <vt:lpstr>Decision Tree</vt:lpstr>
      <vt:lpstr>Information Theory</vt:lpstr>
      <vt:lpstr>ID3 Algorithm - Introduction </vt:lpstr>
      <vt:lpstr>ID3 Algorithm – Example</vt:lpstr>
      <vt:lpstr>ID3 Algorithm – Result</vt:lpstr>
      <vt:lpstr>C4.5 Algorithm - Introduction</vt:lpstr>
      <vt:lpstr>C4.5 Algorithm - Pruning</vt:lpstr>
      <vt:lpstr>Application on Text Classification</vt:lpstr>
      <vt:lpstr>Naïve Bayes</vt:lpstr>
      <vt:lpstr>Posterior Probability</vt:lpstr>
      <vt:lpstr>Prior Probability</vt:lpstr>
      <vt:lpstr>Conditional Probability</vt:lpstr>
      <vt:lpstr>Naïve Bayes: Practical Discussion</vt:lpstr>
      <vt:lpstr>Naïve Bayes: Additive Smoothing</vt:lpstr>
      <vt:lpstr>K-nearest Neighbor – Distance Metric </vt:lpstr>
      <vt:lpstr>K-nearest Neighbor (CONT.)</vt:lpstr>
      <vt:lpstr>Experimental Result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IanSu</dc:creator>
  <cp:lastModifiedBy>Su, Ian</cp:lastModifiedBy>
  <cp:revision>219</cp:revision>
  <dcterms:created xsi:type="dcterms:W3CDTF">2019-05-16T02:21:09Z</dcterms:created>
  <dcterms:modified xsi:type="dcterms:W3CDTF">2020-11-20T06:24:13Z</dcterms:modified>
</cp:coreProperties>
</file>