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8" r:id="rId1"/>
  </p:sldMasterIdLst>
  <p:notesMasterIdLst>
    <p:notesMasterId r:id="rId55"/>
  </p:notesMasterIdLst>
  <p:handoutMasterIdLst>
    <p:handoutMasterId r:id="rId56"/>
  </p:handoutMasterIdLst>
  <p:sldIdLst>
    <p:sldId id="256" r:id="rId2"/>
    <p:sldId id="312" r:id="rId3"/>
    <p:sldId id="260" r:id="rId4"/>
    <p:sldId id="315" r:id="rId5"/>
    <p:sldId id="261" r:id="rId6"/>
    <p:sldId id="262" r:id="rId7"/>
    <p:sldId id="263" r:id="rId8"/>
    <p:sldId id="265" r:id="rId9"/>
    <p:sldId id="266" r:id="rId10"/>
    <p:sldId id="316" r:id="rId11"/>
    <p:sldId id="286" r:id="rId12"/>
    <p:sldId id="268" r:id="rId13"/>
    <p:sldId id="317" r:id="rId14"/>
    <p:sldId id="313" r:id="rId15"/>
    <p:sldId id="270" r:id="rId16"/>
    <p:sldId id="314" r:id="rId17"/>
    <p:sldId id="273" r:id="rId18"/>
    <p:sldId id="274" r:id="rId19"/>
    <p:sldId id="275" r:id="rId20"/>
    <p:sldId id="277" r:id="rId21"/>
    <p:sldId id="276" r:id="rId22"/>
    <p:sldId id="279" r:id="rId23"/>
    <p:sldId id="278" r:id="rId24"/>
    <p:sldId id="280" r:id="rId25"/>
    <p:sldId id="281" r:id="rId26"/>
    <p:sldId id="282" r:id="rId27"/>
    <p:sldId id="284" r:id="rId28"/>
    <p:sldId id="283" r:id="rId29"/>
    <p:sldId id="319" r:id="rId30"/>
    <p:sldId id="318" r:id="rId31"/>
    <p:sldId id="287" r:id="rId32"/>
    <p:sldId id="289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2" r:id="rId45"/>
    <p:sldId id="301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259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46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1F408-A2F9-4BC0-8C49-E353958EEBB1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C08CE-70F9-493F-A020-C9C0F6A29E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914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AF5C7-7567-482A-BA77-D881B9E5976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9144B-77CA-492C-A84B-541A428A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6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</a:t>
            </a:r>
            <a:r>
              <a:rPr lang="en-US" baseline="0" dirty="0" smtClean="0"/>
              <a:t> base e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9144B-77CA-492C-A84B-541A428AA6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25318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3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4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2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9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0"/>
            <a:ext cx="1720228" cy="7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1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982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692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90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2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521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4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1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ayisu/Artificial_Intelligence_Cour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Word2Vector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8174" y="3587188"/>
            <a:ext cx="8637072" cy="16975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Speaker : </a:t>
            </a:r>
            <a:r>
              <a:rPr lang="zh-TW" altLang="en-US" dirty="0" smtClean="0"/>
              <a:t>蘇佳益</a:t>
            </a:r>
            <a:endParaRPr lang="en-US" altLang="zh-TW" dirty="0" smtClean="0"/>
          </a:p>
          <a:p>
            <a:r>
              <a:rPr lang="en-US" dirty="0" smtClean="0"/>
              <a:t>Advisor : </a:t>
            </a:r>
            <a:r>
              <a:rPr lang="zh-TW" altLang="en-US" dirty="0" smtClean="0"/>
              <a:t>陳聰毅</a:t>
            </a:r>
            <a:endParaRPr lang="en-US" altLang="zh-TW" dirty="0" smtClean="0"/>
          </a:p>
          <a:p>
            <a:r>
              <a:rPr lang="zh-TW" altLang="en-US" dirty="0" smtClean="0"/>
              <a:t>國立高雄科技大學建工校區電子工程系</a:t>
            </a:r>
            <a:endParaRPr lang="en-US" altLang="zh-TW" dirty="0" smtClean="0"/>
          </a:p>
          <a:p>
            <a:r>
              <a:rPr lang="en-US" dirty="0">
                <a:hlinkClick r:id="rId2"/>
              </a:rPr>
              <a:t>https://github.com/chiayisu/Artificial_Intelligence_Course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N-Grams: 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Take a look at the following sentences</a:t>
                </a:r>
              </a:p>
              <a:p>
                <a:pPr lvl="1"/>
                <a:r>
                  <a:rPr lang="en-US" altLang="zh-TW" dirty="0"/>
                  <a:t>I am Ian</a:t>
                </a:r>
              </a:p>
              <a:p>
                <a:pPr lvl="1"/>
                <a:r>
                  <a:rPr lang="en-US" altLang="zh-TW" dirty="0"/>
                  <a:t>Ian am I</a:t>
                </a:r>
              </a:p>
              <a:p>
                <a:pPr lvl="1"/>
                <a:r>
                  <a:rPr lang="en-US" altLang="zh-TW" dirty="0"/>
                  <a:t>My name is Ian</a:t>
                </a:r>
              </a:p>
              <a:p>
                <a:r>
                  <a:rPr lang="en-US" altLang="zh-TW" dirty="0"/>
                  <a:t>The following probabilities are the bi-grams probability in this corpus.</a:t>
                </a:r>
              </a:p>
              <a:p>
                <a:r>
                  <a:rPr lang="en-US" altLang="zh-TW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𝐼𝑎𝑛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𝑎𝑚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𝐼𝑎𝑛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5017833" y="4260358"/>
            <a:ext cx="4729942" cy="1271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Apparently, N-grams still make no sense about similarity.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Word Vector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Downside of Previous Model</a:t>
            </a:r>
          </a:p>
          <a:p>
            <a:pPr lvl="1"/>
            <a:r>
              <a:rPr lang="en-US" altLang="zh-TW" dirty="0" smtClean="0"/>
              <a:t>computational costly</a:t>
            </a:r>
          </a:p>
          <a:p>
            <a:r>
              <a:rPr lang="en-US" dirty="0" smtClean="0"/>
              <a:t>E.g.: NNLM contains</a:t>
            </a:r>
          </a:p>
          <a:p>
            <a:pPr lvl="1"/>
            <a:r>
              <a:rPr lang="en-US" altLang="zh-TW" dirty="0"/>
              <a:t>feedforward neural network with a linear projection </a:t>
            </a:r>
            <a:r>
              <a:rPr lang="en-US" altLang="zh-TW" dirty="0" smtClean="0"/>
              <a:t>layer</a:t>
            </a:r>
            <a:endParaRPr lang="en-US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non-linear hidden </a:t>
            </a:r>
            <a:r>
              <a:rPr lang="en-US" altLang="zh-TW" dirty="0" smtClean="0">
                <a:solidFill>
                  <a:srgbClr val="FF0000"/>
                </a:solidFill>
              </a:rPr>
              <a:t>layer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Word2Vector Model (</a:t>
            </a:r>
            <a:r>
              <a:rPr lang="en-US" altLang="zh-TW" dirty="0" err="1" smtClean="0"/>
              <a:t>Mikolov</a:t>
            </a:r>
            <a:r>
              <a:rPr lang="en-US" altLang="zh-TW" dirty="0" smtClean="0"/>
              <a:t> et al.)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Bag-of-Words model (CBOW)</a:t>
            </a:r>
          </a:p>
          <a:p>
            <a:r>
              <a:rPr lang="en-US" altLang="zh-TW" dirty="0"/>
              <a:t>Continuous Skip-gram model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 of Word Vector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</a:t>
            </a:r>
            <a:r>
              <a:rPr lang="en-US" dirty="0"/>
              <a:t>N</a:t>
            </a:r>
            <a:r>
              <a:rPr lang="en-US" dirty="0" smtClean="0"/>
              <a:t>otation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model’s complexity will be represented as follow.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 = E * T * Q</a:t>
            </a:r>
          </a:p>
          <a:p>
            <a:r>
              <a:rPr lang="en-US" dirty="0" smtClean="0"/>
              <a:t>where E is the number of training epoch, usually 3 - 50, T is the number of words, usually 1billion</a:t>
            </a:r>
            <a:r>
              <a:rPr lang="zh-TW" altLang="en-US" dirty="0"/>
              <a:t> </a:t>
            </a:r>
            <a:r>
              <a:rPr lang="en-US" altLang="zh-TW" dirty="0" smtClean="0"/>
              <a:t>and Q will be defined depending on the further model.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3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 of NNLM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NNLM is a language model that consists of input, projection, hidden and output layer.  Given the N previous words, it will predict the next word.</a:t>
            </a:r>
          </a:p>
          <a:p>
            <a:r>
              <a:rPr lang="en-US" altLang="zh-TW" dirty="0"/>
              <a:t>Complexity of Projection Layer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N * D, where N is the number of previous words and D is its dimension.</a:t>
            </a:r>
          </a:p>
          <a:p>
            <a:r>
              <a:rPr lang="en-US" altLang="zh-TW" dirty="0"/>
              <a:t>Complexity of Hidden Layer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N * D * H, where N*D is from input layer and H is from Hidden layer.</a:t>
            </a:r>
          </a:p>
          <a:p>
            <a:r>
              <a:rPr lang="en-US" altLang="zh-TW" dirty="0"/>
              <a:t>Complexity of Output Layer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H * V, where H is the number of hidden layer and V is the size of all vocabulary.</a:t>
            </a:r>
          </a:p>
          <a:p>
            <a:r>
              <a:rPr lang="en-US" altLang="zh-TW" dirty="0"/>
              <a:t>Thus, its complexity, in total, is Q = N * D + N * D * H + H * V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CBOW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CBOW Model</a:t>
            </a:r>
          </a:p>
          <a:p>
            <a:pPr lvl="1"/>
            <a:r>
              <a:rPr lang="en-US" altLang="zh-TW" dirty="0" smtClean="0"/>
              <a:t>Is similar </a:t>
            </a:r>
            <a:r>
              <a:rPr lang="en-US" altLang="zh-TW" dirty="0"/>
              <a:t>to NNLM</a:t>
            </a:r>
            <a:endParaRPr lang="en-US" dirty="0" smtClean="0"/>
          </a:p>
          <a:p>
            <a:pPr lvl="1"/>
            <a:r>
              <a:rPr lang="en-US" dirty="0" smtClean="0"/>
              <a:t>Predicts future words based on given history words</a:t>
            </a:r>
          </a:p>
          <a:p>
            <a:pPr lvl="1"/>
            <a:r>
              <a:rPr lang="en-US" dirty="0" smtClean="0"/>
              <a:t>Is also </a:t>
            </a:r>
            <a:r>
              <a:rPr lang="en-US" dirty="0"/>
              <a:t>s</a:t>
            </a:r>
            <a:r>
              <a:rPr lang="en-US" dirty="0" smtClean="0"/>
              <a:t>imilar to </a:t>
            </a:r>
            <a:r>
              <a:rPr lang="en-US" altLang="zh-TW" dirty="0"/>
              <a:t>bag-of words </a:t>
            </a:r>
            <a:r>
              <a:rPr lang="en-US" altLang="zh-TW" dirty="0" smtClean="0"/>
              <a:t>model</a:t>
            </a:r>
          </a:p>
          <a:p>
            <a:pPr lvl="1"/>
            <a:r>
              <a:rPr lang="en-US" dirty="0" smtClean="0"/>
              <a:t>However: </a:t>
            </a:r>
            <a:r>
              <a:rPr lang="en-US" altLang="zh-TW" dirty="0"/>
              <a:t>heaviest layer hidden </a:t>
            </a:r>
            <a:r>
              <a:rPr lang="en-US" altLang="zh-TW" dirty="0" smtClean="0"/>
              <a:t>layer in </a:t>
            </a:r>
            <a:r>
              <a:rPr lang="en-US" altLang="zh-TW" dirty="0"/>
              <a:t>NNLM</a:t>
            </a:r>
            <a:r>
              <a:rPr lang="en-US" altLang="zh-TW" dirty="0" smtClean="0"/>
              <a:t> </a:t>
            </a:r>
            <a:r>
              <a:rPr lang="en-US" altLang="zh-TW" dirty="0"/>
              <a:t>is </a:t>
            </a:r>
            <a:r>
              <a:rPr lang="en-US" altLang="zh-TW" dirty="0" smtClean="0"/>
              <a:t>removed</a:t>
            </a:r>
          </a:p>
          <a:p>
            <a:pPr lvl="1"/>
            <a:r>
              <a:rPr lang="en-US" dirty="0" smtClean="0"/>
              <a:t>Therefore: </a:t>
            </a:r>
            <a:r>
              <a:rPr lang="en-US" altLang="zh-TW" dirty="0" smtClean="0"/>
              <a:t>Its </a:t>
            </a:r>
            <a:r>
              <a:rPr lang="en-US" altLang="zh-TW" dirty="0"/>
              <a:t>projection layer is shared with all words</a:t>
            </a:r>
            <a:endParaRPr lang="en-US" dirty="0"/>
          </a:p>
          <a:p>
            <a:r>
              <a:rPr lang="en-US" dirty="0" smtClean="0"/>
              <a:t>Complexity of CBOW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Q = N * D + D * V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Skip-Gram model 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dirty="0" smtClean="0"/>
              <a:t>s opposite from the CBOW. 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redicts </a:t>
            </a:r>
            <a:r>
              <a:rPr lang="en-US" altLang="zh-TW" dirty="0"/>
              <a:t>the context </a:t>
            </a:r>
            <a:r>
              <a:rPr lang="en-US" altLang="zh-TW" dirty="0" smtClean="0"/>
              <a:t>based on given </a:t>
            </a:r>
            <a:r>
              <a:rPr lang="en-US" altLang="zh-TW" dirty="0"/>
              <a:t>word</a:t>
            </a:r>
            <a:endParaRPr lang="en-US" dirty="0"/>
          </a:p>
          <a:p>
            <a:r>
              <a:rPr lang="en-US" dirty="0" smtClean="0"/>
              <a:t>Complexity of Skip-Gram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Q = C * ( D + D *  V), where C is the distance of the word. The size of C is double because it consists of size from history and future.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Complexity: Binary Tree </a:t>
            </a:r>
            <a:r>
              <a:rPr lang="en-US" dirty="0"/>
              <a:t>R</a:t>
            </a:r>
            <a:r>
              <a:rPr lang="en-US" dirty="0" smtClean="0"/>
              <a:t>epresentation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Complexity of Binary Tree</a:t>
            </a:r>
          </a:p>
          <a:p>
            <a:pPr lvl="1"/>
            <a:r>
              <a:rPr lang="en-US" altLang="zh-TW" dirty="0"/>
              <a:t>log(n</a:t>
            </a:r>
            <a:r>
              <a:rPr lang="en-US" altLang="zh-TW" dirty="0" smtClean="0"/>
              <a:t>)</a:t>
            </a:r>
          </a:p>
          <a:p>
            <a:r>
              <a:rPr lang="en-US" dirty="0" smtClean="0"/>
              <a:t>Therefore: </a:t>
            </a:r>
            <a:r>
              <a:rPr lang="en-US" altLang="zh-TW" dirty="0"/>
              <a:t>the complexity of representing vocabulary as binary tree is log(v</a:t>
            </a:r>
            <a:r>
              <a:rPr lang="en-US" altLang="zh-TW" dirty="0" smtClean="0"/>
              <a:t>)</a:t>
            </a:r>
          </a:p>
          <a:p>
            <a:r>
              <a:rPr lang="en-US" dirty="0" smtClean="0"/>
              <a:t>However: </a:t>
            </a:r>
            <a:r>
              <a:rPr lang="en-US" altLang="zh-TW" dirty="0"/>
              <a:t>hierarchical </a:t>
            </a:r>
            <a:r>
              <a:rPr lang="en-US" altLang="zh-TW" dirty="0" err="1"/>
              <a:t>Softmax</a:t>
            </a:r>
            <a:r>
              <a:rPr lang="en-US" altLang="zh-TW" dirty="0"/>
              <a:t> </a:t>
            </a:r>
            <a:r>
              <a:rPr lang="en-US" altLang="zh-TW" dirty="0" smtClean="0"/>
              <a:t>is required instead of </a:t>
            </a:r>
            <a:r>
              <a:rPr lang="en-US" altLang="zh-TW" dirty="0" err="1" smtClean="0"/>
              <a:t>Softmax</a:t>
            </a:r>
            <a:r>
              <a:rPr lang="en-US" altLang="zh-TW" dirty="0" smtClean="0"/>
              <a:t>.</a:t>
            </a:r>
            <a:endParaRPr lang="en-US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N-Grams</a:t>
            </a:r>
          </a:p>
          <a:p>
            <a:r>
              <a:rPr lang="en-US" altLang="zh-TW" dirty="0"/>
              <a:t>Introduction to Word  Vector </a:t>
            </a:r>
          </a:p>
          <a:p>
            <a:r>
              <a:rPr lang="en-US" altLang="zh-TW" dirty="0"/>
              <a:t>Complexity of Word Vector</a:t>
            </a:r>
          </a:p>
          <a:p>
            <a:r>
              <a:rPr lang="en-US" altLang="zh-TW" dirty="0"/>
              <a:t>Negative Sampling</a:t>
            </a:r>
          </a:p>
          <a:p>
            <a:r>
              <a:rPr lang="en-US" altLang="zh-TW" dirty="0"/>
              <a:t>Hierarchical </a:t>
            </a:r>
            <a:r>
              <a:rPr lang="en-US" altLang="zh-TW" dirty="0" err="1"/>
              <a:t>Softmax</a:t>
            </a:r>
            <a:endParaRPr lang="en-US" altLang="zh-TW" dirty="0"/>
          </a:p>
          <a:p>
            <a:r>
              <a:rPr lang="en-US" altLang="zh-TW" dirty="0"/>
              <a:t>Practical Topics</a:t>
            </a:r>
          </a:p>
          <a:p>
            <a:r>
              <a:rPr lang="en-US" altLang="zh-TW" dirty="0"/>
              <a:t>Results</a:t>
            </a:r>
          </a:p>
          <a:p>
            <a:r>
              <a:rPr lang="en-US" altLang="zh-TW" dirty="0" smtClean="0"/>
              <a:t>References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6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of CBOW </a:t>
            </a:r>
            <a:r>
              <a:rPr lang="en-US" dirty="0"/>
              <a:t>a</a:t>
            </a:r>
            <a:r>
              <a:rPr lang="en-US" dirty="0" smtClean="0"/>
              <a:t>nd Skip-Gram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rchitecture of CBOW and Skip-Gram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08" y="1957935"/>
            <a:ext cx="3083343" cy="3668883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24" y="1863831"/>
            <a:ext cx="3291840" cy="385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CBOW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for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𝑤𝑜𝑟𝑑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𝑣𝑜𝑐𝑎𝑏𝑢𝑙𝑎𝑟𝑦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𝑤𝑜𝑟𝑑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𝑐𝑜𝑢𝑙𝑢𝑚𝑛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𝑤𝑜𝑟𝑑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𝑐𝑜𝑢𝑙𝑢𝑚𝑛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of CBOW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90688"/>
                <a:ext cx="10216654" cy="4410854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Generate one hot word vector for window size m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Get embedded word vector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(</m:t>
                    </m:r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Average it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0" dirty="0" smtClean="0"/>
                  <a:t>Generate score vector z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Turn the score into probability y = </a:t>
                </a:r>
                <a:r>
                  <a:rPr lang="en-US" dirty="0" err="1" smtClean="0"/>
                  <a:t>softmax</a:t>
                </a:r>
                <a:r>
                  <a:rPr lang="en-US" dirty="0" smtClean="0"/>
                  <a:t>(z)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Run gradient descent to update input and output word matrix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90688"/>
                <a:ext cx="10216654" cy="4410854"/>
              </a:xfrm>
              <a:blipFill>
                <a:blip r:embed="rId2"/>
                <a:stretch>
                  <a:fillRect l="-955" t="-2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8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pdate </a:t>
            </a:r>
            <a:r>
              <a:rPr lang="en-US" dirty="0"/>
              <a:t>I</a:t>
            </a:r>
            <a:r>
              <a:rPr lang="en-US" dirty="0" smtClean="0"/>
              <a:t>nput </a:t>
            </a:r>
            <a:r>
              <a:rPr lang="en-US" dirty="0"/>
              <a:t>and </a:t>
            </a:r>
            <a:r>
              <a:rPr lang="en-US" dirty="0" smtClean="0"/>
              <a:t>Output </a:t>
            </a:r>
            <a:r>
              <a:rPr lang="en-US" dirty="0"/>
              <a:t>W</a:t>
            </a:r>
            <a:r>
              <a:rPr lang="en-US" dirty="0" smtClean="0"/>
              <a:t>ord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98377" y="1690688"/>
                <a:ext cx="10056478" cy="4363883"/>
              </a:xfrm>
            </p:spPr>
            <p:txBody>
              <a:bodyPr/>
              <a:lstStyle/>
              <a:p>
                <a:r>
                  <a:rPr lang="en-US" dirty="0" smtClean="0"/>
                  <a:t>Information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theory is employed when </a:t>
                </a:r>
                <a:endParaRPr lang="en-US" dirty="0" smtClean="0"/>
              </a:p>
              <a:p>
                <a:pPr lvl="1"/>
                <a:r>
                  <a:rPr lang="en-US" altLang="zh-TW" dirty="0"/>
                  <a:t>we want to learn the probability from true probability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Cross-Entropy loss is derived as follows.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Take a look at example,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1, our H will be 0, which is no loss.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0.01, our H will be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4.605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8377" y="1690688"/>
                <a:ext cx="10056478" cy="4363883"/>
              </a:xfrm>
              <a:blipFill>
                <a:blip r:embed="rId3"/>
                <a:stretch>
                  <a:fillRect l="-849" t="-19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Update Input and Output Word Matrix</a:t>
            </a:r>
            <a:r>
              <a:rPr lang="en-US" dirty="0" smtClean="0"/>
              <a:t>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07707" y="1847461"/>
                <a:ext cx="10047148" cy="4287009"/>
              </a:xfrm>
            </p:spPr>
            <p:txBody>
              <a:bodyPr/>
              <a:lstStyle/>
              <a:p>
                <a:r>
                  <a:rPr lang="en-US" dirty="0" smtClean="0"/>
                  <a:t>Thus, we need to minimize our cross-entropy.</a:t>
                </a:r>
              </a:p>
              <a:p>
                <a:r>
                  <a:rPr lang="en-US" dirty="0" smtClean="0"/>
                  <a:t>Let J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sup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func>
                          </m:e>
                        </m:nary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707" y="1847461"/>
                <a:ext cx="10047148" cy="4287009"/>
              </a:xfrm>
              <a:blipFill>
                <a:blip r:embed="rId2"/>
                <a:stretch>
                  <a:fillRect l="-789" t="-1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175029" y="5228948"/>
                <a:ext cx="5459767" cy="7457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Gradient descent is required to update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029" y="5228948"/>
                <a:ext cx="5459767" cy="745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54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of </a:t>
            </a:r>
            <a:r>
              <a:rPr lang="en-US" altLang="zh-TW" dirty="0"/>
              <a:t>Skip-Gram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90688"/>
                <a:ext cx="10216654" cy="4372761"/>
              </a:xfrm>
            </p:spPr>
            <p:txBody>
              <a:bodyPr/>
              <a:lstStyle/>
              <a:p>
                <a:r>
                  <a:rPr lang="en-US" dirty="0" smtClean="0"/>
                  <a:t>Generate one hot input vector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of center word</a:t>
                </a:r>
              </a:p>
              <a:p>
                <a:r>
                  <a:rPr lang="en-US" dirty="0" smtClean="0"/>
                  <a:t>Get embedded word vector for center word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Generate a score vector z =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Turn score vector into probability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Update </a:t>
                </a:r>
                <a:r>
                  <a:rPr lang="en-US" dirty="0"/>
                  <a:t>input and output word matrix </a:t>
                </a:r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90688"/>
                <a:ext cx="10216654" cy="4372761"/>
              </a:xfrm>
              <a:blipFill>
                <a:blip r:embed="rId2"/>
                <a:stretch>
                  <a:fillRect l="-836" t="-1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</a:t>
            </a:r>
            <a:r>
              <a:rPr lang="en-US" altLang="zh-TW" dirty="0" smtClean="0"/>
              <a:t>of Skip-Gram 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Basically, it’s similar to CBOW. Input and Output matrices are required to update</a:t>
                </a:r>
              </a:p>
              <a:p>
                <a:r>
                  <a:rPr lang="en-US" altLang="zh-TW" dirty="0" smtClean="0"/>
                  <a:t>However: Skip-Gram assumes </a:t>
                </a:r>
                <a:r>
                  <a:rPr lang="en-US" altLang="zh-TW" dirty="0"/>
                  <a:t>output words are completely independent as Naïve Bayes algorithm.</a:t>
                </a:r>
              </a:p>
              <a:p>
                <a:r>
                  <a:rPr lang="en-US" altLang="zh-TW" dirty="0"/>
                  <a:t>Let J =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      =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      =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      =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sup>
                                      <m:e>
                                        <m:func>
                                          <m:func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>
                                                <a:latin typeface="Cambria Math" panose="02040503050406030204" pitchFamily="18" charset="0"/>
                                              </a:rPr>
                                              <m:t>exp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sup>
                                                </m:sSubSup>
                                                <m:sSub>
                                                  <m:sSubPr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nary>
                                  </m:den>
                                </m:f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      =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/>
                  <a:t>+2m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N-Grams</a:t>
            </a:r>
          </a:p>
          <a:p>
            <a:pPr lvl="1"/>
            <a:r>
              <a:rPr lang="en-US" altLang="zh-TW" dirty="0" smtClean="0"/>
              <a:t>Robustness</a:t>
            </a:r>
          </a:p>
          <a:p>
            <a:pPr lvl="1"/>
            <a:r>
              <a:rPr lang="en-US" altLang="zh-TW" dirty="0" smtClean="0"/>
              <a:t>Simplicity</a:t>
            </a:r>
          </a:p>
          <a:p>
            <a:pPr lvl="1"/>
            <a:r>
              <a:rPr lang="en-US" dirty="0" smtClean="0"/>
              <a:t>However: we cannot know similarity between words.</a:t>
            </a:r>
          </a:p>
          <a:p>
            <a:r>
              <a:rPr lang="en-US" dirty="0" err="1" smtClean="0"/>
              <a:t>WordVector</a:t>
            </a:r>
            <a:r>
              <a:rPr lang="en-US" dirty="0" smtClean="0"/>
              <a:t> (</a:t>
            </a:r>
            <a:r>
              <a:rPr lang="en-US" altLang="zh-TW" dirty="0" err="1" smtClean="0"/>
              <a:t>Mikolov</a:t>
            </a:r>
            <a:r>
              <a:rPr lang="en-US" altLang="zh-TW" dirty="0" smtClean="0"/>
              <a:t> et al.)</a:t>
            </a:r>
            <a:endParaRPr lang="en-US" dirty="0" smtClean="0"/>
          </a:p>
          <a:p>
            <a:pPr lvl="1"/>
            <a:r>
              <a:rPr lang="en-US" dirty="0" smtClean="0"/>
              <a:t>Represent words as dense vector</a:t>
            </a:r>
          </a:p>
          <a:p>
            <a:pPr lvl="1"/>
            <a:r>
              <a:rPr lang="en-US" dirty="0" smtClean="0"/>
              <a:t>Able to perform simple </a:t>
            </a:r>
            <a:r>
              <a:rPr lang="en-US" altLang="zh-TW" dirty="0" smtClean="0"/>
              <a:t>algebraic </a:t>
            </a:r>
            <a:r>
              <a:rPr lang="en-US" altLang="zh-TW" dirty="0"/>
              <a:t>operation </a:t>
            </a:r>
            <a:endParaRPr lang="en-US" altLang="zh-TW" dirty="0" smtClean="0"/>
          </a:p>
          <a:p>
            <a:pPr lvl="1"/>
            <a:r>
              <a:rPr lang="en-US" dirty="0" smtClean="0"/>
              <a:t>E.g.: </a:t>
            </a:r>
            <a:r>
              <a:rPr lang="en-US" altLang="zh-TW" dirty="0"/>
              <a:t>Vector(queen) = Vector(king) – Vector(men) + </a:t>
            </a:r>
            <a:r>
              <a:rPr lang="en-US" altLang="zh-TW" dirty="0" smtClean="0"/>
              <a:t>Vector(women</a:t>
            </a:r>
            <a:r>
              <a:rPr lang="en-US" altLang="zh-TW" dirty="0"/>
              <a:t>)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3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Negative </a:t>
            </a:r>
            <a:r>
              <a:rPr lang="en-US" altLang="zh-TW" dirty="0" smtClean="0"/>
              <a:t>Sampling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Disadvantage of </a:t>
                </a:r>
                <a:r>
                  <a:rPr lang="en-US" dirty="0" err="1" smtClean="0"/>
                  <a:t>Softmax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Computational Costly</a:t>
                </a:r>
              </a:p>
              <a:p>
                <a:pPr lvl="1"/>
                <a:r>
                  <a:rPr lang="en-US" dirty="0" smtClean="0"/>
                  <a:t>Reason: takes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time</a:t>
                </a:r>
              </a:p>
              <a:p>
                <a:r>
                  <a:rPr lang="en-US" dirty="0" smtClean="0"/>
                  <a:t>Negative Sampling</a:t>
                </a:r>
              </a:p>
              <a:p>
                <a:pPr lvl="1"/>
                <a:r>
                  <a:rPr lang="en-US" altLang="zh-TW" dirty="0"/>
                  <a:t>O</a:t>
                </a:r>
                <a:r>
                  <a:rPr lang="en-US" altLang="zh-TW" dirty="0" smtClean="0"/>
                  <a:t>nly needs to </a:t>
                </a:r>
                <a:r>
                  <a:rPr lang="en-US" altLang="zh-TW" dirty="0"/>
                  <a:t>loop over noise </a:t>
                </a:r>
                <a:r>
                  <a:rPr lang="en-US" altLang="zh-TW" dirty="0" smtClean="0"/>
                  <a:t>distribution</a:t>
                </a:r>
              </a:p>
              <a:p>
                <a:pPr lvl="1"/>
                <a:r>
                  <a:rPr lang="en-US" altLang="zh-TW" dirty="0"/>
                  <a:t>I</a:t>
                </a:r>
                <a:r>
                  <a:rPr lang="en-US" altLang="zh-TW" dirty="0" smtClean="0"/>
                  <a:t>s </a:t>
                </a:r>
                <a:r>
                  <a:rPr lang="en-US" altLang="zh-TW" dirty="0"/>
                  <a:t>based on skip-gram </a:t>
                </a:r>
                <a:r>
                  <a:rPr lang="en-US" altLang="zh-TW" dirty="0" smtClean="0"/>
                  <a:t>model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5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51723" y="1586204"/>
                <a:ext cx="10103132" cy="4503878"/>
              </a:xfrm>
            </p:spPr>
            <p:txBody>
              <a:bodyPr/>
              <a:lstStyle/>
              <a:p>
                <a:r>
                  <a:rPr lang="en-US" dirty="0" smtClean="0"/>
                  <a:t>Let’s denote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/>
                  <a:t> to word and context,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/>
                  <a:t> to the probability that (w, c) comes from corpus data,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/>
                  <a:t> vice versa. Therefore, we can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/>
                  <a:t> with sigmoid function as follows.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1723" y="1586204"/>
                <a:ext cx="10103132" cy="4503878"/>
              </a:xfrm>
              <a:blipFill>
                <a:blip r:embed="rId2"/>
                <a:stretch>
                  <a:fillRect l="-785" t="-1894" r="-1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0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</a:t>
            </a:r>
            <a:r>
              <a:rPr lang="en-US" dirty="0" smtClean="0"/>
              <a:t>unction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07707" y="1690688"/>
                <a:ext cx="10047148" cy="43816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000" dirty="0" smtClean="0"/>
                  <a:t>New objective function is built to maximize the probability of a word and context in the corpus data.  It’s derived bellow. We also denote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 smtClean="0"/>
                  <a:t> as the parameters of input and output matrix.</a:t>
                </a:r>
              </a:p>
              <a:p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3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=1|</m:t>
                                </m:r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nary>
                          <m:naryPr>
                            <m:chr m:val="∏"/>
                            <m:supHide m:val="on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)∈</m:t>
                            </m:r>
                            <m:acc>
                              <m:accPr>
                                <m:chr m:val="̂"/>
                                <m:ctrlPr>
                                  <a:rPr lang="en-US" sz="33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sub>
                          <m:sup/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=0|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func>
                  </m:oMath>
                </a14:m>
                <a:endParaRPr lang="en-US" sz="3300" dirty="0" smtClean="0"/>
              </a:p>
              <a:p>
                <a:pPr marL="0" indent="0">
                  <a:buNone/>
                </a:pPr>
                <a:r>
                  <a:rPr lang="en-US" sz="3300" dirty="0"/>
                  <a:t> </a:t>
                </a:r>
                <a:r>
                  <a:rPr lang="en-US" sz="3300" dirty="0" smtClean="0"/>
                  <a:t>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=1|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nary>
                          <m:naryPr>
                            <m:chr m:val="∏"/>
                            <m:supHide m:val="on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)∈</m:t>
                            </m:r>
                            <m:acc>
                              <m:accPr>
                                <m:chr m:val="̂"/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sub>
                          <m:sup/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=1|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sz="33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300" dirty="0" smtClean="0"/>
                  <a:t> 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33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</m:e>
                        </m:nary>
                      </m:e>
                    </m:func>
                    <m:r>
                      <a:rPr lang="en-US" sz="3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3300" dirty="0" smtClean="0">
                    <a:ea typeface="Cambria Math" panose="02040503050406030204" pitchFamily="18" charset="0"/>
                  </a:rPr>
                  <a:t>)+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)∈</m:t>
                        </m:r>
                        <m:acc>
                          <m:accPr>
                            <m:chr m:val="̂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</m:e>
                    </m:nary>
                    <m:r>
                      <a:rPr lang="en-US" sz="3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3300" dirty="0" smtClean="0"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3300" dirty="0" smtClean="0">
                    <a:ea typeface="Cambria Math" panose="02040503050406030204" pitchFamily="18" charset="0"/>
                  </a:rPr>
                  <a:t> 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</m:e>
                        </m:nary>
                      </m:e>
                    </m:func>
                    <m:f>
                      <m:fPr>
                        <m:ctrlPr>
                          <a:rPr lang="en-US" sz="3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33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</m:t>
                        </m:r>
                        <m:sSubSup>
                          <m:sSubSup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300" dirty="0" smtClean="0">
                    <a:ea typeface="Cambria Math" panose="02040503050406030204" pitchFamily="18" charset="0"/>
                  </a:rPr>
                  <a:t>)+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)∈</m:t>
                        </m:r>
                        <m:acc>
                          <m:accPr>
                            <m:chr m:val="̂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⁡(1−</m:t>
                        </m:r>
                      </m:e>
                    </m:nary>
                    <m:f>
                      <m:fPr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3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</m:t>
                        </m:r>
                        <m:sSubSup>
                          <m:sSubSup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300" dirty="0" smtClean="0"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3300" dirty="0" smtClean="0">
                    <a:ea typeface="Cambria Math" panose="02040503050406030204" pitchFamily="18" charset="0"/>
                  </a:rPr>
                  <a:t> 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</m:e>
                        </m:nary>
                      </m:e>
                    </m:func>
                    <m:f>
                      <m:fPr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3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</m:t>
                        </m:r>
                        <m:sSubSup>
                          <m:sSubSup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300" dirty="0">
                    <a:ea typeface="Cambria Math" panose="02040503050406030204" pitchFamily="18" charset="0"/>
                  </a:rPr>
                  <a:t>)+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)∈</m:t>
                        </m:r>
                        <m:acc>
                          <m:accPr>
                            <m:chr m:val="̂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</m:e>
                    </m:nary>
                    <m:f>
                      <m:fPr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3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sSubSup>
                          <m:sSubSup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300" dirty="0"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707" y="1690688"/>
                <a:ext cx="10047148" cy="4381638"/>
              </a:xfrm>
              <a:blipFill>
                <a:blip r:embed="rId2"/>
                <a:stretch>
                  <a:fillRect l="-728" t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</a:t>
            </a:r>
            <a:r>
              <a:rPr lang="en-US" dirty="0" smtClean="0"/>
              <a:t>unction </a:t>
            </a:r>
            <a:r>
              <a:rPr lang="en-US" dirty="0"/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Because maximizing log likelihood is the same as minimizing negative log likelihood, our function will be revised bellow.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dirty="0" smtClean="0"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𝑐𝑜𝑟𝑝𝑢𝑠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𝑢𝑛𝑛𝑎𝑡𝑢𝑟𝑎𝑙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𝑠𝑒𝑛𝑡𝑒𝑛𝑠𝑒𝑠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𝑐𝑜𝑟𝑝𝑢𝑠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 smtClean="0"/>
                  <a:t> can be generated by randomly sampling from word bank.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31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</a:t>
            </a:r>
            <a:r>
              <a:rPr lang="en-US" dirty="0" smtClean="0"/>
              <a:t>unction </a:t>
            </a:r>
            <a:r>
              <a:rPr lang="en-US" dirty="0"/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90688"/>
                <a:ext cx="10216654" cy="4381638"/>
              </a:xfrm>
            </p:spPr>
            <p:txBody>
              <a:bodyPr/>
              <a:lstStyle/>
              <a:p>
                <a:r>
                  <a:rPr lang="en-US" dirty="0" smtClean="0"/>
                  <a:t>New objective function for skip-gram model is, thus, as follows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/>
                  <a:t>New objective function for </a:t>
                </a:r>
                <a:r>
                  <a:rPr lang="en-US" dirty="0" smtClean="0"/>
                  <a:t>CBOW model </a:t>
                </a:r>
                <a:r>
                  <a:rPr lang="en-US" dirty="0"/>
                  <a:t>is, thus, as follows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are sampled from P(w). P(W) is generally unigram model raise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because the unnatural words are more likely to be sampled.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90688"/>
                <a:ext cx="10216654" cy="4381638"/>
              </a:xfrm>
              <a:blipFill>
                <a:blip r:embed="rId2"/>
                <a:stretch>
                  <a:fillRect l="-836" t="-1947" r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</a:t>
            </a:r>
            <a:r>
              <a:rPr lang="en-US" dirty="0" err="1"/>
              <a:t>S</a:t>
            </a:r>
            <a:r>
              <a:rPr lang="en-US" dirty="0" err="1" smtClean="0"/>
              <a:t>oftmax</a:t>
            </a:r>
            <a:endParaRPr 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8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5111" y="1782147"/>
            <a:ext cx="10289744" cy="4192525"/>
          </a:xfrm>
        </p:spPr>
        <p:txBody>
          <a:bodyPr/>
          <a:lstStyle/>
          <a:p>
            <a:r>
              <a:rPr lang="en-US" dirty="0"/>
              <a:t>Hierarchical </a:t>
            </a:r>
            <a:r>
              <a:rPr lang="en-US" dirty="0" err="1" smtClean="0"/>
              <a:t>softmx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represents all words as binary tree. </a:t>
            </a:r>
            <a:endParaRPr lang="en-US" dirty="0"/>
          </a:p>
          <a:p>
            <a:pPr lvl="1"/>
            <a:r>
              <a:rPr lang="en-US" dirty="0" smtClean="0"/>
              <a:t>Each leaf is a word and each node is a vector that model is going to learn.</a:t>
            </a:r>
          </a:p>
          <a:p>
            <a:r>
              <a:rPr lang="en-US" dirty="0" smtClean="0"/>
              <a:t>Advantage of </a:t>
            </a:r>
            <a:r>
              <a:rPr lang="en-US" altLang="zh-TW" dirty="0"/>
              <a:t>using hierarchical </a:t>
            </a:r>
            <a:r>
              <a:rPr lang="en-US" altLang="zh-TW" dirty="0" err="1"/>
              <a:t>softmax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dirty="0" smtClean="0"/>
              <a:t>Only cost </a:t>
            </a:r>
            <a:r>
              <a:rPr lang="en-US" altLang="zh-TW" dirty="0"/>
              <a:t>O(log(V))</a:t>
            </a:r>
            <a:endParaRPr lang="en-US" dirty="0" smtClean="0"/>
          </a:p>
          <a:p>
            <a:r>
              <a:rPr lang="en-US" dirty="0" smtClean="0"/>
              <a:t>Disadvantage of </a:t>
            </a:r>
            <a:r>
              <a:rPr lang="en-US" altLang="zh-TW" dirty="0"/>
              <a:t>using hierarchical </a:t>
            </a:r>
            <a:r>
              <a:rPr lang="en-US" altLang="zh-TW" dirty="0" err="1"/>
              <a:t>softmax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dirty="0" smtClean="0"/>
              <a:t>Cannot be parallelized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265" y="3319840"/>
            <a:ext cx="4264590" cy="257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otation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L(w) : number of node from root to leaf w</a:t>
            </a:r>
          </a:p>
          <a:p>
            <a:r>
              <a:rPr lang="en-US" dirty="0" smtClean="0"/>
              <a:t>n(</a:t>
            </a:r>
            <a:r>
              <a:rPr lang="en-US" dirty="0" err="1" smtClean="0"/>
              <a:t>w,i</a:t>
            </a:r>
            <a:r>
              <a:rPr lang="en-US" dirty="0" smtClean="0"/>
              <a:t>) : </a:t>
            </a:r>
            <a:r>
              <a:rPr lang="en-US" dirty="0" err="1" smtClean="0"/>
              <a:t>i-th</a:t>
            </a:r>
            <a:r>
              <a:rPr lang="en-US" dirty="0" smtClean="0"/>
              <a:t> node on the path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h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: inner node n’s children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90688"/>
                <a:ext cx="10216654" cy="443490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probability is, then, as follows.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𝑡𝑟𝑢𝑒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We also assume that </a:t>
                </a:r>
                <a:r>
                  <a:rPr lang="en-US" dirty="0" err="1" smtClean="0"/>
                  <a:t>ch</a:t>
                </a:r>
                <a:r>
                  <a:rPr lang="en-US" dirty="0" smtClean="0"/>
                  <a:t>(n) is the left node of n. if path goes left,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 will be 1, otherwise.</a:t>
                </a:r>
              </a:p>
              <a:p>
                <a:r>
                  <a:rPr lang="en-US" dirty="0" smtClean="0"/>
                  <a:t>The sum probability at node n is 1, which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It also ensures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90688"/>
                <a:ext cx="10216654" cy="4434904"/>
              </a:xfrm>
              <a:blipFill>
                <a:blip r:embed="rId2"/>
                <a:stretch>
                  <a:fillRect l="-836" t="-1923" b="-9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N-Grams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33061" y="1690689"/>
                <a:ext cx="10121793" cy="4399472"/>
              </a:xfrm>
            </p:spPr>
            <p:txBody>
              <a:bodyPr/>
              <a:lstStyle/>
              <a:p>
                <a:r>
                  <a:rPr lang="en-US" dirty="0" smtClean="0"/>
                  <a:t>take the graph bellow for example. The approach to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as follows.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𝑙𝑒𝑓𝑡</m:t>
                        </m:r>
                      </m:e>
                    </m:d>
                  </m:oMath>
                </a14:m>
                <a:r>
                  <a:rPr lang="en-US" dirty="0" smtClean="0"/>
                  <a:t> 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*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3061" y="1690689"/>
                <a:ext cx="10121793" cy="4399472"/>
              </a:xfrm>
              <a:blipFill>
                <a:blip r:embed="rId2"/>
                <a:stretch>
                  <a:fillRect l="-783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968569"/>
            <a:ext cx="3877392" cy="2121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356412" y="4128117"/>
                <a:ext cx="3630967" cy="11274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Our goal is the same as before, which is minimize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12" y="4128117"/>
                <a:ext cx="3630967" cy="1127464"/>
              </a:xfrm>
              <a:prstGeom prst="rect">
                <a:avLst/>
              </a:prstGeom>
              <a:blipFill>
                <a:blip r:embed="rId4"/>
                <a:stretch>
                  <a:fillRect l="-3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74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Topics</a:t>
            </a:r>
            <a:endParaRPr 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Subsampling of </a:t>
            </a:r>
            <a:r>
              <a:rPr lang="en-US" dirty="0"/>
              <a:t>F</a:t>
            </a:r>
            <a:r>
              <a:rPr lang="en-US" dirty="0" smtClean="0"/>
              <a:t>requent Words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772816"/>
                <a:ext cx="10216654" cy="429063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M</a:t>
                </a:r>
                <a:r>
                  <a:rPr lang="en-US" altLang="zh-TW" dirty="0" smtClean="0"/>
                  <a:t>eaningless words</a:t>
                </a:r>
              </a:p>
              <a:p>
                <a:pPr lvl="1"/>
                <a:r>
                  <a:rPr lang="en-US" dirty="0" smtClean="0"/>
                  <a:t>For instance: a, an, the </a:t>
                </a:r>
              </a:p>
              <a:p>
                <a:pPr lvl="1"/>
                <a:r>
                  <a:rPr lang="en-US" dirty="0" smtClean="0"/>
                  <a:t>are often in the l</a:t>
                </a:r>
                <a:r>
                  <a:rPr lang="en-US" altLang="zh-TW" dirty="0" smtClean="0"/>
                  <a:t>arge </a:t>
                </a:r>
                <a:r>
                  <a:rPr lang="en-US" altLang="zh-TW" dirty="0"/>
                  <a:t>corpora </a:t>
                </a:r>
                <a:endParaRPr lang="en-US" altLang="zh-TW" dirty="0" smtClean="0"/>
              </a:p>
              <a:p>
                <a:pPr lvl="1"/>
                <a:r>
                  <a:rPr lang="en-US" dirty="0" smtClean="0"/>
                  <a:t>Appear most of time</a:t>
                </a:r>
              </a:p>
              <a:p>
                <a:r>
                  <a:rPr lang="en-US" dirty="0" smtClean="0"/>
                  <a:t>However: </a:t>
                </a:r>
                <a:r>
                  <a:rPr lang="en-US" dirty="0"/>
                  <a:t>S</a:t>
                </a:r>
                <a:r>
                  <a:rPr lang="en-US" altLang="zh-TW" dirty="0" smtClean="0"/>
                  <a:t>kip-gram </a:t>
                </a:r>
                <a:r>
                  <a:rPr lang="en-US" altLang="zh-TW" dirty="0"/>
                  <a:t>model doesn’t benefit from this kind of words</a:t>
                </a:r>
                <a:endParaRPr lang="en-US" dirty="0"/>
              </a:p>
              <a:p>
                <a:r>
                  <a:rPr lang="en-US" dirty="0" smtClean="0"/>
                  <a:t>Therefore: we need to counter the imbalance.</a:t>
                </a:r>
              </a:p>
              <a:p>
                <a:r>
                  <a:rPr lang="en-US" dirty="0" smtClean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)=1 −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frequency of the word and is a chosen threshold. It is typically around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772816"/>
                <a:ext cx="10216654" cy="4290633"/>
              </a:xfrm>
              <a:blipFill>
                <a:blip r:embed="rId2"/>
                <a:stretch>
                  <a:fillRect l="-836" t="-19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7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/>
              <a:t>P</a:t>
            </a:r>
            <a:r>
              <a:rPr lang="en-US" dirty="0" smtClean="0"/>
              <a:t>hrase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84784"/>
                <a:ext cx="10216654" cy="416978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Some words appear together as phrases</a:t>
                </a:r>
              </a:p>
              <a:p>
                <a:pPr lvl="1"/>
                <a:r>
                  <a:rPr lang="en-US" dirty="0" smtClean="0"/>
                  <a:t>E.g. </a:t>
                </a:r>
                <a:r>
                  <a:rPr lang="en-US" altLang="zh-TW" dirty="0"/>
                  <a:t>New York Times</a:t>
                </a:r>
                <a:endParaRPr lang="en-US" dirty="0" smtClean="0"/>
              </a:p>
              <a:p>
                <a:r>
                  <a:rPr lang="en-US" dirty="0" smtClean="0"/>
                  <a:t>This paper (</a:t>
                </a:r>
                <a:r>
                  <a:rPr lang="en-US" altLang="zh-TW" dirty="0" err="1" smtClean="0"/>
                  <a:t>Mikolov</a:t>
                </a:r>
                <a:r>
                  <a:rPr lang="en-US" altLang="zh-TW" dirty="0" smtClean="0"/>
                  <a:t> et al.) only uses simple model based on </a:t>
                </a:r>
                <a:r>
                  <a:rPr lang="en-US" altLang="zh-TW" dirty="0"/>
                  <a:t>unigram and bigram counts</a:t>
                </a:r>
                <a:r>
                  <a:rPr lang="en-US" altLang="zh-TW" dirty="0" smtClean="0"/>
                  <a:t>.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is a coefficient to avoid too many infrequent phrases. We choose the phrases that have the score above the threshold. </a:t>
                </a:r>
              </a:p>
              <a:p>
                <a:r>
                  <a:rPr lang="en-US" dirty="0" smtClean="0"/>
                  <a:t>This algorithm is often run 2-4 passes with declining threshold.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84784"/>
                <a:ext cx="10216654" cy="4169787"/>
              </a:xfrm>
              <a:blipFill>
                <a:blip r:embed="rId2"/>
                <a:stretch>
                  <a:fillRect l="-836" t="-2047" r="-9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9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Semantic and Syntactic </a:t>
            </a:r>
            <a:r>
              <a:rPr lang="en-US" dirty="0"/>
              <a:t>T</a:t>
            </a:r>
            <a:r>
              <a:rPr lang="en-US" dirty="0" smtClean="0"/>
              <a:t>est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56594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26" y="1910479"/>
            <a:ext cx="6315254" cy="396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on Semantic-Syntactic </a:t>
            </a:r>
            <a:r>
              <a:rPr lang="en-US" dirty="0"/>
              <a:t>W</a:t>
            </a:r>
            <a:r>
              <a:rPr lang="en-US" dirty="0" smtClean="0"/>
              <a:t>ord </a:t>
            </a:r>
            <a:r>
              <a:rPr lang="en-US" dirty="0"/>
              <a:t>R</a:t>
            </a:r>
            <a:r>
              <a:rPr lang="en-US" dirty="0" smtClean="0"/>
              <a:t>elationship </a:t>
            </a: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S</a:t>
            </a:r>
            <a:r>
              <a:rPr lang="en-US" dirty="0" smtClean="0"/>
              <a:t>et with CBOW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61053" y="1838132"/>
            <a:ext cx="10093801" cy="421644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much data and higher dimension we use to train model, The higher accuracy we get.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53" y="1911133"/>
            <a:ext cx="9727090" cy="211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7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Model </a:t>
            </a:r>
            <a:r>
              <a:rPr lang="en-US" dirty="0"/>
              <a:t>T</a:t>
            </a:r>
            <a:r>
              <a:rPr lang="en-US" dirty="0" smtClean="0"/>
              <a:t>rained on Same </a:t>
            </a:r>
            <a:r>
              <a:rPr lang="en-US" dirty="0"/>
              <a:t>D</a:t>
            </a:r>
            <a:r>
              <a:rPr lang="en-US" dirty="0" smtClean="0"/>
              <a:t>ata, with 640-Dimensional </a:t>
            </a:r>
            <a:r>
              <a:rPr lang="en-US" dirty="0"/>
              <a:t>W</a:t>
            </a:r>
            <a:r>
              <a:rPr lang="en-US" dirty="0" smtClean="0"/>
              <a:t>ord Vectors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098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82" y="2015732"/>
            <a:ext cx="7329113" cy="24430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85569" y="3923930"/>
            <a:ext cx="1367161" cy="372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7111014" y="3551068"/>
            <a:ext cx="1473693" cy="372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9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Models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/>
              <a:t>D</a:t>
            </a:r>
            <a:r>
              <a:rPr lang="en-US" dirty="0" err="1" smtClean="0"/>
              <a:t>istbelied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istributed </a:t>
            </a:r>
            <a:r>
              <a:rPr lang="en-US" dirty="0"/>
              <a:t>F</a:t>
            </a:r>
            <a:r>
              <a:rPr lang="en-US" dirty="0" smtClean="0"/>
              <a:t>ramework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3061" y="1931437"/>
            <a:ext cx="10121793" cy="415864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takes too long to finishing training 1000 dimension on NNLM model.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32" y="1956956"/>
            <a:ext cx="9096093" cy="24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Word </a:t>
            </a:r>
            <a:r>
              <a:rPr lang="en-US" dirty="0"/>
              <a:t>P</a:t>
            </a:r>
            <a:r>
              <a:rPr lang="en-US" dirty="0" smtClean="0"/>
              <a:t>air </a:t>
            </a:r>
            <a:r>
              <a:rPr lang="en-US" dirty="0"/>
              <a:t>R</a:t>
            </a:r>
            <a:r>
              <a:rPr lang="en-US" dirty="0" smtClean="0"/>
              <a:t>elationships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B</a:t>
            </a:r>
            <a:r>
              <a:rPr lang="en-US" dirty="0" smtClean="0"/>
              <a:t>est Skip-Gram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98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According to paper (Tomas </a:t>
            </a:r>
            <a:r>
              <a:rPr lang="en-US" dirty="0" err="1" smtClean="0"/>
              <a:t>Mikolov</a:t>
            </a:r>
            <a:r>
              <a:rPr lang="en-US" dirty="0" smtClean="0"/>
              <a:t> et al.), it only reaches 60% on accuracy, but it will be improved if we train on larger data sets.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37" y="1916279"/>
            <a:ext cx="7902381" cy="310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N-Grams: Introduction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simplest model to assign probabilities to each sentence</a:t>
            </a:r>
            <a:endParaRPr lang="en-US" dirty="0" smtClean="0"/>
          </a:p>
          <a:p>
            <a:r>
              <a:rPr lang="en-US" dirty="0" smtClean="0"/>
              <a:t>Sequence of N words</a:t>
            </a:r>
          </a:p>
          <a:p>
            <a:r>
              <a:rPr lang="en-US" dirty="0" smtClean="0"/>
              <a:t>N can be any positive number. However: Usually (4-10)</a:t>
            </a:r>
          </a:p>
          <a:p>
            <a:r>
              <a:rPr lang="en-US" dirty="0" smtClean="0"/>
              <a:t>Our example will be N=2 (Bi-Gram)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of Various 300-Dimensional Skip-Gram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5659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NEG-k means Negative Sampling with k negative samples.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57" y="2103968"/>
            <a:ext cx="9104160" cy="27876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17398" y="4199138"/>
            <a:ext cx="5788241" cy="275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3817398" y="2738741"/>
            <a:ext cx="5788241" cy="275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of Skip-Gram </a:t>
            </a:r>
            <a:r>
              <a:rPr lang="en-US" dirty="0"/>
              <a:t>M</a:t>
            </a:r>
            <a:r>
              <a:rPr lang="en-US" dirty="0" smtClean="0"/>
              <a:t>odels on the Phrase </a:t>
            </a:r>
            <a:r>
              <a:rPr lang="en-US" dirty="0"/>
              <a:t>A</a:t>
            </a:r>
            <a:r>
              <a:rPr lang="en-US" dirty="0" smtClean="0"/>
              <a:t>nalogy </a:t>
            </a:r>
            <a:r>
              <a:rPr lang="en-US" dirty="0"/>
              <a:t>D</a:t>
            </a:r>
            <a:r>
              <a:rPr lang="en-US" dirty="0" smtClean="0"/>
              <a:t>ataset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21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we got the lowest accuracy on HS-Huffman without subsampling, but we reached highest accuracy when we trained with subsampling.</a:t>
            </a:r>
          </a:p>
          <a:p>
            <a:r>
              <a:rPr lang="en-US" dirty="0" smtClean="0"/>
              <a:t>This result reached 72% of accuracy.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7935432" cy="1267002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51" y="2983979"/>
            <a:ext cx="7910569" cy="162534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499194" y="2708770"/>
            <a:ext cx="3488924" cy="275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5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Model with Previous </a:t>
            </a:r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56594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Empty means words was not in the vocabulary sets.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9140183" cy="33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2393" y="1595535"/>
            <a:ext cx="10112462" cy="4506007"/>
          </a:xfrm>
        </p:spPr>
        <p:txBody>
          <a:bodyPr>
            <a:normAutofit/>
          </a:bodyPr>
          <a:lstStyle/>
          <a:p>
            <a:r>
              <a:rPr lang="en-US" dirty="0" err="1" smtClean="0"/>
              <a:t>Mikolov</a:t>
            </a:r>
            <a:r>
              <a:rPr lang="en-US" dirty="0" smtClean="0"/>
              <a:t> et al., Efficient Estimation of Word Representations in Vector Space</a:t>
            </a:r>
          </a:p>
          <a:p>
            <a:r>
              <a:rPr lang="en-US" dirty="0" err="1" smtClean="0"/>
              <a:t>Mikolov</a:t>
            </a:r>
            <a:r>
              <a:rPr lang="en-US" dirty="0" smtClean="0"/>
              <a:t> </a:t>
            </a:r>
            <a:r>
              <a:rPr lang="en-US" dirty="0"/>
              <a:t>et al</a:t>
            </a:r>
            <a:r>
              <a:rPr lang="en-US" dirty="0" smtClean="0"/>
              <a:t>., Distributed Representation of Words and Phrases and their Compositionality</a:t>
            </a:r>
          </a:p>
          <a:p>
            <a:r>
              <a:rPr lang="en-US" dirty="0" smtClean="0"/>
              <a:t>Manning </a:t>
            </a:r>
            <a:r>
              <a:rPr lang="en-US" dirty="0"/>
              <a:t>et al</a:t>
            </a:r>
            <a:r>
              <a:rPr lang="en-US" dirty="0" smtClean="0"/>
              <a:t>., CS224N </a:t>
            </a:r>
            <a:r>
              <a:rPr lang="en-US" dirty="0" err="1" smtClean="0"/>
              <a:t>WordVector</a:t>
            </a:r>
            <a:r>
              <a:rPr lang="en-US" dirty="0" smtClean="0"/>
              <a:t> Lecture Note in Stanford University</a:t>
            </a:r>
          </a:p>
          <a:p>
            <a:r>
              <a:rPr lang="en-US" dirty="0"/>
              <a:t>Alex </a:t>
            </a:r>
            <a:r>
              <a:rPr lang="en-US" dirty="0" err="1"/>
              <a:t>Minnaar</a:t>
            </a:r>
            <a:r>
              <a:rPr lang="en-US" dirty="0"/>
              <a:t> Word2Vec Tutorial Part II: The Continuous Bag-of-Words </a:t>
            </a:r>
            <a:r>
              <a:rPr lang="en-US" dirty="0" smtClean="0"/>
              <a:t>Model</a:t>
            </a:r>
          </a:p>
          <a:p>
            <a:r>
              <a:rPr lang="en-US" dirty="0" err="1" smtClean="0"/>
              <a:t>Jurafsky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/>
              <a:t>Martin, Speech </a:t>
            </a:r>
            <a:r>
              <a:rPr lang="en-US" dirty="0"/>
              <a:t>and Language </a:t>
            </a:r>
            <a:r>
              <a:rPr lang="en-US" dirty="0" smtClean="0"/>
              <a:t>Processing N-grams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N-Grams: </a:t>
            </a:r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we have a sentence, it is shown that, the word w is “that” given the history h “it is shown”.   Let’s compute p(</a:t>
                </a:r>
                <a:r>
                  <a:rPr lang="en-US" dirty="0" err="1" smtClean="0"/>
                  <a:t>w|h</a:t>
                </a:r>
                <a:r>
                  <a:rPr lang="en-US" dirty="0" smtClean="0"/>
                  <a:t>).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𝑠h𝑜𝑤𝑛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it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shown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that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it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shown</m:t>
                            </m:r>
                          </m:e>
                        </m:d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 r="-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543695" y="3815542"/>
            <a:ext cx="5237018" cy="1238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The computation above is problematic.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5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N-Grams: Why is it problematic?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mentioned in “Introduction Course”, Natural Language often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evolves.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</a:t>
            </a:r>
            <a:r>
              <a:rPr lang="en-US" dirty="0" smtClean="0"/>
              <a:t>ometimes doesn’t follow grammar.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be equivocal.</a:t>
            </a:r>
          </a:p>
          <a:p>
            <a:r>
              <a:rPr lang="en-US" dirty="0" smtClean="0"/>
              <a:t>We may not find the sentences of the history in our database or web.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892829" y="4236061"/>
            <a:ext cx="518714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Thus, We need to consider few words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4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N-Grams: Bi-Grams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</a:t>
            </a:r>
            <a:r>
              <a:rPr lang="en-US" altLang="zh-TW" dirty="0"/>
              <a:t>Markov </a:t>
            </a:r>
            <a:r>
              <a:rPr lang="en-US" altLang="zh-TW" dirty="0" smtClean="0"/>
              <a:t>assumption</a:t>
            </a:r>
          </a:p>
          <a:p>
            <a:pPr lvl="1"/>
            <a:r>
              <a:rPr lang="en-US" altLang="zh-TW" dirty="0"/>
              <a:t>we only need to take few words </a:t>
            </a:r>
            <a:r>
              <a:rPr lang="en-US" altLang="zh-TW" dirty="0" smtClean="0"/>
              <a:t>into consideration.</a:t>
            </a:r>
          </a:p>
          <a:p>
            <a:pPr lvl="1"/>
            <a:r>
              <a:rPr lang="en-US" dirty="0" smtClean="0"/>
              <a:t>Therefore: in previous example, </a:t>
            </a:r>
            <a:r>
              <a:rPr lang="en-US" dirty="0"/>
              <a:t>w</a:t>
            </a:r>
            <a:r>
              <a:rPr lang="en-US" altLang="zh-TW" dirty="0" smtClean="0"/>
              <a:t>e </a:t>
            </a:r>
            <a:r>
              <a:rPr lang="en-US" altLang="zh-TW" dirty="0"/>
              <a:t>only need to calculate p(that | shown) in bi-grams model.</a:t>
            </a:r>
          </a:p>
          <a:p>
            <a:pPr lvl="1"/>
            <a:endParaRPr lang="en-US" dirty="0"/>
          </a:p>
          <a:p>
            <a:r>
              <a:rPr lang="en-US" dirty="0" smtClean="0"/>
              <a:t>Markov model is that we can predict the future words without looking too far into the past.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N-Grams: Bi-Grams -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estimate the probability intuitively by using Maximum Likelihood Estimation. The formula is as follows.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August,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國立高雄科技大學建工校區電子工程系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959331" y="4114800"/>
            <a:ext cx="3707476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Let’s walk through an example.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1965</TotalTime>
  <Words>4401</Words>
  <Application>Microsoft Office PowerPoint</Application>
  <PresentationFormat>寬螢幕</PresentationFormat>
  <Paragraphs>460</Paragraphs>
  <Slides>53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0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Word2Vector</vt:lpstr>
      <vt:lpstr>Agenda</vt:lpstr>
      <vt:lpstr>Introduction</vt:lpstr>
      <vt:lpstr>N-Grams</vt:lpstr>
      <vt:lpstr>N-Grams: Introduction</vt:lpstr>
      <vt:lpstr>N-Grams: Introduction</vt:lpstr>
      <vt:lpstr>N-Grams: Why is it problematic?</vt:lpstr>
      <vt:lpstr>N-Grams: Bi-Grams</vt:lpstr>
      <vt:lpstr>N-Grams: Bi-Grams - Estimation</vt:lpstr>
      <vt:lpstr>N-Grams: Example</vt:lpstr>
      <vt:lpstr>Introduction to Word Vector</vt:lpstr>
      <vt:lpstr>Previous Work</vt:lpstr>
      <vt:lpstr>Word2Vector Model (Mikolov et al.)</vt:lpstr>
      <vt:lpstr>Complexity of Word Vector</vt:lpstr>
      <vt:lpstr>Complexity Notation</vt:lpstr>
      <vt:lpstr>Complexity of NNLM</vt:lpstr>
      <vt:lpstr>CBOW</vt:lpstr>
      <vt:lpstr>Skip-Gram</vt:lpstr>
      <vt:lpstr>Complexity: Binary Tree Representation</vt:lpstr>
      <vt:lpstr>Algorithm of CBOW and Skip-Gram</vt:lpstr>
      <vt:lpstr>Architecture of CBOW and Skip-Gram</vt:lpstr>
      <vt:lpstr>CBOW</vt:lpstr>
      <vt:lpstr>Notation for Algorithm</vt:lpstr>
      <vt:lpstr>Algorithm of CBOW</vt:lpstr>
      <vt:lpstr>Update Input and Output Word Matrix</vt:lpstr>
      <vt:lpstr>Update Input and Output Word Matrix (CONT.)</vt:lpstr>
      <vt:lpstr>Skip-Gram</vt:lpstr>
      <vt:lpstr>Algorithm of Skip-Gram </vt:lpstr>
      <vt:lpstr>Algorithm of Skip-Gram (cont.)</vt:lpstr>
      <vt:lpstr>Negative Sampling</vt:lpstr>
      <vt:lpstr>Introduction</vt:lpstr>
      <vt:lpstr>Objective Function</vt:lpstr>
      <vt:lpstr>Objective Function (CONT.)</vt:lpstr>
      <vt:lpstr>Objective Function (CONT.)</vt:lpstr>
      <vt:lpstr>Objective Function (CONT.)</vt:lpstr>
      <vt:lpstr>Hierarchical Softmax</vt:lpstr>
      <vt:lpstr>Introduction</vt:lpstr>
      <vt:lpstr>Notation</vt:lpstr>
      <vt:lpstr>Probability Calculation</vt:lpstr>
      <vt:lpstr>Example</vt:lpstr>
      <vt:lpstr>Practical Topics</vt:lpstr>
      <vt:lpstr>Subsampling of Frequent Words</vt:lpstr>
      <vt:lpstr>Learning Phrase</vt:lpstr>
      <vt:lpstr>Results</vt:lpstr>
      <vt:lpstr>Examples of Semantic and Syntactic Test</vt:lpstr>
      <vt:lpstr>Accuracy on Semantic-Syntactic Word Relationship Test Set with CBOW</vt:lpstr>
      <vt:lpstr>Comparison of Model Trained on Same Data, with 640-Dimensional Word Vectors</vt:lpstr>
      <vt:lpstr>Comparison of Models Using Distbelied Distributed Framework</vt:lpstr>
      <vt:lpstr>Example of Word Pair Relationships Using Best Skip-Gram Model</vt:lpstr>
      <vt:lpstr>Accuracy of Various 300-Dimensional Skip-Gram Model</vt:lpstr>
      <vt:lpstr>Accuracy of Skip-Gram Models on the Phrase Analogy Dataset</vt:lpstr>
      <vt:lpstr>Comparison of Model with Previous Models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vector</dc:title>
  <dc:creator>IanSu</dc:creator>
  <cp:lastModifiedBy>Su, Ian</cp:lastModifiedBy>
  <cp:revision>234</cp:revision>
  <dcterms:created xsi:type="dcterms:W3CDTF">2019-07-26T00:13:42Z</dcterms:created>
  <dcterms:modified xsi:type="dcterms:W3CDTF">2020-11-20T06:17:26Z</dcterms:modified>
</cp:coreProperties>
</file>