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4" r:id="rId4"/>
    <p:sldId id="258" r:id="rId5"/>
    <p:sldId id="341" r:id="rId6"/>
    <p:sldId id="342" r:id="rId7"/>
    <p:sldId id="344" r:id="rId8"/>
    <p:sldId id="259" r:id="rId9"/>
    <p:sldId id="311" r:id="rId10"/>
    <p:sldId id="260" r:id="rId11"/>
    <p:sldId id="312" r:id="rId12"/>
    <p:sldId id="261" r:id="rId13"/>
    <p:sldId id="262" r:id="rId14"/>
    <p:sldId id="263" r:id="rId15"/>
    <p:sldId id="302" r:id="rId16"/>
    <p:sldId id="265" r:id="rId17"/>
    <p:sldId id="266" r:id="rId18"/>
    <p:sldId id="267" r:id="rId19"/>
    <p:sldId id="268" r:id="rId20"/>
    <p:sldId id="346" r:id="rId21"/>
    <p:sldId id="330" r:id="rId22"/>
    <p:sldId id="304" r:id="rId23"/>
    <p:sldId id="331" r:id="rId24"/>
    <p:sldId id="334" r:id="rId25"/>
    <p:sldId id="306" r:id="rId26"/>
    <p:sldId id="335" r:id="rId27"/>
    <p:sldId id="339" r:id="rId28"/>
    <p:sldId id="340" r:id="rId29"/>
    <p:sldId id="348" r:id="rId30"/>
    <p:sldId id="349" r:id="rId31"/>
    <p:sldId id="313" r:id="rId32"/>
    <p:sldId id="314" r:id="rId33"/>
    <p:sldId id="315" r:id="rId34"/>
    <p:sldId id="316" r:id="rId35"/>
    <p:sldId id="307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286" r:id="rId44"/>
    <p:sldId id="291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-29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8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5010-2CA3-48B4-84C8-CDFF26D39793}" type="datetimeFigureOut">
              <a:rPr lang="zh-TW" altLang="en-US" smtClean="0"/>
              <a:t>2020/10/18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2778F-BF29-4533-9F47-3E8D0F602E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58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1C78-ABE6-4C10-BBBD-48D8D034DF8A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73C2-F928-4FFC-9E9D-08E9DC424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3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3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73C2-F928-4FFC-9E9D-08E9DC42469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4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40381"/>
            <a:ext cx="1578429" cy="7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9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" y="101341"/>
            <a:ext cx="1578429" cy="7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9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4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0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FC57-2F32-463F-AC0A-B18DACEE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ayisu/Artificial_Intelligence_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neLife/ChineseNLPCorpus" TargetMode="External"/><Relationship Id="rId7" Type="http://schemas.openxmlformats.org/officeDocument/2006/relationships/hyperlink" Target="https://github.com/goto456/stopwords" TargetMode="External"/><Relationship Id="rId2" Type="http://schemas.openxmlformats.org/officeDocument/2006/relationships/hyperlink" Target="https://github.com/fighting41love/fun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bc.iis.sinica.edu.tw/" TargetMode="External"/><Relationship Id="rId5" Type="http://schemas.openxmlformats.org/officeDocument/2006/relationships/hyperlink" Target="https://github.com/brightmart/nlp_chinese_corpus" TargetMode="External"/><Relationship Id="rId4" Type="http://schemas.openxmlformats.org/officeDocument/2006/relationships/hyperlink" Target="https://github.com/SophonPlus/ChineseNlpCorpu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sbc.iis.sinica.edu.t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sA15tJ2N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3jqIGT-km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RA0AxrnHd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5VN56jQMWM?start=70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blog/state-of-the-art-open-source-chatbo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sngr/status/1287026808429383680?s=20" TargetMode="External"/><Relationship Id="rId2" Type="http://schemas.openxmlformats.org/officeDocument/2006/relationships/hyperlink" Target="https://twitter.com/i/status/12826764546904514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yase/awesome-gpt3" TargetMode="External"/><Relationship Id="rId5" Type="http://schemas.openxmlformats.org/officeDocument/2006/relationships/hyperlink" Target="https://twitter.com/plotlygraphs/status/1286688715167936512" TargetMode="External"/><Relationship Id="rId4" Type="http://schemas.openxmlformats.org/officeDocument/2006/relationships/hyperlink" Target="https://stripe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" TargetMode="External"/><Relationship Id="rId3" Type="http://schemas.openxmlformats.org/officeDocument/2006/relationships/hyperlink" Target="https://pytorch.org/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aL_lmD8apPu2YXBxPzGSq0tdrV5btf-b" TargetMode="External"/><Relationship Id="rId5" Type="http://schemas.openxmlformats.org/officeDocument/2006/relationships/hyperlink" Target="https://colab.research.google.com/drive/14a6xiBuMtRF8snFYM-33i8BDNfiXBxQD" TargetMode="External"/><Relationship Id="rId4" Type="http://schemas.openxmlformats.org/officeDocument/2006/relationships/hyperlink" Target="https://www.tensorflow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easy-introduction-to-natural-language-processing-b1e2801291c1" TargetMode="External"/><Relationship Id="rId2" Type="http://schemas.openxmlformats.org/officeDocument/2006/relationships/hyperlink" Target="https://medium.com/@ageitgey/natural-language-processing-is-fun-9a0bff37854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kipsvr.iis.sinica.edu.tw/" TargetMode="External"/><Relationship Id="rId4" Type="http://schemas.openxmlformats.org/officeDocument/2006/relationships/hyperlink" Target="http://asbc.iis.sinica.edu.t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Introduction to NLP and Its Applications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Speaker:</a:t>
            </a:r>
            <a:r>
              <a:rPr lang="zh-TW" altLang="en-US" dirty="0" smtClean="0"/>
              <a:t> 蘇佳益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Advisor:</a:t>
            </a:r>
            <a:r>
              <a:rPr lang="zh-TW" altLang="en-US" dirty="0" smtClean="0"/>
              <a:t> 陳聰毅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國立高雄科技</a:t>
            </a:r>
            <a:r>
              <a:rPr lang="zh-TW" altLang="en-US" dirty="0"/>
              <a:t>大學</a:t>
            </a:r>
            <a:r>
              <a:rPr lang="zh-TW" altLang="en-US" dirty="0" smtClean="0"/>
              <a:t>建工校</a:t>
            </a:r>
            <a:r>
              <a:rPr lang="zh-TW" altLang="en-US" dirty="0"/>
              <a:t>區電子</a:t>
            </a:r>
            <a:r>
              <a:rPr lang="zh-TW" altLang="en-US" dirty="0" smtClean="0"/>
              <a:t>工程系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https://github.com/chiayisu/Artificial_Intelligence_Course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492872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0036" y="649287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54395" y="6533186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Corpora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39867"/>
            <a:ext cx="10363826" cy="3988278"/>
          </a:xfrm>
        </p:spPr>
        <p:txBody>
          <a:bodyPr/>
          <a:lstStyle/>
          <a:p>
            <a:r>
              <a:rPr lang="en-US" altLang="zh-TW" dirty="0"/>
              <a:t>Corpora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https://github.com/fighting41love/funNLP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https://github.com/InsaneLife/ChineseNLPCorpus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https://github.com/SophonPlus/ChineseNlpCorpus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5"/>
              </a:rPr>
              <a:t>https://github.com/brightmart/nlp_chinese_corpus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/>
              </a:rPr>
              <a:t>http://asbc.iis.sinica.edu.tw/</a:t>
            </a:r>
            <a:r>
              <a:rPr lang="zh-TW" altLang="en-US" dirty="0" smtClean="0">
                <a:hlinkClick r:id="rId6"/>
              </a:rPr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中研院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Google</a:t>
            </a:r>
            <a:r>
              <a:rPr lang="en-US" altLang="zh-TW" dirty="0" smtClean="0">
                <a:hlinkClick r:id="rId5"/>
              </a:rPr>
              <a:t> </a:t>
            </a:r>
            <a:r>
              <a:rPr lang="zh-TW" altLang="en-US" dirty="0" smtClean="0"/>
              <a:t>自行搜尋</a:t>
            </a:r>
            <a:endParaRPr lang="en-US" altLang="zh-TW" dirty="0" smtClean="0"/>
          </a:p>
          <a:p>
            <a:r>
              <a:rPr lang="en-US" altLang="zh-TW" dirty="0" smtClean="0"/>
              <a:t>Stop Words</a:t>
            </a:r>
          </a:p>
          <a:p>
            <a:pPr lvl="1"/>
            <a:r>
              <a:rPr lang="en-US" altLang="zh-TW" dirty="0" smtClean="0">
                <a:hlinkClick r:id="rId7"/>
              </a:rPr>
              <a:t>https://github.com/goto456/stopwords</a:t>
            </a:r>
            <a:endParaRPr lang="en-US" altLang="zh-TW" dirty="0" smtClean="0">
              <a:hlinkClick r:id="rId5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4" y="6479219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59243" y="6479218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5" y="6502282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the dictionary in the programing language</a:t>
            </a:r>
          </a:p>
          <a:p>
            <a:r>
              <a:rPr lang="en-US" altLang="zh-TW" dirty="0" smtClean="0"/>
              <a:t>JSON object contains key and value. </a:t>
            </a:r>
          </a:p>
          <a:p>
            <a:r>
              <a:rPr lang="en-US" altLang="zh-TW" dirty="0" smtClean="0"/>
              <a:t>JSON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{“School”: “NKUST”, “Country” : ”Taiwan”}</a:t>
            </a:r>
          </a:p>
          <a:p>
            <a:r>
              <a:rPr lang="en-US" altLang="zh-TW" dirty="0" smtClean="0"/>
              <a:t>JSON Array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{“School”: [“NKUST”, “NTU”], “Country” : ”Taiwan”}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JSON Introduction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https://www.json.org/json-en.html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5491" y="3782291"/>
            <a:ext cx="1884218" cy="615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6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61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中研院</a:t>
            </a:r>
            <a:r>
              <a:rPr lang="zh-TW" altLang="en-US" dirty="0" smtClean="0"/>
              <a:t>語料庫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及</a:t>
            </a:r>
            <a:r>
              <a:rPr lang="zh-TW" altLang="en-US" dirty="0"/>
              <a:t>重要參數</a:t>
            </a:r>
            <a:r>
              <a:rPr lang="zh-TW" altLang="en-US" dirty="0" smtClean="0"/>
              <a:t>說明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785669"/>
            <a:ext cx="10363826" cy="4152180"/>
          </a:xfrm>
        </p:spPr>
        <p:txBody>
          <a:bodyPr/>
          <a:lstStyle/>
          <a:p>
            <a:r>
              <a:rPr lang="en-US" altLang="zh-TW" dirty="0" smtClean="0"/>
              <a:t>Collocation:</a:t>
            </a:r>
            <a:r>
              <a:rPr lang="zh-TW" altLang="en-US" dirty="0" smtClean="0"/>
              <a:t> 統計出與關鍵詞共同出現的機率，可以設定前後幾個字但</a:t>
            </a:r>
            <a:r>
              <a:rPr lang="zh-TW" altLang="en-US" dirty="0" smtClean="0">
                <a:solidFill>
                  <a:srgbClr val="FF0000"/>
                </a:solidFill>
              </a:rPr>
              <a:t>必須包含關鍵詞</a:t>
            </a:r>
            <a:r>
              <a:rPr lang="zh-TW" altLang="en-US" dirty="0" smtClean="0"/>
              <a:t>以及最高</a:t>
            </a:r>
            <a:r>
              <a:rPr lang="zh-TW" altLang="en-US" dirty="0" smtClean="0">
                <a:solidFill>
                  <a:srgbClr val="FF0000"/>
                </a:solidFill>
              </a:rPr>
              <a:t>上限為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個詞</a:t>
            </a:r>
            <a:r>
              <a:rPr lang="zh-TW" altLang="en-US" dirty="0" smtClean="0"/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MI</a:t>
            </a:r>
            <a:r>
              <a:rPr lang="zh-TW" altLang="en-US" dirty="0" smtClean="0"/>
              <a:t>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Mi</a:t>
            </a:r>
            <a:r>
              <a:rPr lang="zh-TW" altLang="en-US" dirty="0" smtClean="0">
                <a:solidFill>
                  <a:srgbClr val="FF0000"/>
                </a:solidFill>
              </a:rPr>
              <a:t>值愈大表示與關鍵詞同時出現的機率越高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FREQ(x):</a:t>
            </a:r>
            <a:r>
              <a:rPr lang="zh-TW" altLang="en-US" dirty="0" smtClean="0"/>
              <a:t> 關鍵詞在整個語料庫中出現的次數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FREQ(y): </a:t>
            </a:r>
            <a:r>
              <a:rPr lang="zh-TW" altLang="en-US" dirty="0" smtClean="0"/>
              <a:t>該詞在整個與料庫中出現的次數</a:t>
            </a:r>
            <a:endParaRPr lang="en-US" altLang="zh-TW" dirty="0" smtClean="0"/>
          </a:p>
          <a:p>
            <a:r>
              <a:rPr lang="en-US" altLang="zh-TW" dirty="0" smtClean="0"/>
              <a:t>FREQ(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 關鍵詞和該詞在限定的範圍內所出現的次數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http://asbc.iis.sinica.edu.tw/ 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以上參數的重要</a:t>
            </a:r>
            <a:r>
              <a:rPr lang="zh-TW" altLang="en-US" dirty="0">
                <a:solidFill>
                  <a:srgbClr val="FF0000"/>
                </a:solidFill>
              </a:rPr>
              <a:t>嗎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4" y="647579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74188" y="649287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93898" y="6481427"/>
            <a:ext cx="683702" cy="365127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051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Flow of Natural Language Processing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4697" y="1423418"/>
            <a:ext cx="10363826" cy="483941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67419" y="645576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80166" y="6511839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51876" y="6467116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104180" y="1781416"/>
            <a:ext cx="1906439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 Tokenization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278037" y="2107430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336211" y="1778662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Word Tokenization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653842" y="2102719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35660" y="1778662"/>
            <a:ext cx="2007080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Part-of-Speech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10137476" y="2102719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180" y="3619591"/>
            <a:ext cx="1906439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Text Lemmatize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278037" y="3968182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336211" y="3521825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Stop Word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rocessing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6685472" y="3843128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862976" y="3502478"/>
            <a:ext cx="1979764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Encoding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10137476" y="3843128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104179" y="5155902"/>
            <a:ext cx="1906440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Model Train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336211" y="5184567"/>
            <a:ext cx="1991265" cy="1211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Prediction</a:t>
            </a:r>
          </a:p>
        </p:txBody>
      </p:sp>
      <p:sp>
        <p:nvSpPr>
          <p:cNvPr id="25" name="向右箭號 24"/>
          <p:cNvSpPr/>
          <p:nvPr/>
        </p:nvSpPr>
        <p:spPr>
          <a:xfrm>
            <a:off x="3278037" y="5526120"/>
            <a:ext cx="914400" cy="56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4623"/>
          </a:xfrm>
        </p:spPr>
        <p:txBody>
          <a:bodyPr/>
          <a:lstStyle/>
          <a:p>
            <a:r>
              <a:rPr lang="en-US" altLang="zh-TW" dirty="0" smtClean="0"/>
              <a:t>Tokenization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54708"/>
            <a:ext cx="10363826" cy="4502988"/>
          </a:xfrm>
        </p:spPr>
        <p:txBody>
          <a:bodyPr/>
          <a:lstStyle/>
          <a:p>
            <a:r>
              <a:rPr lang="zh-TW" altLang="en-US" dirty="0"/>
              <a:t>簡單來說，斷詞是指將句子分成數個有意義的語詞，以便我們做後續的</a:t>
            </a:r>
            <a:r>
              <a:rPr lang="zh-TW" altLang="en-US" dirty="0" smtClean="0"/>
              <a:t>分析。</a:t>
            </a:r>
            <a:endParaRPr lang="en-US" altLang="zh-TW" dirty="0" smtClean="0"/>
          </a:p>
          <a:p>
            <a:r>
              <a:rPr lang="zh-TW" altLang="en-US" dirty="0" smtClean="0"/>
              <a:t>試著以電腦的角度來思考以下句子及問題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郭台銘創立了鴻海公司。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郭台銘 創立 了 鴻海 公司 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請問郭台銘公司的名字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斷詞就像是人在閱讀文章，絕對不是一次看一整篇，而是由詞開始然後理解一整段文章，進而理解這篇文章的意義。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3775" y="6442635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59244" y="6442636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13385" y="644263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Tool for the Chinese Language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 中研院斷詞系統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</a:t>
            </a:r>
            <a:r>
              <a:rPr lang="en-US" altLang="zh-TW" dirty="0" err="1" smtClean="0"/>
              <a:t>Jieba</a:t>
            </a:r>
            <a:r>
              <a:rPr lang="en-US" altLang="zh-TW" dirty="0" smtClean="0"/>
              <a:t> </a:t>
            </a:r>
            <a:r>
              <a:rPr lang="zh-TW" altLang="en-US" dirty="0" smtClean="0"/>
              <a:t>斷詞系統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17317"/>
          </a:xfrm>
        </p:spPr>
        <p:txBody>
          <a:bodyPr/>
          <a:lstStyle/>
          <a:p>
            <a:r>
              <a:rPr lang="en-US" altLang="zh-TW" dirty="0" smtClean="0"/>
              <a:t>Part-of-Speech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89185"/>
            <a:ext cx="10363826" cy="4272950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語詞</a:t>
            </a:r>
            <a:r>
              <a:rPr lang="zh-TW" altLang="en-US" dirty="0" smtClean="0"/>
              <a:t>的結果作詞性的標註</a:t>
            </a:r>
            <a:endParaRPr lang="en-US" altLang="zh-TW" dirty="0" smtClean="0"/>
          </a:p>
          <a:p>
            <a:r>
              <a:rPr lang="zh-TW" altLang="en-US" dirty="0" smtClean="0"/>
              <a:t>電腦在標註詞性絕對不是用人類的想法來標註。</a:t>
            </a:r>
            <a:endParaRPr lang="en-US" altLang="zh-TW" dirty="0" smtClean="0"/>
          </a:p>
          <a:p>
            <a:r>
              <a:rPr lang="zh-TW" altLang="en-US" dirty="0" smtClean="0"/>
              <a:t>我們可以經由詞性標註更清楚瞭解句子的意義，如同問你住哪裡，你絕對會去找名詞而不是動詞。</a:t>
            </a:r>
            <a:endParaRPr lang="en-US" altLang="zh-TW" dirty="0" smtClean="0"/>
          </a:p>
          <a:p>
            <a:r>
              <a:rPr lang="zh-TW" altLang="en-US" dirty="0" smtClean="0"/>
              <a:t>較複雜的自然語言處理問題也會先經過</a:t>
            </a:r>
            <a:r>
              <a:rPr lang="en-US" altLang="zh-TW" dirty="0" smtClean="0"/>
              <a:t>Part-of-Speech</a:t>
            </a:r>
            <a:r>
              <a:rPr lang="zh-TW" altLang="en-US" dirty="0" smtClean="0"/>
              <a:t>來塞選不重要的詞性。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6350" y="646418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01033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86495" y="6464180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34393" y="2446145"/>
            <a:ext cx="6480596" cy="180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Sequence Label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8140"/>
          </a:xfrm>
        </p:spPr>
        <p:txBody>
          <a:bodyPr/>
          <a:lstStyle/>
          <a:p>
            <a:r>
              <a:rPr lang="en-US" altLang="zh-TW" dirty="0"/>
              <a:t>Text L</a:t>
            </a:r>
            <a:r>
              <a:rPr lang="en-US" altLang="zh-TW" dirty="0" smtClean="0"/>
              <a:t>emmatize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71932"/>
            <a:ext cx="10363826" cy="425569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主要用在英文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將每個意思相同但有變化的單字轉成最原始的單字。</a:t>
            </a:r>
            <a:endParaRPr lang="en-US" altLang="zh-TW" dirty="0" smtClean="0"/>
          </a:p>
          <a:p>
            <a:r>
              <a:rPr lang="en-US" altLang="zh-TW" dirty="0" smtClean="0"/>
              <a:t>E.g.: Went -&gt; Go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84308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8309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05290" y="6484307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3030"/>
          </a:xfrm>
        </p:spPr>
        <p:txBody>
          <a:bodyPr/>
          <a:lstStyle/>
          <a:p>
            <a:r>
              <a:rPr lang="en-US" altLang="zh-TW" dirty="0" smtClean="0"/>
              <a:t>Stop </a:t>
            </a:r>
            <a:r>
              <a:rPr lang="en-US" altLang="zh-TW" dirty="0"/>
              <a:t>W</a:t>
            </a:r>
            <a:r>
              <a:rPr lang="en-US" altLang="zh-TW" dirty="0" smtClean="0"/>
              <a:t>ord </a:t>
            </a:r>
            <a:r>
              <a:rPr lang="en-US" altLang="zh-TW" dirty="0"/>
              <a:t>P</a:t>
            </a:r>
            <a:r>
              <a:rPr lang="en-US" altLang="zh-TW" dirty="0" smtClean="0"/>
              <a:t>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40481"/>
            <a:ext cx="10363826" cy="4649638"/>
          </a:xfrm>
        </p:spPr>
        <p:txBody>
          <a:bodyPr/>
          <a:lstStyle/>
          <a:p>
            <a:r>
              <a:rPr lang="zh-TW" altLang="en-US" dirty="0" smtClean="0"/>
              <a:t>去除比較無意義、詞頻過高、標點符號等等來提升正確率。</a:t>
            </a:r>
            <a:endParaRPr lang="en-US" altLang="zh-TW" dirty="0" smtClean="0"/>
          </a:p>
          <a:p>
            <a:r>
              <a:rPr lang="zh-TW" altLang="en-US" dirty="0" smtClean="0"/>
              <a:t>停用字會隨著問題不同而增加或減少。</a:t>
            </a:r>
            <a:endParaRPr lang="en-US" altLang="zh-TW" dirty="0" smtClean="0"/>
          </a:p>
          <a:p>
            <a:r>
              <a:rPr lang="zh-TW" altLang="en-US" dirty="0" smtClean="0"/>
              <a:t>試想以下句子的停用</a:t>
            </a:r>
            <a:r>
              <a:rPr lang="zh-TW" altLang="en-US" dirty="0"/>
              <a:t>字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欸</a:t>
            </a:r>
            <a:r>
              <a:rPr lang="en-US" altLang="zh-TW" dirty="0" smtClean="0"/>
              <a:t>~</a:t>
            </a:r>
            <a:r>
              <a:rPr lang="zh-TW" altLang="en-US" dirty="0" smtClean="0"/>
              <a:t>現在幾點呢</a:t>
            </a:r>
            <a:r>
              <a:rPr lang="en-US" altLang="zh-TW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我現在住高雄耶</a:t>
            </a:r>
            <a:r>
              <a:rPr lang="en-US" altLang="zh-TW" dirty="0" smtClean="0"/>
              <a:t>!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4971" y="6490119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75155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53933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4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489122"/>
            <a:ext cx="10364451" cy="1236162"/>
          </a:xfrm>
        </p:spPr>
        <p:txBody>
          <a:bodyPr/>
          <a:lstStyle/>
          <a:p>
            <a:r>
              <a:rPr lang="en-US" altLang="zh-TW" dirty="0"/>
              <a:t>Term F</a:t>
            </a:r>
            <a:r>
              <a:rPr lang="en-US" altLang="zh-TW" dirty="0" smtClean="0"/>
              <a:t>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854680"/>
            <a:ext cx="10363826" cy="4735901"/>
          </a:xfrm>
        </p:spPr>
        <p:txBody>
          <a:bodyPr/>
          <a:lstStyle/>
          <a:p>
            <a:r>
              <a:rPr lang="zh-TW" altLang="en-US" dirty="0" smtClean="0"/>
              <a:t>計算出語料庫</a:t>
            </a:r>
            <a:r>
              <a:rPr lang="zh-TW" altLang="en-US" dirty="0"/>
              <a:t>中</a:t>
            </a:r>
            <a:r>
              <a:rPr lang="zh-TW" altLang="en-US" dirty="0" smtClean="0"/>
              <a:t>每個語詞所出現的次數</a:t>
            </a:r>
            <a:endParaRPr lang="en-US" altLang="zh-TW" dirty="0" smtClean="0"/>
          </a:p>
          <a:p>
            <a:r>
              <a:rPr lang="zh-TW" altLang="en-US" dirty="0" smtClean="0"/>
              <a:t>為何要計算詞頻而不是將所出現的做編碼如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、就好</a:t>
            </a:r>
            <a:r>
              <a:rPr lang="en-US" altLang="zh-TW" dirty="0" smtClean="0"/>
              <a:t>?</a:t>
            </a:r>
            <a:r>
              <a:rPr lang="zh-TW" altLang="en-US" dirty="0" smtClean="0"/>
              <a:t>這樣不是可以減少運算</a:t>
            </a:r>
            <a:r>
              <a:rPr lang="en-US" altLang="zh-TW" dirty="0" smtClean="0"/>
              <a:t>?</a:t>
            </a:r>
            <a:r>
              <a:rPr lang="zh-TW" altLang="en-US" dirty="0" smtClean="0"/>
              <a:t>程式也更好寫不是嗎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最近較常使用的方法為將語詞轉換成密度向量。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932" y="649287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89224" y="6492875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99982" y="6510128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8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63305"/>
            <a:ext cx="10363826" cy="4291309"/>
          </a:xfrm>
        </p:spPr>
        <p:txBody>
          <a:bodyPr>
            <a:normAutofit/>
          </a:bodyPr>
          <a:lstStyle/>
          <a:p>
            <a:r>
              <a:rPr lang="en-US" altLang="zh-TW" dirty="0"/>
              <a:t>Natural Language </a:t>
            </a:r>
            <a:r>
              <a:rPr lang="en-US" altLang="zh-TW" dirty="0" smtClean="0"/>
              <a:t>Processing</a:t>
            </a:r>
          </a:p>
          <a:p>
            <a:r>
              <a:rPr lang="en-US" altLang="zh-TW" dirty="0"/>
              <a:t>The Design and Implementation of </a:t>
            </a:r>
            <a:r>
              <a:rPr lang="en-US" altLang="zh-TW" dirty="0" err="1"/>
              <a:t>XiaoIce</a:t>
            </a:r>
            <a:r>
              <a:rPr lang="en-US" altLang="zh-TW" dirty="0"/>
              <a:t>, an Empathetic Social </a:t>
            </a:r>
            <a:r>
              <a:rPr lang="en-US" altLang="zh-TW" dirty="0" err="1" smtClean="0"/>
              <a:t>Chatbot</a:t>
            </a:r>
            <a:endParaRPr lang="en-US" altLang="zh-TW" dirty="0" smtClean="0"/>
          </a:p>
          <a:p>
            <a:r>
              <a:rPr lang="en-US" altLang="zh-TW" dirty="0"/>
              <a:t>Google Assistance</a:t>
            </a:r>
            <a:endParaRPr lang="en-US" altLang="zh-TW" dirty="0" smtClean="0"/>
          </a:p>
          <a:p>
            <a:r>
              <a:rPr lang="en-US" altLang="zh-TW" dirty="0" smtClean="0"/>
              <a:t>Recipes </a:t>
            </a:r>
            <a:r>
              <a:rPr lang="en-US" altLang="zh-TW" dirty="0"/>
              <a:t>for building an open-domain </a:t>
            </a:r>
            <a:r>
              <a:rPr lang="en-US" altLang="zh-TW" dirty="0" err="1"/>
              <a:t>chatbot</a:t>
            </a:r>
            <a:endParaRPr lang="en-US" altLang="zh-TW" dirty="0" smtClean="0"/>
          </a:p>
          <a:p>
            <a:r>
              <a:rPr lang="en-US" dirty="0"/>
              <a:t>Applications of the GPT-3 Model</a:t>
            </a:r>
            <a:endParaRPr lang="en-US" altLang="zh-TW" dirty="0" smtClean="0"/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Dialog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Regular Expression</a:t>
            </a:r>
            <a:endParaRPr lang="en-US" altLang="zh-TW" dirty="0" smtClean="0"/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Reference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4586" y="6455554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87924" y="645555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55680" y="6455553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5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TF-IDF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Formula of TF-IDF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 </a:t>
                </a:r>
                <a:r>
                  <a:rPr lang="en-US" altLang="zh-TW" dirty="0" err="1" smtClean="0"/>
                  <a:t>t</a:t>
                </a:r>
                <a:r>
                  <a:rPr lang="en-US" altLang="zh-TW" b="0" dirty="0" err="1" smtClean="0"/>
                  <a:t>f-idf</a:t>
                </a:r>
                <a:r>
                  <a:rPr lang="en-US" altLang="zh-TW" b="0" dirty="0" smtClean="0"/>
                  <a:t> =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 smtClean="0"/>
                  <a:t>where </a:t>
                </a:r>
                <a:r>
                  <a:rPr lang="en-US" altLang="zh-TW" dirty="0" err="1" smtClean="0"/>
                  <a:t>tf</a:t>
                </a:r>
                <a:r>
                  <a:rPr lang="en-US" altLang="zh-TW" dirty="0" smtClean="0"/>
                  <a:t> is term frequency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 </a:t>
                </a:r>
                <a:r>
                  <a:rPr lang="en-US" altLang="zh-TW" dirty="0" err="1" smtClean="0"/>
                  <a:t>idf</a:t>
                </a:r>
                <a:r>
                  <a:rPr lang="en-US" altLang="zh-TW" dirty="0" smtClean="0"/>
                  <a:t>(t) 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b="0" dirty="0" smtClean="0"/>
                  <a:t>,  where </a:t>
                </a:r>
                <a:r>
                  <a:rPr lang="en-US" altLang="zh-TW" b="0" dirty="0" err="1" smtClean="0"/>
                  <a:t>nd</a:t>
                </a:r>
                <a:r>
                  <a:rPr lang="en-US" altLang="zh-TW" b="0" dirty="0" smtClean="0"/>
                  <a:t> = number of documents,  </a:t>
                </a:r>
                <a:r>
                  <a:rPr lang="en-US" altLang="zh-TW" b="0" dirty="0" err="1" smtClean="0"/>
                  <a:t>nd</a:t>
                </a:r>
                <a:r>
                  <a:rPr lang="en-US" altLang="zh-TW" b="0" dirty="0" smtClean="0"/>
                  <a:t>(t) = number of documents that contain the term 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Design and Implementation of </a:t>
            </a:r>
            <a:r>
              <a:rPr lang="en-US" altLang="zh-TW" sz="4000" dirty="0" err="1"/>
              <a:t>XiaoIce</a:t>
            </a:r>
            <a:r>
              <a:rPr lang="en-US" altLang="zh-TW" sz="4000" dirty="0"/>
              <a:t>,</a:t>
            </a:r>
            <a:r>
              <a:rPr lang="zh-TW" altLang="en-US" sz="4000" dirty="0"/>
              <a:t> </a:t>
            </a:r>
            <a:r>
              <a:rPr lang="en-US" altLang="zh-TW" sz="4000" dirty="0"/>
              <a:t>an Empathetic Social </a:t>
            </a:r>
            <a:r>
              <a:rPr lang="en-US" altLang="zh-TW" sz="4000" dirty="0" err="1"/>
              <a:t>Chatbot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Zhou</a:t>
            </a:r>
            <a:r>
              <a:rPr lang="zh-TW" altLang="en-US" dirty="0" smtClean="0"/>
              <a:t> </a:t>
            </a:r>
            <a:r>
              <a:rPr lang="en-US" altLang="zh-TW" dirty="0"/>
              <a:t>et al</a:t>
            </a:r>
            <a:r>
              <a:rPr lang="en-US" altLang="zh-TW" dirty="0" smtClean="0"/>
              <a:t>., Computational Linguistics, 2020.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5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3tsA15tJ2N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15662" y="1646238"/>
            <a:ext cx="8033238" cy="45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smtClean="0"/>
              <a:t>Chat</a:t>
            </a:r>
            <a:endParaRPr lang="zh-TW" altLang="en-US" dirty="0"/>
          </a:p>
        </p:txBody>
      </p:sp>
      <p:pic>
        <p:nvPicPr>
          <p:cNvPr id="7" name="z3jqIGT-km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4776" y="1441938"/>
            <a:ext cx="8085993" cy="454837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Assistance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7" name="ARA0AxrnHd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4777" y="1523634"/>
            <a:ext cx="7778262" cy="437527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Duplex</a:t>
            </a:r>
          </a:p>
        </p:txBody>
      </p:sp>
      <p:pic>
        <p:nvPicPr>
          <p:cNvPr id="7" name="D5VN56jQMW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2891" y="1623219"/>
            <a:ext cx="7918940" cy="445440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Recipes for building an open-domain </a:t>
            </a:r>
            <a:r>
              <a:rPr lang="en-US" altLang="zh-TW" sz="4000" dirty="0" err="1"/>
              <a:t>chatbot</a:t>
            </a:r>
            <a:endParaRPr lang="zh-TW" alt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Roller et al., </a:t>
            </a:r>
            <a:r>
              <a:rPr lang="en-US" altLang="zh-TW" dirty="0" err="1" smtClean="0"/>
              <a:t>Arxiv</a:t>
            </a:r>
            <a:r>
              <a:rPr lang="en-US" altLang="zh-TW" dirty="0" smtClean="0"/>
              <a:t>, 2020.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Demonstration</a:t>
            </a:r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https://ai.facebook.com/blog/state-of-the-art-open-source-chatbot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GPT-3 Model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7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4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Layout Generation</a:t>
            </a:r>
          </a:p>
          <a:p>
            <a:pPr lvl="1"/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twitter.com/i/status/1282676454690451457</a:t>
            </a:r>
            <a:endParaRPr lang="en-US" dirty="0" smtClean="0"/>
          </a:p>
          <a:p>
            <a:r>
              <a:rPr lang="en-US" altLang="zh-TW" dirty="0" smtClean="0"/>
              <a:t>Web Generation</a:t>
            </a:r>
            <a:endParaRPr lang="en-US" dirty="0" smtClean="0">
              <a:hlinkClick r:id="rId3"/>
            </a:endParaRP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twitter.com/jsngr/status/1287026808429383680?s=20</a:t>
            </a:r>
            <a:endParaRPr lang="en-US" u="sng" dirty="0" smtClean="0"/>
          </a:p>
          <a:p>
            <a:pPr lvl="1"/>
            <a:r>
              <a:rPr lang="en-US" dirty="0">
                <a:hlinkClick r:id="rId4"/>
              </a:rPr>
              <a:t>https://stripe.com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altLang="zh-TW" dirty="0" smtClean="0"/>
              <a:t>Generate &amp; Update the Graph</a:t>
            </a:r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twitter.com/plotlygraphs/status/1286688715167936512</a:t>
            </a:r>
            <a:endParaRPr lang="en-US" u="sng" dirty="0" smtClean="0"/>
          </a:p>
          <a:p>
            <a:r>
              <a:rPr lang="en-US" dirty="0" smtClean="0"/>
              <a:t>Others</a:t>
            </a:r>
            <a:endParaRPr lang="en-US" dirty="0" smtClean="0">
              <a:hlinkClick r:id="rId6"/>
            </a:endParaRPr>
          </a:p>
          <a:p>
            <a:pPr lvl="1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://github.com/elyase/awesome-gpt3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Dialog System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Dialog System?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有許多人可能不會操作電腦或是對於操作電腦非常不熟悉。再好的圖形化介面都很難克服這問題，但幾乎人人都會講話，只是語言不同。</a:t>
            </a:r>
            <a:endParaRPr lang="en-US" altLang="zh-TW" dirty="0" smtClean="0"/>
          </a:p>
          <a:p>
            <a:r>
              <a:rPr lang="en-US" altLang="zh-TW" dirty="0" smtClean="0"/>
              <a:t>Digital Data of July 2019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  https://datareportal.com/global-digital-overview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3038989"/>
            <a:ext cx="8466554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Types of Intelligence Assistance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Types of Intelligence Assistance</a:t>
            </a:r>
          </a:p>
          <a:p>
            <a:pPr lvl="1"/>
            <a:r>
              <a:rPr lang="en-US" altLang="zh-TW" dirty="0" smtClean="0"/>
              <a:t>Reactive Assistance</a:t>
            </a:r>
          </a:p>
          <a:p>
            <a:pPr lvl="1"/>
            <a:r>
              <a:rPr lang="en-US" altLang="zh-TW" dirty="0" smtClean="0"/>
              <a:t>Proactive Assistance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CUI (Conversational UI)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000" dirty="0" smtClean="0"/>
              <a:t>https://irs.thsrc.com.tw/IMINT/                                                                                                                                     http://webap.nkust.edu.tw/nkust/f_index.html</a:t>
            </a:r>
            <a:endParaRPr lang="zh-TW" altLang="en-US" sz="1000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749"/>
            <a:ext cx="5623733" cy="3147435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66" y="1646238"/>
            <a:ext cx="5272602" cy="3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Dialog System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9987663" cy="42876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Types of Dialog System</a:t>
            </a:r>
          </a:p>
          <a:p>
            <a:pPr marL="544068" lvl="1" indent="-342900"/>
            <a:r>
              <a:rPr lang="en-US" altLang="zh-TW" dirty="0" smtClean="0"/>
              <a:t>Chit-Chat Dialog System</a:t>
            </a:r>
            <a:r>
              <a:rPr lang="en-US" dirty="0" smtClean="0"/>
              <a:t> </a:t>
            </a:r>
          </a:p>
          <a:p>
            <a:pPr marL="544068" lvl="1" indent="-342900"/>
            <a:r>
              <a:rPr lang="en-US" altLang="zh-TW" dirty="0" smtClean="0"/>
              <a:t>Task-Oriented Dialog System</a:t>
            </a:r>
            <a:r>
              <a:rPr lang="zh-TW" altLang="en-US" dirty="0" smtClean="0"/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Flow of Dialog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37094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Classification</a:t>
            </a:r>
            <a:endParaRPr 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686185" y="3899140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/>
          <p:cNvSpPr/>
          <p:nvPr/>
        </p:nvSpPr>
        <p:spPr>
          <a:xfrm>
            <a:off x="4802037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Detection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7487558" y="3896233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686184" y="5577152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4802036" y="5254891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Policy Making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7474619" y="5577152"/>
            <a:ext cx="678781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638779" y="5254891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337094" y="5230739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State Tracking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8638779" y="3538236"/>
            <a:ext cx="2044461" cy="87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Slot-Filling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 System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 would like to book a HSR ticket </a:t>
            </a:r>
            <a:r>
              <a:rPr lang="en-US" altLang="zh-TW" dirty="0"/>
              <a:t>from </a:t>
            </a:r>
            <a:r>
              <a:rPr lang="en-US" altLang="zh-TW" dirty="0" smtClean="0"/>
              <a:t>Kaohsiung to </a:t>
            </a:r>
            <a:r>
              <a:rPr lang="en-US" altLang="zh-TW" dirty="0" err="1" smtClean="0"/>
              <a:t>Nangang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r>
              <a:rPr lang="en-US" altLang="zh-TW" dirty="0" smtClean="0"/>
              <a:t>Domain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HSR</a:t>
            </a:r>
          </a:p>
          <a:p>
            <a:r>
              <a:rPr lang="en-US" altLang="zh-TW" dirty="0" smtClean="0"/>
              <a:t>Intent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Book a Ticket</a:t>
            </a:r>
          </a:p>
          <a:p>
            <a:r>
              <a:rPr lang="en-US" altLang="zh-TW" dirty="0" smtClean="0"/>
              <a:t>Slot-Filling</a:t>
            </a:r>
          </a:p>
          <a:p>
            <a:pPr marL="457200" lvl="1" indent="0">
              <a:buNone/>
            </a:pPr>
            <a:r>
              <a:rPr lang="en-US" altLang="zh-TW" dirty="0" smtClean="0"/>
              <a:t>     o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      B-Depart  I-Depart      B-Destination   </a:t>
            </a:r>
            <a:r>
              <a:rPr lang="en-US" altLang="zh-TW" dirty="0"/>
              <a:t>I</a:t>
            </a:r>
            <a:r>
              <a:rPr lang="en-US" altLang="zh-TW" dirty="0" smtClean="0"/>
              <a:t>-Destination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I  would </a:t>
            </a:r>
            <a:r>
              <a:rPr lang="en-US" altLang="zh-TW" dirty="0"/>
              <a:t>like to book a HSR ticket from </a:t>
            </a:r>
            <a:r>
              <a:rPr lang="en-US" altLang="zh-TW" dirty="0" smtClean="0"/>
              <a:t>        Kaohsiung   to                        </a:t>
            </a:r>
            <a:r>
              <a:rPr lang="en-US" altLang="zh-TW" dirty="0" err="1" smtClean="0"/>
              <a:t>Nangang</a:t>
            </a:r>
            <a:r>
              <a:rPr lang="en-US" altLang="zh-TW" dirty="0" smtClean="0"/>
              <a:t>          </a:t>
            </a:r>
          </a:p>
          <a:p>
            <a:r>
              <a:rPr lang="en-US" altLang="zh-TW" dirty="0"/>
              <a:t>Dialog State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Place</a:t>
            </a:r>
          </a:p>
          <a:p>
            <a:r>
              <a:rPr lang="en-US" altLang="zh-TW" dirty="0"/>
              <a:t>Dialog Policy for Agent 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We have place but we don’t know the preference of seat, departure time etc. The system may return a question which is “what </a:t>
            </a:r>
            <a:r>
              <a:rPr lang="en-US" altLang="zh-TW" smtClean="0"/>
              <a:t>time do </a:t>
            </a:r>
            <a:r>
              <a:rPr lang="en-US" altLang="zh-TW" dirty="0" smtClean="0"/>
              <a:t>you depart?” 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Regular Expression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regular expression?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rule to match the words.</a:t>
            </a:r>
          </a:p>
          <a:p>
            <a:r>
              <a:rPr lang="en-US" altLang="zh-TW" dirty="0" smtClean="0"/>
              <a:t>There are many editors allowing to search the text by using regular expression.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基本正規表示式介紹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altLang="zh-TW" dirty="0"/>
              <a:t>[ ] </a:t>
            </a:r>
            <a:r>
              <a:rPr lang="zh-TW" altLang="en-US" dirty="0"/>
              <a:t>匹配在括號裡面的字母</a:t>
            </a:r>
          </a:p>
          <a:p>
            <a:r>
              <a:rPr lang="en-US" altLang="zh-TW" dirty="0"/>
              <a:t>[^] </a:t>
            </a:r>
            <a:r>
              <a:rPr lang="zh-TW" altLang="en-US" dirty="0"/>
              <a:t>匹配不包含在</a:t>
            </a:r>
            <a:r>
              <a:rPr lang="en-US" altLang="zh-TW" dirty="0"/>
              <a:t>[ ]</a:t>
            </a:r>
            <a:r>
              <a:rPr lang="zh-TW" altLang="en-US" dirty="0"/>
              <a:t>裡面的文字</a:t>
            </a:r>
          </a:p>
          <a:p>
            <a:r>
              <a:rPr lang="en-US" altLang="zh-TW" dirty="0"/>
              <a:t>| </a:t>
            </a:r>
            <a:r>
              <a:rPr lang="zh-TW" altLang="en-US" dirty="0"/>
              <a:t>有</a:t>
            </a:r>
            <a:r>
              <a:rPr lang="en-US" altLang="zh-TW" dirty="0"/>
              <a:t>OR</a:t>
            </a:r>
            <a:r>
              <a:rPr lang="zh-TW" altLang="en-US" dirty="0"/>
              <a:t>的概念</a:t>
            </a:r>
          </a:p>
          <a:p>
            <a:r>
              <a:rPr lang="en-US" altLang="zh-TW" dirty="0"/>
              <a:t>? </a:t>
            </a:r>
            <a:r>
              <a:rPr lang="zh-TW" altLang="en-US" dirty="0"/>
              <a:t>前面的字元式非必要的</a:t>
            </a:r>
          </a:p>
          <a:p>
            <a:r>
              <a:rPr lang="zh-TW" altLang="en-US" dirty="0"/>
              <a:t>* 前面的字元可以出現</a:t>
            </a:r>
            <a:r>
              <a:rPr lang="en-US" altLang="zh-TW" dirty="0"/>
              <a:t>0</a:t>
            </a:r>
            <a:r>
              <a:rPr lang="zh-TW" altLang="en-US" dirty="0"/>
              <a:t>次也可以出現多次</a:t>
            </a:r>
          </a:p>
          <a:p>
            <a:r>
              <a:rPr lang="en-US" altLang="zh-TW" dirty="0"/>
              <a:t>+ </a:t>
            </a:r>
            <a:r>
              <a:rPr lang="zh-TW" altLang="en-US" dirty="0"/>
              <a:t>前面的字元至少要出現一次</a:t>
            </a:r>
          </a:p>
          <a:p>
            <a:r>
              <a:rPr lang="en-US" altLang="zh-TW" dirty="0"/>
              <a:t>.  </a:t>
            </a:r>
            <a:r>
              <a:rPr lang="zh-TW" altLang="en-US" dirty="0"/>
              <a:t>不管任何字元都可以匹配</a:t>
            </a:r>
          </a:p>
          <a:p>
            <a:r>
              <a:rPr lang="en-US" altLang="zh-TW" dirty="0"/>
              <a:t>^ </a:t>
            </a:r>
            <a:r>
              <a:rPr lang="zh-TW" altLang="en-US" dirty="0"/>
              <a:t>匹配句子的起始位置</a:t>
            </a:r>
          </a:p>
          <a:p>
            <a:r>
              <a:rPr lang="en-US" altLang="zh-TW" dirty="0"/>
              <a:t>$  </a:t>
            </a:r>
            <a:r>
              <a:rPr lang="zh-TW" altLang="en-US" dirty="0"/>
              <a:t>匹配句子結尾位置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還有許多規則可以到網路上查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NLP?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80558"/>
            <a:ext cx="10363826" cy="435634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492873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42749" y="6492874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5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2271017"/>
            <a:ext cx="5997619" cy="26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Package: 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Built-in Function of Python</a:t>
            </a:r>
          </a:p>
          <a:p>
            <a:r>
              <a:rPr lang="en-US" altLang="zh-TW" dirty="0" smtClean="0"/>
              <a:t>Mainly used to process Regular Expression</a:t>
            </a:r>
          </a:p>
          <a:p>
            <a:r>
              <a:rPr lang="en-US" altLang="zh-TW" dirty="0" smtClean="0"/>
              <a:t>It can be used to match and split the string etc.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18" y="941262"/>
            <a:ext cx="6238182" cy="5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API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https://pytorch.org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https://www.tensorflow.org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Intro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colab.research.google.com/drive/14a6xiBuMtRF8snFYM-33i8BDNfiXBxQD</a:t>
            </a:r>
            <a:endParaRPr lang="en-US" altLang="zh-TW" dirty="0" smtClean="0"/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With GPU</a:t>
            </a:r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colab.research.google.com/drive/1aL_lmD8apPu2YXBxPzGSq0tdrV5btf-b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https://numpy.org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en-US" altLang="zh-TW" dirty="0">
                <a:hlinkClick r:id="rId8"/>
              </a:rPr>
              <a:t>https://pandas.pydata.org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sz="1900" dirty="0" err="1" smtClean="0"/>
              <a:t>D.Mannin</a:t>
            </a:r>
            <a:r>
              <a:rPr lang="en-US" altLang="zh-TW" sz="1900" dirty="0" smtClean="0"/>
              <a:t> et al., Foundations Of </a:t>
            </a:r>
            <a:r>
              <a:rPr lang="en-US" altLang="zh-TW" sz="1900" dirty="0"/>
              <a:t>S</a:t>
            </a:r>
            <a:r>
              <a:rPr lang="en-US" altLang="zh-TW" sz="1900" dirty="0" smtClean="0"/>
              <a:t>tatistical </a:t>
            </a:r>
            <a:r>
              <a:rPr lang="en-US" altLang="zh-TW" sz="1900" dirty="0"/>
              <a:t>N</a:t>
            </a:r>
            <a:r>
              <a:rPr lang="en-US" altLang="zh-TW" sz="1900" dirty="0" smtClean="0"/>
              <a:t>atural </a:t>
            </a:r>
            <a:r>
              <a:rPr lang="en-US" altLang="zh-TW" sz="1900" dirty="0"/>
              <a:t>L</a:t>
            </a:r>
            <a:r>
              <a:rPr lang="en-US" altLang="zh-TW" sz="1900" dirty="0" smtClean="0"/>
              <a:t>anguage </a:t>
            </a:r>
            <a:r>
              <a:rPr lang="en-US" altLang="zh-TW" sz="1900" dirty="0"/>
              <a:t>P</a:t>
            </a:r>
            <a:r>
              <a:rPr lang="en-US" altLang="zh-TW" sz="1900" dirty="0" smtClean="0"/>
              <a:t>rocessing </a:t>
            </a:r>
          </a:p>
          <a:p>
            <a:r>
              <a:rPr lang="zh-TW" altLang="en-US" sz="1900" dirty="0" smtClean="0">
                <a:hlinkClick r:id="rId2"/>
              </a:rPr>
              <a:t>自然語言處理流程</a:t>
            </a:r>
            <a:endParaRPr lang="en-US" altLang="zh-TW" sz="1900" dirty="0" smtClean="0"/>
          </a:p>
          <a:p>
            <a:r>
              <a:rPr lang="en-US" altLang="zh-TW" sz="1900" dirty="0" smtClean="0">
                <a:hlinkClick r:id="rId3"/>
              </a:rPr>
              <a:t>An easy Introduction </a:t>
            </a:r>
            <a:r>
              <a:rPr lang="en-US" altLang="zh-TW" sz="1900" dirty="0">
                <a:hlinkClick r:id="rId3"/>
              </a:rPr>
              <a:t>T</a:t>
            </a:r>
            <a:r>
              <a:rPr lang="en-US" altLang="zh-TW" sz="1900" dirty="0" smtClean="0">
                <a:hlinkClick r:id="rId3"/>
              </a:rPr>
              <a:t>o </a:t>
            </a:r>
            <a:r>
              <a:rPr lang="en-US" altLang="zh-TW" sz="1900" dirty="0">
                <a:hlinkClick r:id="rId3"/>
              </a:rPr>
              <a:t>N</a:t>
            </a:r>
            <a:r>
              <a:rPr lang="en-US" altLang="zh-TW" sz="1900" dirty="0" smtClean="0">
                <a:hlinkClick r:id="rId3"/>
              </a:rPr>
              <a:t>atural Language </a:t>
            </a:r>
            <a:r>
              <a:rPr lang="en-US" altLang="zh-TW" sz="1900" dirty="0">
                <a:hlinkClick r:id="rId3"/>
              </a:rPr>
              <a:t>P</a:t>
            </a:r>
            <a:r>
              <a:rPr lang="en-US" altLang="zh-TW" sz="1900" dirty="0" smtClean="0">
                <a:hlinkClick r:id="rId3"/>
              </a:rPr>
              <a:t>rocessing</a:t>
            </a:r>
            <a:endParaRPr lang="en-US" altLang="zh-TW" sz="1900" dirty="0" smtClean="0"/>
          </a:p>
          <a:p>
            <a:r>
              <a:rPr lang="zh-TW" altLang="en-US" sz="1900" dirty="0" smtClean="0">
                <a:hlinkClick r:id="rId4"/>
              </a:rPr>
              <a:t>中研院語料庫</a:t>
            </a:r>
            <a:endParaRPr lang="en-US" altLang="zh-TW" sz="1900" dirty="0" smtClean="0"/>
          </a:p>
          <a:p>
            <a:r>
              <a:rPr lang="zh-TW" altLang="en-US" sz="1900" dirty="0" smtClean="0">
                <a:hlinkClick r:id="rId5"/>
              </a:rPr>
              <a:t>中研院斷詞</a:t>
            </a:r>
            <a:endParaRPr lang="en-US" altLang="zh-TW" sz="1900" dirty="0" smtClean="0"/>
          </a:p>
          <a:p>
            <a:r>
              <a:rPr lang="zh-TW" altLang="en-US" sz="1900" dirty="0" smtClean="0"/>
              <a:t>陳縕儂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對話機器人的腦子與靈魂 </a:t>
            </a:r>
            <a:r>
              <a:rPr lang="en-US" altLang="zh-TW" sz="1900" dirty="0" smtClean="0"/>
              <a:t>Bot's Brain and Soul, PyConTW2017</a:t>
            </a:r>
          </a:p>
          <a:p>
            <a:r>
              <a:rPr lang="en-US" altLang="zh-TW" sz="1900" dirty="0"/>
              <a:t>Dan </a:t>
            </a:r>
            <a:r>
              <a:rPr lang="en-US" altLang="zh-TW" sz="1900" dirty="0" err="1" smtClean="0"/>
              <a:t>Jurafsky</a:t>
            </a:r>
            <a:r>
              <a:rPr lang="en-US" altLang="zh-TW" sz="1900" dirty="0" smtClean="0"/>
              <a:t> and Chris Manning, “Natural </a:t>
            </a:r>
            <a:r>
              <a:rPr lang="en-US" altLang="zh-TW" sz="1900" dirty="0"/>
              <a:t>Language </a:t>
            </a:r>
            <a:r>
              <a:rPr lang="en-US" altLang="zh-TW" sz="1900" dirty="0" smtClean="0"/>
              <a:t>Processing”, Stanford Online</a:t>
            </a:r>
          </a:p>
          <a:p>
            <a:r>
              <a:rPr lang="en-US" altLang="zh-TW" sz="1900" dirty="0" smtClean="0"/>
              <a:t>Python RE Package Document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 of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04" y="1870075"/>
            <a:ext cx="6668243" cy="28941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870075"/>
            <a:ext cx="5829300" cy="3467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870075"/>
            <a:ext cx="7048500" cy="370046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212" y="1982535"/>
            <a:ext cx="6373699" cy="35820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367" y="1801338"/>
            <a:ext cx="5767388" cy="38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Evolution of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6394" y="3110748"/>
            <a:ext cx="2499514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Count-Based Model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414346" y="3299934"/>
            <a:ext cx="1041621" cy="50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564405" y="3139761"/>
            <a:ext cx="2492606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Word Representation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179567" y="3311009"/>
            <a:ext cx="1037492" cy="572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39615" y="3139761"/>
            <a:ext cx="2948354" cy="8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Contextual 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0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97062" y="4798585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Statistical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Evolution of Natural Language Processing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77781"/>
              </p:ext>
            </p:extLst>
          </p:nvPr>
        </p:nvGraphicFramePr>
        <p:xfrm>
          <a:off x="838199" y="1825625"/>
          <a:ext cx="10073054" cy="2711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58">
                  <a:extLst>
                    <a:ext uri="{9D8B030D-6E8A-4147-A177-3AD203B41FA5}">
                      <a16:colId xmlns:a16="http://schemas.microsoft.com/office/drawing/2014/main" val="3482566358"/>
                    </a:ext>
                  </a:extLst>
                </a:gridCol>
                <a:gridCol w="1349158">
                  <a:extLst>
                    <a:ext uri="{9D8B030D-6E8A-4147-A177-3AD203B41FA5}">
                      <a16:colId xmlns:a16="http://schemas.microsoft.com/office/drawing/2014/main" val="738822467"/>
                    </a:ext>
                  </a:extLst>
                </a:gridCol>
                <a:gridCol w="1462061">
                  <a:extLst>
                    <a:ext uri="{9D8B030D-6E8A-4147-A177-3AD203B41FA5}">
                      <a16:colId xmlns:a16="http://schemas.microsoft.com/office/drawing/2014/main" val="2141594196"/>
                    </a:ext>
                  </a:extLst>
                </a:gridCol>
                <a:gridCol w="1519001">
                  <a:extLst>
                    <a:ext uri="{9D8B030D-6E8A-4147-A177-3AD203B41FA5}">
                      <a16:colId xmlns:a16="http://schemas.microsoft.com/office/drawing/2014/main" val="1946696719"/>
                    </a:ext>
                  </a:extLst>
                </a:gridCol>
                <a:gridCol w="1443780">
                  <a:extLst>
                    <a:ext uri="{9D8B030D-6E8A-4147-A177-3AD203B41FA5}">
                      <a16:colId xmlns:a16="http://schemas.microsoft.com/office/drawing/2014/main" val="28757820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1057048995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372803312"/>
                    </a:ext>
                  </a:extLst>
                </a:gridCol>
              </a:tblGrid>
              <a:tr h="5073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TF </a:t>
                      </a:r>
                      <a:r>
                        <a:rPr lang="en-US" altLang="zh-TW" smtClean="0"/>
                        <a:t>&amp; TF-IDF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Co-Matrix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Word2Vec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GPT-2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GPT-3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93318"/>
                  </a:ext>
                </a:extLst>
              </a:tr>
              <a:tr h="7718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Mikolov</a:t>
                      </a:r>
                      <a:r>
                        <a:rPr lang="en-US" altLang="zh-TW" sz="1600" baseline="0" dirty="0" smtClean="0"/>
                        <a:t> et al., 2013.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Radford et</a:t>
                      </a:r>
                      <a:r>
                        <a:rPr lang="en-US" altLang="zh-TW" sz="1600" baseline="0" dirty="0" smtClean="0"/>
                        <a:t> al., 2018.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Devlin et al., </a:t>
                      </a:r>
                    </a:p>
                    <a:p>
                      <a:r>
                        <a:rPr lang="en-US" altLang="zh-TW" sz="1600" dirty="0" smtClean="0"/>
                        <a:t>2018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Radford et</a:t>
                      </a:r>
                      <a:r>
                        <a:rPr lang="en-US" altLang="zh-TW" sz="1600" baseline="0" dirty="0" smtClean="0"/>
                        <a:t> al., 2019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Brown et al., </a:t>
                      </a:r>
                    </a:p>
                    <a:p>
                      <a:r>
                        <a:rPr lang="en-US" altLang="zh-TW" sz="1600" dirty="0" smtClean="0"/>
                        <a:t>2020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16141"/>
                  </a:ext>
                </a:extLst>
              </a:tr>
              <a:tr h="1431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1329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42" y="3357035"/>
            <a:ext cx="1033514" cy="7452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41" y="3422737"/>
            <a:ext cx="1053661" cy="5900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21" y="3422737"/>
            <a:ext cx="918577" cy="61384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17" y="3457871"/>
            <a:ext cx="1033414" cy="5787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50" y="3457871"/>
            <a:ext cx="1002273" cy="5612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45740" y="1690688"/>
            <a:ext cx="1719649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97062" y="4798584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Word Representation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7061" y="4798583"/>
            <a:ext cx="4104095" cy="9981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Contextual Representation (Transformer)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3374" y="1690688"/>
            <a:ext cx="6037880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8199" y="1825625"/>
            <a:ext cx="1527635" cy="2711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4511" y="1690688"/>
            <a:ext cx="3018315" cy="3039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3" grpId="1" animBg="1"/>
      <p:bldP spid="15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is NLP hard?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11099"/>
            <a:ext cx="10363826" cy="45116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Ambiguity of Natural Language</a:t>
            </a:r>
          </a:p>
          <a:p>
            <a:pPr lvl="1"/>
            <a:r>
              <a:rPr lang="en-US" altLang="zh-TW" dirty="0" smtClean="0"/>
              <a:t>Polysemy</a:t>
            </a:r>
          </a:p>
          <a:p>
            <a:pPr lvl="1"/>
            <a:r>
              <a:rPr lang="en-US" altLang="zh-TW" dirty="0" smtClean="0"/>
              <a:t>Formal and Informal Language</a:t>
            </a:r>
          </a:p>
          <a:p>
            <a:pPr lvl="1"/>
            <a:r>
              <a:rPr lang="en-US" altLang="zh-TW" dirty="0" smtClean="0"/>
              <a:t>Writing Taiwanese in the Chinese Language</a:t>
            </a:r>
          </a:p>
          <a:p>
            <a:pPr lvl="1"/>
            <a:r>
              <a:rPr lang="en-US" altLang="zh-TW" dirty="0" smtClean="0"/>
              <a:t>SMS Language</a:t>
            </a:r>
          </a:p>
          <a:p>
            <a:r>
              <a:rPr lang="en-US" altLang="zh-TW" dirty="0" smtClean="0"/>
              <a:t>Evolution of Language</a:t>
            </a:r>
          </a:p>
          <a:p>
            <a:r>
              <a:rPr lang="en-US" altLang="zh-TW" dirty="0" smtClean="0"/>
              <a:t>Difference in Structure</a:t>
            </a:r>
          </a:p>
          <a:p>
            <a:pPr lvl="1"/>
            <a:r>
              <a:rPr lang="en-US" altLang="zh-TW" dirty="0" smtClean="0"/>
              <a:t>Following the grammar V.S. Not following the grammar</a:t>
            </a:r>
          </a:p>
          <a:p>
            <a:endParaRPr lang="en-US" altLang="zh-TW" dirty="0" smtClean="0"/>
          </a:p>
          <a:p>
            <a:pPr marL="2286000" lvl="5" indent="0">
              <a:buNone/>
            </a:pP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97280" y="6522030"/>
            <a:ext cx="2743200" cy="365125"/>
          </a:xfrm>
        </p:spPr>
        <p:txBody>
          <a:bodyPr/>
          <a:lstStyle/>
          <a:p>
            <a:r>
              <a:rPr lang="en-US" altLang="zh-TW" smtClean="0"/>
              <a:t>October,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0036" y="6494403"/>
            <a:ext cx="6672887" cy="365125"/>
          </a:xfrm>
        </p:spPr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391464" y="6492875"/>
            <a:ext cx="764215" cy="365125"/>
          </a:xfrm>
        </p:spPr>
        <p:txBody>
          <a:bodyPr/>
          <a:lstStyle/>
          <a:p>
            <a:fld id="{CA21FC57-2F32-463F-AC0A-B18DACEEE895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2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/>
              <a:t>is </a:t>
            </a:r>
            <a:r>
              <a:rPr lang="en-US" altLang="zh-TW" dirty="0" smtClean="0"/>
              <a:t>NLP </a:t>
            </a:r>
            <a:r>
              <a:rPr lang="en-US" altLang="zh-TW" dirty="0"/>
              <a:t>hard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Ambiguity of Natural Language</a:t>
            </a:r>
          </a:p>
          <a:p>
            <a:pPr lvl="1"/>
            <a:r>
              <a:rPr lang="en-US" altLang="zh-TW" dirty="0" smtClean="0"/>
              <a:t>88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98</a:t>
            </a:r>
            <a:r>
              <a:rPr lang="zh-TW" altLang="en-US" dirty="0" smtClean="0"/>
              <a:t>、白泡泡（台語：皮膚很白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、水噹噹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你真的是我們的老鼠屎耶</a:t>
            </a:r>
            <a:r>
              <a:rPr lang="en-US" altLang="zh-TW" dirty="0" smtClean="0"/>
              <a:t>!</a:t>
            </a:r>
          </a:p>
          <a:p>
            <a:pPr lvl="1"/>
            <a:r>
              <a:rPr lang="en-US" altLang="zh-TW" dirty="0" smtClean="0"/>
              <a:t>Steph Curry</a:t>
            </a:r>
            <a:r>
              <a:rPr lang="zh-TW" altLang="en-US" dirty="0" smtClean="0"/>
              <a:t>發火起來可以在一場得</a:t>
            </a:r>
            <a:r>
              <a:rPr lang="en-US" altLang="zh-TW" dirty="0" smtClean="0"/>
              <a:t>40</a:t>
            </a:r>
            <a:r>
              <a:rPr lang="zh-TW" altLang="en-US" dirty="0" smtClean="0"/>
              <a:t>分，非常的強。</a:t>
            </a:r>
            <a:endParaRPr lang="en-US" altLang="zh-TW" dirty="0" smtClean="0"/>
          </a:p>
          <a:p>
            <a:r>
              <a:rPr lang="en-US" altLang="zh-TW" dirty="0"/>
              <a:t>Difference in Structure</a:t>
            </a:r>
          </a:p>
          <a:p>
            <a:pPr lvl="1"/>
            <a:r>
              <a:rPr lang="en-US" altLang="zh-TW" dirty="0" smtClean="0"/>
              <a:t>I am going to watch a movie. &lt; - &gt; I’m </a:t>
            </a:r>
            <a:r>
              <a:rPr lang="en-US" altLang="zh-TW" dirty="0" err="1" smtClean="0"/>
              <a:t>ganna</a:t>
            </a:r>
            <a:r>
              <a:rPr lang="en-US" altLang="zh-TW" dirty="0" smtClean="0"/>
              <a:t> watch a movie. </a:t>
            </a:r>
          </a:p>
          <a:p>
            <a:pPr lvl="1"/>
            <a:r>
              <a:rPr lang="en-US" altLang="zh-TW" dirty="0" smtClean="0"/>
              <a:t>I want to watch a movie. &lt; - &gt; I </a:t>
            </a:r>
            <a:r>
              <a:rPr lang="en-US" altLang="zh-TW" dirty="0" err="1" smtClean="0"/>
              <a:t>wanna</a:t>
            </a:r>
            <a:r>
              <a:rPr lang="en-US" altLang="zh-TW" dirty="0" smtClean="0"/>
              <a:t> watch a movie. 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0" y="1178067"/>
            <a:ext cx="4762500" cy="2371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63854" y="351252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/>
              <a:t>https://cdn-images-1.medium.com/max/800/1*gmL2WA-hoXe8HokFZ9wXIA.gif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20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2011</Words>
  <Application>Microsoft Office PowerPoint</Application>
  <PresentationFormat>寬螢幕</PresentationFormat>
  <Paragraphs>406</Paragraphs>
  <Slides>44</Slides>
  <Notes>3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Introduction to NLP and Its Applications</vt:lpstr>
      <vt:lpstr>Agenda</vt:lpstr>
      <vt:lpstr>Natural Language Processing</vt:lpstr>
      <vt:lpstr>What is NLP?</vt:lpstr>
      <vt:lpstr>Applications of Natural Language Processing</vt:lpstr>
      <vt:lpstr>Evolution of Natural Language Processing</vt:lpstr>
      <vt:lpstr>Evolution of Natural Language Processing</vt:lpstr>
      <vt:lpstr>Why is NLP hard?</vt:lpstr>
      <vt:lpstr>Why is NLP hard? - Example</vt:lpstr>
      <vt:lpstr>Corpora Introduction</vt:lpstr>
      <vt:lpstr>Introduction to JSON</vt:lpstr>
      <vt:lpstr>中研院語料庫DEMO及重要參數說明 </vt:lpstr>
      <vt:lpstr>Flow of Natural Language Processing </vt:lpstr>
      <vt:lpstr>Tokenization</vt:lpstr>
      <vt:lpstr>Tokenization Tool for the Chinese Language</vt:lpstr>
      <vt:lpstr>Part-of-Speech </vt:lpstr>
      <vt:lpstr>Text Lemmatize</vt:lpstr>
      <vt:lpstr>Stop Word Processing</vt:lpstr>
      <vt:lpstr>Term Frequency</vt:lpstr>
      <vt:lpstr>TF-IDF</vt:lpstr>
      <vt:lpstr>The Design and Implementation of XiaoIce, an Empathetic Social Chatbot</vt:lpstr>
      <vt:lpstr>Example: Singing</vt:lpstr>
      <vt:lpstr>Example: Chat</vt:lpstr>
      <vt:lpstr>Google Assistance</vt:lpstr>
      <vt:lpstr>Demonstration</vt:lpstr>
      <vt:lpstr>Google Duplex</vt:lpstr>
      <vt:lpstr>Recipes for building an open-domain chatbot</vt:lpstr>
      <vt:lpstr>Demonstration</vt:lpstr>
      <vt:lpstr>Applications of the GPT-3 Model</vt:lpstr>
      <vt:lpstr>PowerPoint 簡報</vt:lpstr>
      <vt:lpstr>Introduction to Dialog System</vt:lpstr>
      <vt:lpstr>Why Dialog System?</vt:lpstr>
      <vt:lpstr>Two Types of Intelligence Assistance</vt:lpstr>
      <vt:lpstr>GUI v.s. CUI (Conversational UI)</vt:lpstr>
      <vt:lpstr>Introduction to Dialog System</vt:lpstr>
      <vt:lpstr>Dialog System Example</vt:lpstr>
      <vt:lpstr>Regular Expression</vt:lpstr>
      <vt:lpstr>What is regular expression?</vt:lpstr>
      <vt:lpstr>基本正規表示式介紹</vt:lpstr>
      <vt:lpstr>Python Package: RE</vt:lpstr>
      <vt:lpstr>RE Example</vt:lpstr>
      <vt:lpstr>Introduction to API</vt:lpstr>
      <vt:lpstr>Introduction to API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文本分類與機器學習</dc:title>
  <dc:creator>IanSu</dc:creator>
  <cp:lastModifiedBy>Su, Ian</cp:lastModifiedBy>
  <cp:revision>379</cp:revision>
  <dcterms:created xsi:type="dcterms:W3CDTF">2019-02-27T01:03:53Z</dcterms:created>
  <dcterms:modified xsi:type="dcterms:W3CDTF">2020-10-18T07:45:02Z</dcterms:modified>
</cp:coreProperties>
</file>