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93" r:id="rId4"/>
    <p:sldId id="294" r:id="rId5"/>
    <p:sldId id="296" r:id="rId6"/>
    <p:sldId id="297" r:id="rId7"/>
    <p:sldId id="295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5" r:id="rId34"/>
    <p:sldId id="324" r:id="rId35"/>
    <p:sldId id="326" r:id="rId36"/>
    <p:sldId id="328" r:id="rId37"/>
    <p:sldId id="329" r:id="rId38"/>
    <p:sldId id="330" r:id="rId39"/>
    <p:sldId id="332" r:id="rId40"/>
    <p:sldId id="333" r:id="rId41"/>
    <p:sldId id="334" r:id="rId42"/>
    <p:sldId id="335" r:id="rId43"/>
    <p:sldId id="336" r:id="rId44"/>
    <p:sldId id="338" r:id="rId45"/>
    <p:sldId id="339" r:id="rId46"/>
    <p:sldId id="341" r:id="rId47"/>
    <p:sldId id="342" r:id="rId48"/>
    <p:sldId id="343" r:id="rId49"/>
    <p:sldId id="344" r:id="rId50"/>
    <p:sldId id="345" r:id="rId51"/>
    <p:sldId id="346" r:id="rId52"/>
    <p:sldId id="292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6380" autoAdjust="0"/>
  </p:normalViewPr>
  <p:slideViewPr>
    <p:cSldViewPr snapToGrid="0">
      <p:cViewPr varScale="1">
        <p:scale>
          <a:sx n="99" d="100"/>
          <a:sy n="99" d="100"/>
        </p:scale>
        <p:origin x="942" y="90"/>
      </p:cViewPr>
      <p:guideLst/>
    </p:cSldViewPr>
  </p:slideViewPr>
  <p:outlineViewPr>
    <p:cViewPr>
      <p:scale>
        <a:sx n="33" d="100"/>
        <a:sy n="33" d="100"/>
      </p:scale>
      <p:origin x="0" y="-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0BB8-B9A9-4A49-AE77-6672D2FCC1F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F72BE-A885-4363-BC37-5776BE18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F7465-78BB-4967-A6A7-EC2C7EAFC45D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FBEA7-930F-469C-8BB8-B2FDDF2B3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60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FBEA7-930F-469C-8BB8-B2FDDF2B30F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04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3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3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0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yisu/Natural-Language-Process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語言模型及循環神經網路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 蘇佳益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 陳聰毅</a:t>
            </a:r>
            <a:endParaRPr lang="en-US" altLang="zh-TW" dirty="0"/>
          </a:p>
          <a:p>
            <a:r>
              <a:rPr lang="zh-TW" altLang="en-US" dirty="0"/>
              <a:t>國立高雄科技大學建功校區電子工程系</a:t>
            </a:r>
            <a:endParaRPr lang="en-US" altLang="zh-TW" dirty="0"/>
          </a:p>
          <a:p>
            <a:r>
              <a:rPr lang="en-US" dirty="0">
                <a:hlinkClick r:id="rId2"/>
              </a:rPr>
              <a:t>https://github.com/chiayisu/Natural-Language-Processing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N-gram </a:t>
            </a:r>
            <a:r>
              <a:rPr lang="zh-TW" altLang="en-US" dirty="0" smtClean="0"/>
              <a:t>語言模型的實例：路透社語料庫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___</a:t>
            </a:r>
          </a:p>
          <a:p>
            <a:r>
              <a:rPr lang="en-US" altLang="zh-TW" dirty="0"/>
              <a:t>Probability Distribution</a:t>
            </a:r>
          </a:p>
          <a:p>
            <a:pPr lvl="1"/>
            <a:r>
              <a:rPr lang="en-US" altLang="zh-TW" dirty="0"/>
              <a:t>company 0.153</a:t>
            </a:r>
          </a:p>
          <a:p>
            <a:pPr lvl="1"/>
            <a:r>
              <a:rPr lang="en-US" altLang="zh-TW" dirty="0"/>
              <a:t>bank 0.153</a:t>
            </a:r>
          </a:p>
          <a:p>
            <a:pPr lvl="1"/>
            <a:r>
              <a:rPr lang="en-US" altLang="zh-TW" dirty="0"/>
              <a:t>price 0.077</a:t>
            </a:r>
          </a:p>
          <a:p>
            <a:pPr lvl="1"/>
            <a:r>
              <a:rPr lang="en-US" altLang="zh-TW" dirty="0" err="1"/>
              <a:t>italian</a:t>
            </a:r>
            <a:r>
              <a:rPr lang="en-US" altLang="zh-TW" dirty="0"/>
              <a:t> 0.039</a:t>
            </a:r>
          </a:p>
          <a:p>
            <a:pPr lvl="1"/>
            <a:r>
              <a:rPr lang="en-US" altLang="zh-TW" dirty="0"/>
              <a:t>emirate 0.039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Have a sparsity problem.</a:t>
            </a:r>
          </a:p>
          <a:p>
            <a:r>
              <a:rPr lang="en-US" altLang="zh-TW" dirty="0"/>
              <a:t>https://nlpforhackers.io/language-models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</a:t>
            </a:r>
            <a:r>
              <a:rPr lang="zh-TW" altLang="en-US" dirty="0" smtClean="0"/>
              <a:t>語言模型</a:t>
            </a:r>
            <a:r>
              <a:rPr lang="zh-TW" altLang="en-US" dirty="0"/>
              <a:t>：</a:t>
            </a:r>
            <a:r>
              <a:rPr lang="zh-TW" altLang="en-US" dirty="0" smtClean="0"/>
              <a:t>文本生成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___</a:t>
            </a:r>
          </a:p>
          <a:p>
            <a:endParaRPr lang="en-US" altLang="zh-TW" dirty="0"/>
          </a:p>
          <a:p>
            <a:r>
              <a:rPr lang="en-US" altLang="zh-TW" dirty="0"/>
              <a:t>Probability Distribution</a:t>
            </a:r>
          </a:p>
          <a:p>
            <a:pPr lvl="1"/>
            <a:r>
              <a:rPr lang="en-US" altLang="zh-TW" sz="2000" dirty="0"/>
              <a:t>company 0.153</a:t>
            </a:r>
          </a:p>
          <a:p>
            <a:pPr lvl="1"/>
            <a:r>
              <a:rPr lang="en-US" altLang="zh-TW" sz="2000" dirty="0"/>
              <a:t>bank 0.153</a:t>
            </a:r>
          </a:p>
          <a:p>
            <a:pPr lvl="1"/>
            <a:r>
              <a:rPr lang="en-US" altLang="zh-TW" sz="2000" dirty="0"/>
              <a:t>price 0.077</a:t>
            </a:r>
          </a:p>
          <a:p>
            <a:pPr lvl="1"/>
            <a:r>
              <a:rPr lang="en-US" altLang="zh-TW" sz="2000" dirty="0" err="1"/>
              <a:t>italian</a:t>
            </a:r>
            <a:r>
              <a:rPr lang="en-US" altLang="zh-TW" sz="2000" dirty="0"/>
              <a:t> 0.039</a:t>
            </a:r>
          </a:p>
          <a:p>
            <a:pPr lvl="1"/>
            <a:r>
              <a:rPr lang="en-US" altLang="zh-TW" sz="2000" dirty="0"/>
              <a:t>emirate 0.039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10343" y="1807370"/>
            <a:ext cx="1281166" cy="399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51214" y="3804558"/>
            <a:ext cx="1371600" cy="39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3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</a:t>
            </a:r>
            <a:r>
              <a:rPr lang="zh-TW" altLang="en-US" dirty="0"/>
              <a:t>語言模型：文本生成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</a:t>
            </a:r>
            <a:r>
              <a:rPr lang="en-US" altLang="zh-TW" dirty="0" smtClean="0"/>
              <a:t>price ___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Probability Distribution</a:t>
            </a:r>
            <a:endParaRPr lang="en-US" altLang="zh-TW" dirty="0"/>
          </a:p>
          <a:p>
            <a:pPr lvl="1"/>
            <a:r>
              <a:rPr lang="en-US" altLang="zh-TW" sz="2000" dirty="0"/>
              <a:t>of 0.308</a:t>
            </a:r>
          </a:p>
          <a:p>
            <a:pPr lvl="1"/>
            <a:r>
              <a:rPr lang="en-US" altLang="zh-TW" sz="2000" dirty="0"/>
              <a:t>for 0.050</a:t>
            </a:r>
          </a:p>
          <a:p>
            <a:pPr lvl="1"/>
            <a:r>
              <a:rPr lang="en-US" altLang="zh-TW" sz="2000" dirty="0"/>
              <a:t>it 0.046</a:t>
            </a:r>
          </a:p>
          <a:p>
            <a:pPr lvl="1"/>
            <a:r>
              <a:rPr lang="en-US" altLang="zh-TW" sz="2000" dirty="0"/>
              <a:t>to 0.046</a:t>
            </a:r>
          </a:p>
          <a:p>
            <a:pPr lvl="1"/>
            <a:r>
              <a:rPr lang="en-US" altLang="zh-TW" sz="2000" dirty="0"/>
              <a:t>is 0.031</a:t>
            </a:r>
          </a:p>
          <a:p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81554" y="1825624"/>
            <a:ext cx="1204546" cy="460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11923" y="3148196"/>
            <a:ext cx="1195753" cy="325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7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</a:t>
            </a:r>
            <a:r>
              <a:rPr lang="zh-TW" altLang="en-US" dirty="0"/>
              <a:t>語言模型：文本生成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price of gold per ton , while production of </a:t>
            </a:r>
            <a:r>
              <a:rPr lang="en-US" altLang="zh-TW" dirty="0" smtClean="0"/>
              <a:t>shoe lasts </a:t>
            </a:r>
            <a:r>
              <a:rPr lang="en-US" altLang="zh-TW" dirty="0"/>
              <a:t>and shoe industry , the bank intervened just after </a:t>
            </a:r>
            <a:r>
              <a:rPr lang="en-US" altLang="zh-TW" dirty="0" smtClean="0"/>
              <a:t>it considered </a:t>
            </a:r>
            <a:r>
              <a:rPr lang="en-US" altLang="zh-TW" dirty="0"/>
              <a:t>and rejected an </a:t>
            </a:r>
            <a:r>
              <a:rPr lang="en-US" altLang="zh-TW" dirty="0" err="1"/>
              <a:t>imf</a:t>
            </a:r>
            <a:r>
              <a:rPr lang="en-US" altLang="zh-TW" dirty="0"/>
              <a:t> demand to rebuild </a:t>
            </a:r>
            <a:r>
              <a:rPr lang="en-US" altLang="zh-TW" dirty="0" smtClean="0"/>
              <a:t>depleted </a:t>
            </a:r>
            <a:r>
              <a:rPr lang="en-US" altLang="zh-TW" dirty="0" err="1" smtClean="0"/>
              <a:t>european</a:t>
            </a:r>
            <a:r>
              <a:rPr lang="en-US" altLang="zh-TW" dirty="0" smtClean="0"/>
              <a:t> </a:t>
            </a:r>
            <a:r>
              <a:rPr lang="en-US" altLang="zh-TW" dirty="0"/>
              <a:t>stocks , sept 30 end primary 76 </a:t>
            </a:r>
            <a:r>
              <a:rPr lang="en-US" altLang="zh-TW" dirty="0" err="1"/>
              <a:t>cts</a:t>
            </a:r>
            <a:r>
              <a:rPr lang="en-US" altLang="zh-TW" dirty="0"/>
              <a:t> a share 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文法上有些地方合理有些不合理，但是句子間的關聯性不大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越大，語言模型表現越</a:t>
            </a:r>
            <a:r>
              <a:rPr lang="zh-TW" altLang="en-US" dirty="0">
                <a:solidFill>
                  <a:srgbClr val="FF0000"/>
                </a:solidFill>
              </a:rPr>
              <a:t>好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然而，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越大，越難找到相對應的語詞，每個語詞的機率也越小 </a:t>
            </a:r>
            <a:r>
              <a:rPr lang="en-US" altLang="zh-TW" dirty="0" smtClean="0">
                <a:solidFill>
                  <a:srgbClr val="FF0000"/>
                </a:solidFill>
              </a:rPr>
              <a:t>(Sparsity Problem)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 : Fixed-window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trike="sngStrike" dirty="0"/>
              <a:t>as the proctor started the clock</a:t>
            </a:r>
            <a:r>
              <a:rPr lang="en-US" altLang="zh-TW" dirty="0"/>
              <a:t> the students opened their ___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41" y="2309190"/>
            <a:ext cx="3298998" cy="400271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1" y="5552840"/>
            <a:ext cx="2320109" cy="624123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55" y="4580904"/>
            <a:ext cx="3177815" cy="79254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1" y="3872357"/>
            <a:ext cx="2430991" cy="876376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1" y="2717512"/>
            <a:ext cx="3604572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固定視窗大小語言模型的好處及壞處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好處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解決了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N-Gram </a:t>
                </a:r>
                <a:r>
                  <a:rPr lang="zh-TW" altLang="en-US" dirty="0" smtClean="0"/>
                  <a:t>模型的問題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壞處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視窗太小資訊量可能不足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當視窗大小增加</a:t>
                </a:r>
                <a:r>
                  <a:rPr lang="zh-TW" altLang="en-US" dirty="0" smtClean="0"/>
                  <a:t>權重大小</a:t>
                </a:r>
                <a:r>
                  <a:rPr lang="zh-TW" altLang="en-US" dirty="0" smtClean="0"/>
                  <a:t>也會增加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視窗大小永遠不夠大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每個輸入都有不同的權重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zh-TW" altLang="en-US" dirty="0" smtClean="0"/>
                  <a:t>因此：我們需要一個網路來處理任意長度的句子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41939" y="4582048"/>
            <a:ext cx="580292" cy="3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w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09800" y="4582048"/>
            <a:ext cx="580292" cy="3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2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計算圖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循環圖及展開圖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41" y="2471777"/>
            <a:ext cx="7575803" cy="210022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86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循環圖與展開圖的比較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循環圖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簡潔</a:t>
            </a:r>
            <a:endParaRPr lang="en-US" altLang="zh-TW" dirty="0" smtClean="0"/>
          </a:p>
          <a:p>
            <a:r>
              <a:rPr lang="zh-TW" altLang="en-US" dirty="0" smtClean="0"/>
              <a:t>展開圖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較明確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能夠清楚的展示前向及反向傳播的資訊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74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循環神經</a:t>
            </a:r>
            <a:r>
              <a:rPr lang="zh-TW" altLang="en-US" dirty="0" smtClean="0"/>
              <a:t>網路 </a:t>
            </a:r>
            <a:r>
              <a:rPr lang="en-US" altLang="zh-TW" dirty="0" smtClean="0"/>
              <a:t>(RNN)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76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語言模型</a:t>
            </a:r>
            <a:endParaRPr lang="en-US" altLang="zh-TW" dirty="0" smtClean="0"/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r>
              <a:rPr lang="zh-TW" altLang="en-US" dirty="0"/>
              <a:t>循環神經網路 </a:t>
            </a:r>
            <a:r>
              <a:rPr lang="en-US" altLang="zh-TW" dirty="0"/>
              <a:t>(RNN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反向傳播及損失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zh-TW" altLang="en-US" dirty="0"/>
              <a:t>演算法複雜度及句子的</a:t>
            </a:r>
            <a:r>
              <a:rPr lang="zh-TW" altLang="en-US" dirty="0" smtClean="0"/>
              <a:t>長度</a:t>
            </a:r>
            <a:endParaRPr lang="en-US" altLang="zh-TW" dirty="0" smtClean="0"/>
          </a:p>
          <a:p>
            <a:r>
              <a:rPr lang="en-US" dirty="0"/>
              <a:t>Text Generation </a:t>
            </a:r>
            <a:r>
              <a:rPr lang="en-US" dirty="0" smtClean="0"/>
              <a:t>Example</a:t>
            </a:r>
          </a:p>
          <a:p>
            <a:r>
              <a:rPr lang="zh-TW" altLang="en-US" dirty="0"/>
              <a:t>語言模型的</a:t>
            </a:r>
            <a:r>
              <a:rPr lang="zh-TW" altLang="en-US" dirty="0" smtClean="0"/>
              <a:t>評估</a:t>
            </a:r>
            <a:endParaRPr lang="en-US" altLang="zh-TW" dirty="0" smtClean="0"/>
          </a:p>
          <a:p>
            <a:r>
              <a:rPr lang="en-US" dirty="0"/>
              <a:t>RNN Example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Design Patterns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4684681" cy="3413125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28" y="2286000"/>
            <a:ext cx="4651743" cy="33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Design Patterns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17" y="1988802"/>
            <a:ext cx="5372566" cy="4069433"/>
          </a:xfrm>
        </p:spPr>
      </p:pic>
    </p:spTree>
    <p:extLst>
      <p:ext uri="{BB962C8B-B14F-4D97-AF65-F5344CB8AC3E}">
        <p14:creationId xmlns:p14="http://schemas.microsoft.com/office/powerpoint/2010/main" val="212126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Overview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(1</a:t>
            </a:r>
            <a:r>
              <a:rPr lang="en-US" sz="2000" dirty="0"/>
              <a:t>) Image Captioning  (2) Sentiment Analysis (3) Machine Translation (4) Video Classification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(</a:t>
            </a:r>
            <a:r>
              <a:rPr lang="en-US" dirty="0"/>
              <a:t>1)                 (2)                     (3)                              (4)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" y="3619551"/>
            <a:ext cx="7198834" cy="26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循環神經網路</a:t>
            </a:r>
            <a:r>
              <a:rPr lang="en-US" altLang="zh-TW" dirty="0" smtClean="0"/>
              <a:t>(</a:t>
            </a:r>
            <a:r>
              <a:rPr lang="en-US" altLang="zh-TW" dirty="0"/>
              <a:t>RNN)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zh-TW" altLang="en-US" dirty="0" smtClean="0"/>
              <a:t>通常會重複使用</a:t>
            </a:r>
            <a:endParaRPr lang="en-US" altLang="zh-TW" dirty="0" smtClean="0"/>
          </a:p>
          <a:p>
            <a:r>
              <a:rPr lang="zh-TW" altLang="en-US" dirty="0" smtClean="0"/>
              <a:t>隱含</a:t>
            </a:r>
            <a:r>
              <a:rPr lang="zh-TW" altLang="en-US" dirty="0"/>
              <a:t>層</a:t>
            </a:r>
            <a:r>
              <a:rPr lang="zh-TW" altLang="en-US" dirty="0" smtClean="0"/>
              <a:t>的計算會採用之前的資訊以及目前所輸入的資訊</a:t>
            </a:r>
            <a:endParaRPr lang="en-US" altLang="zh-TW" dirty="0" smtClean="0"/>
          </a:p>
          <a:p>
            <a:r>
              <a:rPr lang="zh-TW" altLang="en-US" dirty="0" smtClean="0"/>
              <a:t>輸入的句子可以是任意長度</a:t>
            </a:r>
            <a:endParaRPr lang="en-US" altLang="zh-TW" dirty="0" smtClean="0"/>
          </a:p>
          <a:p>
            <a:r>
              <a:rPr lang="en-US" dirty="0" smtClean="0"/>
              <a:t>RNN</a:t>
            </a:r>
            <a:r>
              <a:rPr lang="zh-TW" altLang="en-US" dirty="0" smtClean="0"/>
              <a:t>不一定每個輸入都要有輸出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62" y="2976763"/>
            <a:ext cx="1853651" cy="3126869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13" y="2976763"/>
            <a:ext cx="4429345" cy="320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 of RNNLM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384" y="1690688"/>
            <a:ext cx="4357147" cy="4351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93384" y="1548912"/>
            <a:ext cx="1573823" cy="597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671038"/>
            <a:ext cx="2183529" cy="458422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89389"/>
            <a:ext cx="2341792" cy="739204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85965"/>
            <a:ext cx="2702648" cy="927775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41" y="2291251"/>
            <a:ext cx="3010161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RNNLM:</a:t>
            </a:r>
            <a:r>
              <a:rPr lang="zh-TW" altLang="en-US" dirty="0" smtClean="0"/>
              <a:t> 好處</a:t>
            </a:r>
            <a:r>
              <a:rPr lang="zh-TW" altLang="en-US" dirty="0"/>
              <a:t>及</a:t>
            </a:r>
            <a:r>
              <a:rPr lang="zh-TW" altLang="en-US" dirty="0" smtClean="0"/>
              <a:t>壞處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好處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可以處理任何長度的輸入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理論上可以運用到歷史資訊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當輸入增加時，模型的大小不會跟著增加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因為每個</a:t>
            </a:r>
            <a:r>
              <a:rPr lang="zh-TW" altLang="en-US" dirty="0"/>
              <a:t>權</a:t>
            </a:r>
            <a:r>
              <a:rPr lang="zh-TW" altLang="en-US" dirty="0" smtClean="0"/>
              <a:t>重的輸入都相同，所以每個輸入的處理過程都相同</a:t>
            </a:r>
            <a:endParaRPr lang="en-US" altLang="zh-TW" dirty="0" smtClean="0"/>
          </a:p>
          <a:p>
            <a:r>
              <a:rPr lang="zh-TW" altLang="en-US" dirty="0" smtClean="0"/>
              <a:t>壞處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運算速度較慢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實際上無法有效運用歷史資訊 </a:t>
            </a:r>
            <a:r>
              <a:rPr lang="en-US" altLang="zh-TW" dirty="0" smtClean="0"/>
              <a:t>(</a:t>
            </a:r>
            <a:r>
              <a:rPr lang="zh-TW" altLang="en-US" dirty="0" smtClean="0"/>
              <a:t>梯度消失、爆炸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18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RNNLM : 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將語詞序列輸入到</a:t>
            </a:r>
            <a:r>
              <a:rPr lang="en-US" altLang="zh-TW" dirty="0" smtClean="0"/>
              <a:t>RNN</a:t>
            </a:r>
            <a:r>
              <a:rPr lang="zh-TW" altLang="en-US" dirty="0" smtClean="0"/>
              <a:t>；計算出每一個時序的機率分布</a:t>
            </a:r>
            <a:endParaRPr lang="en-US" altLang="zh-TW" dirty="0" smtClean="0"/>
          </a:p>
          <a:p>
            <a:r>
              <a:rPr lang="zh-TW" altLang="en-US" dirty="0" smtClean="0"/>
              <a:t>計算損失值</a:t>
            </a:r>
            <a:endParaRPr lang="en-US" altLang="zh-TW" dirty="0" smtClean="0"/>
          </a:p>
          <a:p>
            <a:r>
              <a:rPr lang="zh-TW" altLang="en-US" dirty="0" smtClean="0"/>
              <a:t>將損失值取平均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5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: Training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1418"/>
            <a:ext cx="5180744" cy="3864202"/>
          </a:xfr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4218"/>
            <a:ext cx="5402774" cy="38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7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RNNLM : 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利用整個文本來計算梯度非常消耗資源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因此，通常我們採用小</a:t>
            </a:r>
            <a:r>
              <a:rPr lang="en-US" altLang="zh-TW" dirty="0" smtClean="0"/>
              <a:t>Batch</a:t>
            </a:r>
            <a:r>
              <a:rPr lang="zh-TW" altLang="en-US" dirty="0" smtClean="0"/>
              <a:t>的句子或</a:t>
            </a:r>
            <a:r>
              <a:rPr lang="zh-TW" altLang="en-US" dirty="0"/>
              <a:t>文</a:t>
            </a:r>
            <a:r>
              <a:rPr lang="zh-TW" altLang="en-US" dirty="0" smtClean="0"/>
              <a:t>本來計算梯度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5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反向傳播及損失函數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反向傳播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altLang="zh-TW" dirty="0"/>
                  <a:t>This is called “backpropagation through time”</a:t>
                </a:r>
                <a:endParaRPr lang="zh-TW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6" y="1690688"/>
            <a:ext cx="7011008" cy="21642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10543" y="4001294"/>
            <a:ext cx="870857" cy="831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70071" y="4190727"/>
            <a:ext cx="2206869" cy="641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How to Calculate?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Multivariable Chain Rule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TW" sz="1100" dirty="0"/>
              <a:t>https://web.stanford.edu/class/archive/cs/cs224n/cs224n.1194/slides/cs224n-2019-lecture06-rnnlm.pdf</a:t>
            </a:r>
            <a:endParaRPr lang="en-US" sz="11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25625"/>
            <a:ext cx="7215554" cy="40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Backpropagation : RNN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TW" sz="2600" dirty="0" smtClean="0"/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sz="26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TW" dirty="0"/>
              </a:p>
              <a:p>
                <a:endParaRPr lang="en-US" altLang="zh-TW" sz="2600" dirty="0" smtClean="0"/>
              </a:p>
              <a:p>
                <a:r>
                  <a:rPr lang="en-US" altLang="zh-TW" dirty="0" err="1" smtClean="0">
                    <a:solidFill>
                      <a:srgbClr val="FF0000"/>
                    </a:solidFill>
                  </a:rPr>
                  <a:t>Timestep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is from t to 1.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sz="1100" dirty="0"/>
                  <a:t>https://web.stanford.edu/class/archive/cs/cs224n/cs224n.1194/slides/cs224n-2019-lecture06-rnnlm.pdf</a:t>
                </a:r>
                <a:r>
                  <a:rPr lang="en-US" altLang="zh-TW" sz="1100" dirty="0" smtClean="0"/>
                  <a:t> 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70" y="2416685"/>
            <a:ext cx="4689230" cy="26592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1401" y="2176179"/>
            <a:ext cx="1154724" cy="815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3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:</a:t>
            </a:r>
            <a:r>
              <a:rPr lang="zh-TW" altLang="en-US" dirty="0" smtClean="0"/>
              <a:t> 損失函數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損失函數的選擇會根據不同的任務而不同</a:t>
            </a:r>
            <a:endParaRPr lang="en-US" altLang="zh-TW" dirty="0" smtClean="0"/>
          </a:p>
          <a:p>
            <a:r>
              <a:rPr lang="zh-TW" altLang="en-US" dirty="0" smtClean="0"/>
              <a:t>如果我們任務是輸出一個機率分布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Cross-Entropy Loss</a:t>
            </a:r>
          </a:p>
          <a:p>
            <a:r>
              <a:rPr lang="zh-TW" altLang="en-US" dirty="0" smtClean="0"/>
              <a:t>如果我們的任務為預測下一個語詞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目標將會是最大化</a:t>
            </a:r>
            <a:r>
              <a:rPr lang="en-US" altLang="zh-TW" dirty="0" smtClean="0"/>
              <a:t>Log-Likelihood</a:t>
            </a:r>
            <a:r>
              <a:rPr lang="zh-TW" altLang="en-US" dirty="0" smtClean="0"/>
              <a:t> 或是最小化負的</a:t>
            </a:r>
            <a:r>
              <a:rPr lang="en-US" altLang="zh-TW" dirty="0"/>
              <a:t>Log-Likelihood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3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演算法複雜度及句子的長度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5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如何決定序列的長度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在文本中加一個特殊符號，當輸出此特殊符號就停止輸出 </a:t>
            </a:r>
            <a:r>
              <a:rPr lang="en-US" altLang="zh-TW" dirty="0"/>
              <a:t>(</a:t>
            </a:r>
            <a:r>
              <a:rPr lang="en-US" altLang="zh-TW" dirty="0" err="1"/>
              <a:t>Schmidhuer</a:t>
            </a:r>
            <a:r>
              <a:rPr lang="en-US" altLang="zh-TW" dirty="0"/>
              <a:t>, 2012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加一個</a:t>
            </a:r>
            <a:r>
              <a:rPr lang="en-US" altLang="zh-TW" dirty="0" smtClean="0"/>
              <a:t>Bernoulli</a:t>
            </a:r>
            <a:r>
              <a:rPr lang="zh-TW" altLang="en-US" dirty="0" smtClean="0"/>
              <a:t>的模型判斷是否繼續輸出 </a:t>
            </a:r>
            <a:r>
              <a:rPr lang="en-US" dirty="0"/>
              <a:t>(better and more general</a:t>
            </a:r>
            <a:r>
              <a:rPr lang="en-US" dirty="0" smtClean="0"/>
              <a:t>)</a:t>
            </a:r>
          </a:p>
          <a:p>
            <a:r>
              <a:rPr lang="zh-TW" altLang="en-US" dirty="0" smtClean="0"/>
              <a:t>加一個而外的輸出來預測輸出序列長度 </a:t>
            </a:r>
            <a:r>
              <a:rPr lang="en-US" altLang="zh-TW" dirty="0"/>
              <a:t>(</a:t>
            </a:r>
            <a:r>
              <a:rPr lang="en-US" altLang="zh-TW" dirty="0" err="1"/>
              <a:t>Goodfellow</a:t>
            </a:r>
            <a:r>
              <a:rPr lang="en-US" altLang="zh-TW" dirty="0"/>
              <a:t>, 2014d)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9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演算法複雜度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Forward Propagation Runtime (cannot be parallelized)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Forward </a:t>
                </a:r>
                <a:r>
                  <a:rPr lang="en-US" altLang="zh-TW" dirty="0" smtClean="0"/>
                  <a:t>Propagation Memory Cost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Backward </a:t>
                </a:r>
                <a:r>
                  <a:rPr lang="en-US" altLang="zh-TW" dirty="0"/>
                  <a:t>Propagation </a:t>
                </a:r>
                <a:r>
                  <a:rPr lang="en-US" altLang="zh-TW" dirty="0" smtClean="0"/>
                  <a:t>Runtime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Parameter Complexity</a:t>
                </a:r>
              </a:p>
              <a:p>
                <a:pPr lvl="1"/>
                <a:r>
                  <a:rPr lang="en-US" altLang="zh-TW" dirty="0" smtClean="0"/>
                  <a:t>O(1)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Generation Example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RNNLM : Text Generation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99" y="1608761"/>
            <a:ext cx="5613802" cy="43513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450936" y="5651316"/>
            <a:ext cx="474784" cy="36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3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trained </a:t>
            </a:r>
            <a:r>
              <a:rPr lang="en-US" altLang="zh-TW" dirty="0" smtClean="0"/>
              <a:t>on Harry Potter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Have the characteristic’s name but still difficult to read. It has run-on sentences.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000" dirty="0"/>
              <a:t>https://medium.com/deep-writing/harry-potter-written-by-artificial-intelligence-8a9431803da6</a:t>
            </a:r>
            <a:endParaRPr lang="en-US" altLang="zh-TW" sz="10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13" y="2747188"/>
            <a:ext cx="8603618" cy="28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根據前一個語詞預測下一個語詞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他有</a:t>
            </a:r>
            <a:r>
              <a:rPr lang="zh-TW" altLang="en-US" dirty="0"/>
              <a:t>很多 </a:t>
            </a:r>
            <a:r>
              <a:rPr lang="en-US" altLang="zh-TW" dirty="0"/>
              <a:t>_____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And many words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41377" y="2970316"/>
            <a:ext cx="15738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錢</a:t>
            </a:r>
          </a:p>
        </p:txBody>
      </p:sp>
      <p:sp>
        <p:nvSpPr>
          <p:cNvPr id="11" name="矩形 10"/>
          <p:cNvSpPr/>
          <p:nvPr/>
        </p:nvSpPr>
        <p:spPr>
          <a:xfrm>
            <a:off x="5741376" y="3909261"/>
            <a:ext cx="15738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書籍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41375" y="4848206"/>
            <a:ext cx="15738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房子</a:t>
            </a:r>
          </a:p>
        </p:txBody>
      </p:sp>
    </p:spTree>
    <p:extLst>
      <p:ext uri="{BB962C8B-B14F-4D97-AF65-F5344CB8AC3E}">
        <p14:creationId xmlns:p14="http://schemas.microsoft.com/office/powerpoint/2010/main" val="15797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trained on </a:t>
            </a:r>
            <a:r>
              <a:rPr lang="en-US" altLang="zh-TW" dirty="0" smtClean="0"/>
              <a:t>Recipes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Challenging task.</a:t>
            </a:r>
          </a:p>
          <a:p>
            <a:r>
              <a:rPr lang="en-US" altLang="zh-TW" dirty="0" smtClean="0"/>
              <a:t>Still fluent but nonsensical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000" dirty="0"/>
              <a:t>https://gist.github.com/nylki/1efbaa36635956d35bcc</a:t>
            </a:r>
            <a:endParaRPr lang="en-US" altLang="zh-TW" sz="10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0501"/>
            <a:ext cx="4018571" cy="1613768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2" y="4354269"/>
            <a:ext cx="785690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trained </a:t>
            </a:r>
            <a:r>
              <a:rPr lang="en-US" altLang="zh-TW" dirty="0" smtClean="0"/>
              <a:t>on Paint Color Name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character lever RNNLM</a:t>
            </a:r>
          </a:p>
          <a:p>
            <a:r>
              <a:rPr lang="en-US" altLang="zh-TW" dirty="0" smtClean="0"/>
              <a:t>Trained by using RGB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1000" dirty="0"/>
              <a:t>https://aiweirdness.com/post/160776374467/new-paint-colors-invented-by-neural-network</a:t>
            </a:r>
            <a:endParaRPr lang="zh-TW" altLang="en-US" sz="1000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94" y="2707404"/>
            <a:ext cx="6621706" cy="30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語言模型的評估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7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困惑度 </a:t>
            </a:r>
            <a:r>
              <a:rPr lang="en-US" altLang="zh-TW" dirty="0" smtClean="0"/>
              <a:t>(Perplexity)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用來評估語言模型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困惑度越低越佳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困惑度公式如下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𝑝𝑒𝑟𝑝𝑙𝑒𝑥𝑖𝑡𝑦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func>
                          </m:e>
                        </m:nary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30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RNNs have greatly improved perplexity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000" dirty="0"/>
              <a:t>https://research.fb.com/building-an-efficient-neural-language-model-over-a-billion-words/ </a:t>
            </a:r>
            <a:endParaRPr lang="zh-TW" altLang="en-US" sz="1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53" y="2251608"/>
            <a:ext cx="7648423" cy="29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Example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2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is Language Model important?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Language Model is a benchmark task so it can help us understand how well the computer understands human language.</a:t>
            </a:r>
          </a:p>
          <a:p>
            <a:r>
              <a:rPr lang="en-US" altLang="zh-TW" dirty="0" smtClean="0"/>
              <a:t>Language Model is involved in many NLP tasks. E.g. </a:t>
            </a:r>
          </a:p>
          <a:p>
            <a:pPr lvl="1"/>
            <a:r>
              <a:rPr lang="en-US" altLang="zh-TW" dirty="0" smtClean="0"/>
              <a:t>Predictive Typing</a:t>
            </a:r>
          </a:p>
          <a:p>
            <a:pPr lvl="1"/>
            <a:r>
              <a:rPr lang="en-US" altLang="zh-TW" dirty="0" smtClean="0"/>
              <a:t>Speech Recognition</a:t>
            </a:r>
          </a:p>
          <a:p>
            <a:pPr lvl="1"/>
            <a:r>
              <a:rPr lang="en-US" altLang="zh-TW" dirty="0" smtClean="0"/>
              <a:t>Handwriting </a:t>
            </a:r>
            <a:r>
              <a:rPr lang="en-US" altLang="zh-TW" dirty="0"/>
              <a:t>R</a:t>
            </a:r>
            <a:r>
              <a:rPr lang="en-US" altLang="zh-TW" dirty="0" smtClean="0"/>
              <a:t>ecognition</a:t>
            </a:r>
            <a:endParaRPr lang="en-US" altLang="zh-TW" dirty="0"/>
          </a:p>
          <a:p>
            <a:pPr lvl="1"/>
            <a:r>
              <a:rPr lang="en-US" altLang="zh-TW" dirty="0" smtClean="0"/>
              <a:t>Spelling/Grammar </a:t>
            </a:r>
            <a:r>
              <a:rPr lang="en-US" altLang="zh-TW" dirty="0"/>
              <a:t>C</a:t>
            </a:r>
            <a:r>
              <a:rPr lang="en-US" altLang="zh-TW" dirty="0" smtClean="0"/>
              <a:t>orrection</a:t>
            </a:r>
            <a:endParaRPr lang="en-US" altLang="zh-TW" dirty="0"/>
          </a:p>
          <a:p>
            <a:pPr lvl="1"/>
            <a:r>
              <a:rPr lang="en-US" altLang="zh-TW" dirty="0" smtClean="0"/>
              <a:t>Authorship </a:t>
            </a:r>
            <a:r>
              <a:rPr lang="en-US" altLang="zh-TW" dirty="0"/>
              <a:t>I</a:t>
            </a:r>
            <a:r>
              <a:rPr lang="en-US" altLang="zh-TW" dirty="0" smtClean="0"/>
              <a:t>dentification</a:t>
            </a:r>
            <a:endParaRPr lang="en-US" altLang="zh-TW" dirty="0"/>
          </a:p>
          <a:p>
            <a:pPr lvl="1"/>
            <a:r>
              <a:rPr lang="en-US" altLang="zh-TW" dirty="0" smtClean="0"/>
              <a:t>Machine </a:t>
            </a:r>
            <a:r>
              <a:rPr lang="en-US" altLang="zh-TW" dirty="0"/>
              <a:t>T</a:t>
            </a:r>
            <a:r>
              <a:rPr lang="en-US" altLang="zh-TW" dirty="0" smtClean="0"/>
              <a:t>ranslation</a:t>
            </a:r>
            <a:endParaRPr lang="en-US" altLang="zh-TW" dirty="0"/>
          </a:p>
          <a:p>
            <a:pPr lvl="1"/>
            <a:r>
              <a:rPr lang="en-US" altLang="zh-TW" dirty="0" smtClean="0"/>
              <a:t>Summarization</a:t>
            </a:r>
            <a:endParaRPr lang="en-US" altLang="zh-TW" dirty="0"/>
          </a:p>
          <a:p>
            <a:pPr lvl="1"/>
            <a:r>
              <a:rPr lang="en-US" altLang="zh-TW" dirty="0" smtClean="0"/>
              <a:t>Dialogue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for Tagging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E.g. Part-of-Speech, Name Entity Recognition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err="1" smtClean="0"/>
              <a:t>Octobor</a:t>
            </a:r>
            <a:r>
              <a:rPr lang="en-US" altLang="zh-TW" dirty="0" smtClean="0"/>
              <a:t>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62" y="2760719"/>
            <a:ext cx="7720852" cy="35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for Sentence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e.g. Sentiment Classification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How to choose encoding?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Final Hidden State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Element-wise max or mean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41" y="4169325"/>
            <a:ext cx="7068460" cy="2097332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47" y="2053340"/>
            <a:ext cx="2620730" cy="18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for Text Generation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177552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Speech Recognition, Machine </a:t>
            </a:r>
            <a:r>
              <a:rPr lang="en-US" altLang="zh-TW" smtClean="0"/>
              <a:t>Translation etc.</a:t>
            </a:r>
            <a:endParaRPr lang="zh-TW" altLang="en-US" dirty="0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92" y="2584717"/>
            <a:ext cx="7076225" cy="3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語言模型：公式定義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假設我們有一個序列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TW" altLang="en-US" dirty="0" smtClean="0"/>
                  <a:t> 的計算方法如下：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TW" altLang="en-US" dirty="0" smtClean="0"/>
                  <a:t>為所有單詞中其中一個語詞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下一個語詞所會出現的機率的運算稱語言模型。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6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Captioning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 of describing image by using natural language.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69" y="2968969"/>
            <a:ext cx="9707261" cy="27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Examples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5" y="1970115"/>
            <a:ext cx="3482196" cy="330846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66" y="1970114"/>
            <a:ext cx="4307048" cy="3308467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970114"/>
            <a:ext cx="2883331" cy="32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斎藤康毅</a:t>
            </a:r>
            <a:r>
              <a:rPr lang="en-US" altLang="zh-TW" sz="2000" dirty="0"/>
              <a:t>, </a:t>
            </a:r>
            <a:r>
              <a:rPr lang="en-US" sz="2000" dirty="0"/>
              <a:t>Deep Learning 2: </a:t>
            </a:r>
            <a:r>
              <a:rPr lang="zh-TW" altLang="en-US" sz="2000" dirty="0"/>
              <a:t>用</a:t>
            </a:r>
            <a:r>
              <a:rPr lang="en-US" sz="2000" dirty="0"/>
              <a:t>Python</a:t>
            </a:r>
            <a:r>
              <a:rPr lang="zh-TW" altLang="en-US" sz="2000" dirty="0"/>
              <a:t>進行自然語言處理的基礎理論實作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Manning et al., CS224n Natural Language Processing with Deep Learning, Stanford University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err="1"/>
              <a:t>Goodfellow</a:t>
            </a:r>
            <a:r>
              <a:rPr lang="en-US" altLang="zh-TW" sz="2000" dirty="0"/>
              <a:t> et al., Deep Learning Books, Online Version</a:t>
            </a:r>
          </a:p>
          <a:p>
            <a:endParaRPr lang="en-US" altLang="zh-TW" sz="2000" dirty="0" smtClean="0"/>
          </a:p>
          <a:p>
            <a:endParaRPr lang="en-US" sz="2000" dirty="0"/>
          </a:p>
          <a:p>
            <a:endParaRPr lang="en-US" altLang="zh-TW" sz="2000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語言模型也可以用來產生一段文字的機率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假設我們要產生一段文字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 smtClean="0"/>
                  <a:t>，其計算方式如下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∗…∗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0400" y="3174023"/>
            <a:ext cx="3063491" cy="580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4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 is everywhere and every day.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553"/>
            <a:ext cx="3372321" cy="342947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41" y="2286554"/>
            <a:ext cx="3086531" cy="3429479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92" y="2305606"/>
            <a:ext cx="262926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 language model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N-gram (Pre-Deep Learning)</a:t>
            </a:r>
          </a:p>
          <a:p>
            <a:r>
              <a:rPr lang="en-US" dirty="0" smtClean="0"/>
              <a:t>RNN</a:t>
            </a:r>
          </a:p>
          <a:p>
            <a:r>
              <a:rPr lang="en-US" dirty="0" smtClean="0"/>
              <a:t>LSTM</a:t>
            </a:r>
          </a:p>
          <a:p>
            <a:r>
              <a:rPr lang="en-US" dirty="0" smtClean="0"/>
              <a:t>Seq2Seq</a:t>
            </a:r>
          </a:p>
          <a:p>
            <a:r>
              <a:rPr lang="en-US" dirty="0" smtClean="0"/>
              <a:t>GPT</a:t>
            </a:r>
          </a:p>
          <a:p>
            <a:r>
              <a:rPr lang="en-US" dirty="0" smtClean="0"/>
              <a:t>BERT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9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N-gram </a:t>
            </a:r>
            <a:r>
              <a:rPr lang="zh-TW" altLang="en-US" dirty="0" smtClean="0"/>
              <a:t>語言模型的問題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以投資方面，他</a:t>
                </a:r>
                <a:r>
                  <a:rPr lang="zh-TW" altLang="en-US" dirty="0"/>
                  <a:t>有很多 </a:t>
                </a:r>
                <a:r>
                  <a:rPr lang="en-US" altLang="zh-TW" dirty="0"/>
                  <a:t>_____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Sparsity (4-grams)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000" dirty="0"/>
                          <m:t>有很多</m:t>
                        </m:r>
                        <m:r>
                          <m:rPr>
                            <m:nor/>
                          </m:rPr>
                          <a:rPr lang="en-US" altLang="zh-TW" sz="2000" dirty="0"/>
                          <m:t>___) 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000" dirty="0"/>
                          <m:t>有很多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:r>
                  <a:rPr lang="en-US" altLang="zh-TW" sz="2000" dirty="0"/>
                  <a:t>Numerator </a:t>
                </a:r>
                <a:r>
                  <a:rPr lang="en-US" altLang="zh-TW" sz="2000" dirty="0" smtClean="0"/>
                  <a:t>: add smoothing term</a:t>
                </a:r>
                <a:endParaRPr lang="en-US" altLang="zh-TW" sz="2000" dirty="0"/>
              </a:p>
              <a:p>
                <a:pPr lvl="1"/>
                <a:r>
                  <a:rPr lang="en-US" altLang="zh-TW" sz="2000" dirty="0"/>
                  <a:t>Denominator : Back </a:t>
                </a:r>
                <a:r>
                  <a:rPr lang="en-US" altLang="zh-TW" sz="2000" dirty="0" smtClean="0"/>
                  <a:t>off</a:t>
                </a:r>
                <a:endParaRPr lang="en-US" altLang="zh-TW" sz="2000" dirty="0"/>
              </a:p>
              <a:p>
                <a:pPr lvl="1"/>
                <a:r>
                  <a:rPr lang="en-US" altLang="zh-TW" sz="2000" dirty="0">
                    <a:solidFill>
                      <a:srgbClr val="FF0000"/>
                    </a:solidFill>
                  </a:rPr>
                  <a:t>This problem gets worse when n is increased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zh-TW" dirty="0" smtClean="0"/>
                  <a:t>Storage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Needs to store all the counts</a:t>
                </a:r>
                <a:endParaRPr lang="zh-TW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2275</Words>
  <Application>Microsoft Office PowerPoint</Application>
  <PresentationFormat>寬螢幕</PresentationFormat>
  <Paragraphs>446</Paragraphs>
  <Slides>52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新細明體</vt:lpstr>
      <vt:lpstr>Arial</vt:lpstr>
      <vt:lpstr>Calibri</vt:lpstr>
      <vt:lpstr>Calibri Light</vt:lpstr>
      <vt:lpstr>Cambria Math</vt:lpstr>
      <vt:lpstr>Office 佈景主題</vt:lpstr>
      <vt:lpstr>語言模型及循環神經網路</vt:lpstr>
      <vt:lpstr>Agenda</vt:lpstr>
      <vt:lpstr>語言模型</vt:lpstr>
      <vt:lpstr>語言模型介紹</vt:lpstr>
      <vt:lpstr>語言模型：公式定義</vt:lpstr>
      <vt:lpstr>語言模型</vt:lpstr>
      <vt:lpstr>Language model is everywhere and every day.</vt:lpstr>
      <vt:lpstr>How to learn a language model?</vt:lpstr>
      <vt:lpstr>N-gram 語言模型的問題</vt:lpstr>
      <vt:lpstr>N-gram 語言模型的實例：路透社語料庫</vt:lpstr>
      <vt:lpstr>Tri-Gram 語言模型：文本生成</vt:lpstr>
      <vt:lpstr>Tri-Gram 語言模型：文本生成</vt:lpstr>
      <vt:lpstr>Tri-Gram 語言模型：文本生成</vt:lpstr>
      <vt:lpstr>Neural Language Model : Fixed-window</vt:lpstr>
      <vt:lpstr>固定視窗大小語言模型的好處及壞處</vt:lpstr>
      <vt:lpstr>計算圖</vt:lpstr>
      <vt:lpstr>循環圖及展開圖</vt:lpstr>
      <vt:lpstr>循環圖與展開圖的比較</vt:lpstr>
      <vt:lpstr>循環神經網路 (RNN)</vt:lpstr>
      <vt:lpstr>RNN Design Patterns</vt:lpstr>
      <vt:lpstr>RNN Design Patterns</vt:lpstr>
      <vt:lpstr>RNN Overview</vt:lpstr>
      <vt:lpstr>循環神經網路(RNN)</vt:lpstr>
      <vt:lpstr>Detail of RNNLM</vt:lpstr>
      <vt:lpstr>RNNLM: 好處及壞處</vt:lpstr>
      <vt:lpstr>RNNLM : Training</vt:lpstr>
      <vt:lpstr>RNNLM : Training</vt:lpstr>
      <vt:lpstr>RNNLM : Training</vt:lpstr>
      <vt:lpstr>反向傳播及損失函數</vt:lpstr>
      <vt:lpstr>RNN : 反向傳播</vt:lpstr>
      <vt:lpstr>Backpropagation : Multivariable Chain Rule</vt:lpstr>
      <vt:lpstr>Backpropagation : RNN</vt:lpstr>
      <vt:lpstr>RNN : 損失函數</vt:lpstr>
      <vt:lpstr>演算法複雜度及句子的長度</vt:lpstr>
      <vt:lpstr>如何決定序列的長度?</vt:lpstr>
      <vt:lpstr>RNN : 演算法複雜度</vt:lpstr>
      <vt:lpstr>Text Generation Example</vt:lpstr>
      <vt:lpstr>RNNLM : Text Generation</vt:lpstr>
      <vt:lpstr>RNNLM trained on Harry Potter</vt:lpstr>
      <vt:lpstr>RNNLM trained on Recipes</vt:lpstr>
      <vt:lpstr>RNNLM trained on Paint Color Name</vt:lpstr>
      <vt:lpstr>語言模型的評估</vt:lpstr>
      <vt:lpstr>困惑度 (Perplexity)</vt:lpstr>
      <vt:lpstr>RNNs have greatly improved perplexity</vt:lpstr>
      <vt:lpstr>RNN Example</vt:lpstr>
      <vt:lpstr>Why is Language Model important?</vt:lpstr>
      <vt:lpstr>RNN for Tagging</vt:lpstr>
      <vt:lpstr>RNN for Sentence Classification</vt:lpstr>
      <vt:lpstr>RNN for Text Generation</vt:lpstr>
      <vt:lpstr>Image Captioning</vt:lpstr>
      <vt:lpstr>Fun 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Su, Ian</dc:creator>
  <cp:lastModifiedBy>Su, Ian</cp:lastModifiedBy>
  <cp:revision>765</cp:revision>
  <dcterms:created xsi:type="dcterms:W3CDTF">2020-10-01T02:29:55Z</dcterms:created>
  <dcterms:modified xsi:type="dcterms:W3CDTF">2020-12-01T07:29:01Z</dcterms:modified>
</cp:coreProperties>
</file>