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93" r:id="rId4"/>
    <p:sldId id="295" r:id="rId5"/>
    <p:sldId id="296" r:id="rId6"/>
    <p:sldId id="294" r:id="rId7"/>
    <p:sldId id="297" r:id="rId8"/>
    <p:sldId id="299" r:id="rId9"/>
    <p:sldId id="300" r:id="rId10"/>
    <p:sldId id="301" r:id="rId11"/>
    <p:sldId id="298" r:id="rId12"/>
    <p:sldId id="302" r:id="rId13"/>
    <p:sldId id="303" r:id="rId14"/>
    <p:sldId id="305" r:id="rId15"/>
    <p:sldId id="306" r:id="rId16"/>
    <p:sldId id="307" r:id="rId17"/>
    <p:sldId id="308" r:id="rId18"/>
    <p:sldId id="309" r:id="rId19"/>
    <p:sldId id="310" r:id="rId20"/>
    <p:sldId id="336" r:id="rId21"/>
    <p:sldId id="337" r:id="rId22"/>
    <p:sldId id="338" r:id="rId23"/>
    <p:sldId id="339" r:id="rId24"/>
    <p:sldId id="340" r:id="rId25"/>
    <p:sldId id="311" r:id="rId26"/>
    <p:sldId id="313" r:id="rId27"/>
    <p:sldId id="314" r:id="rId28"/>
    <p:sldId id="315" r:id="rId29"/>
    <p:sldId id="316" r:id="rId30"/>
    <p:sldId id="317" r:id="rId31"/>
    <p:sldId id="318" r:id="rId32"/>
    <p:sldId id="320" r:id="rId33"/>
    <p:sldId id="319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1" r:id="rId43"/>
    <p:sldId id="332" r:id="rId44"/>
    <p:sldId id="333" r:id="rId45"/>
    <p:sldId id="334" r:id="rId46"/>
    <p:sldId id="335" r:id="rId47"/>
    <p:sldId id="341" r:id="rId48"/>
    <p:sldId id="292" r:id="rId4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86380" autoAdjust="0"/>
  </p:normalViewPr>
  <p:slideViewPr>
    <p:cSldViewPr snapToGrid="0">
      <p:cViewPr varScale="1">
        <p:scale>
          <a:sx n="99" d="100"/>
          <a:sy n="99" d="100"/>
        </p:scale>
        <p:origin x="948" y="90"/>
      </p:cViewPr>
      <p:guideLst/>
    </p:cSldViewPr>
  </p:slideViewPr>
  <p:outlineViewPr>
    <p:cViewPr>
      <p:scale>
        <a:sx n="33" d="100"/>
        <a:sy n="33" d="100"/>
      </p:scale>
      <p:origin x="0" y="-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8"/>
    </p:cViewPr>
  </p:sorterViewPr>
  <p:notesViewPr>
    <p:cSldViewPr snapToGrid="0">
      <p:cViewPr varScale="1">
        <p:scale>
          <a:sx n="87" d="100"/>
          <a:sy n="87" d="100"/>
        </p:scale>
        <p:origin x="95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70BB8-B9A9-4A49-AE77-6672D2FCC1F1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F72BE-A885-4363-BC37-5776BE18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51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F7465-78BB-4967-A6A7-EC2C7EAFC45D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FBEA7-930F-469C-8BB8-B2FDDF2B3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608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1842910" cy="83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1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9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99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33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42910" cy="83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7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09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96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30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93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8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00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iayisu/Natural-Language-Process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Vanishing Gradient, Gated RNN, Seq2Seq and Transformer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報告人</a:t>
            </a:r>
            <a:r>
              <a:rPr lang="en-US" altLang="zh-TW" dirty="0"/>
              <a:t>:</a:t>
            </a:r>
            <a:r>
              <a:rPr lang="zh-TW" altLang="en-US" dirty="0"/>
              <a:t> 蘇佳益</a:t>
            </a:r>
            <a:endParaRPr lang="en-US" altLang="zh-TW" dirty="0"/>
          </a:p>
          <a:p>
            <a:r>
              <a:rPr lang="zh-TW" altLang="en-US" dirty="0"/>
              <a:t>指導老師</a:t>
            </a:r>
            <a:r>
              <a:rPr lang="en-US" altLang="zh-TW" dirty="0"/>
              <a:t>:</a:t>
            </a:r>
            <a:r>
              <a:rPr lang="zh-TW" altLang="en-US" dirty="0"/>
              <a:t> 陳聰毅</a:t>
            </a:r>
            <a:endParaRPr lang="en-US" altLang="zh-TW" dirty="0"/>
          </a:p>
          <a:p>
            <a:r>
              <a:rPr lang="zh-TW" altLang="en-US" dirty="0"/>
              <a:t>國立高雄科技大學建功校區電子工程系</a:t>
            </a:r>
            <a:endParaRPr lang="en-US" altLang="zh-TW" dirty="0"/>
          </a:p>
          <a:p>
            <a:r>
              <a:rPr lang="en-US" dirty="0">
                <a:hlinkClick r:id="rId2"/>
              </a:rPr>
              <a:t>https://github.com/chiayisu/Natural-Language-Processing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Vanishing Gradients: Effects on RNNLM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LM task: </a:t>
            </a:r>
            <a:r>
              <a:rPr lang="en-US" dirty="0" smtClean="0"/>
              <a:t>The writer of this books ___ </a:t>
            </a:r>
          </a:p>
          <a:p>
            <a:r>
              <a:rPr lang="en-US" dirty="0" smtClean="0"/>
              <a:t>The writer of this books is … (Correct Answer)</a:t>
            </a:r>
          </a:p>
          <a:p>
            <a:endParaRPr lang="en-US" dirty="0" smtClean="0"/>
          </a:p>
          <a:p>
            <a:r>
              <a:rPr lang="en-US" dirty="0" smtClean="0"/>
              <a:t>Syntactic </a:t>
            </a:r>
            <a:r>
              <a:rPr lang="en-US" dirty="0" err="1" smtClean="0"/>
              <a:t>recency</a:t>
            </a:r>
            <a:r>
              <a:rPr lang="en-US" dirty="0" smtClean="0"/>
              <a:t> : The writer of this books is  - Correct</a:t>
            </a:r>
          </a:p>
          <a:p>
            <a:endParaRPr lang="en-US" dirty="0"/>
          </a:p>
          <a:p>
            <a:r>
              <a:rPr lang="en-US" dirty="0" smtClean="0"/>
              <a:t>Sequential </a:t>
            </a:r>
            <a:r>
              <a:rPr lang="en-US" dirty="0" err="1" smtClean="0"/>
              <a:t>recency</a:t>
            </a:r>
            <a:r>
              <a:rPr lang="en-US" dirty="0" smtClean="0"/>
              <a:t> : The writer of this books are – Incorrect</a:t>
            </a:r>
          </a:p>
          <a:p>
            <a:endParaRPr lang="en-US" dirty="0"/>
          </a:p>
          <a:p>
            <a:r>
              <a:rPr lang="en-US" dirty="0" smtClean="0"/>
              <a:t>According to </a:t>
            </a:r>
            <a:r>
              <a:rPr lang="en-US" dirty="0" err="1" smtClean="0"/>
              <a:t>Linzen</a:t>
            </a:r>
            <a:r>
              <a:rPr lang="en-US" dirty="0" smtClean="0"/>
              <a:t> et al., RNN is prone to make the sequential </a:t>
            </a:r>
            <a:r>
              <a:rPr lang="en-US" dirty="0" err="1" smtClean="0"/>
              <a:t>recency</a:t>
            </a:r>
            <a:r>
              <a:rPr lang="en-US" dirty="0" smtClean="0"/>
              <a:t> error because of vanishing gradients problems.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6CBB-DD27-450B-A057-50EA30BACB71}" type="slidenum">
              <a:rPr lang="en-US" smtClean="0"/>
              <a:t>10</a:t>
            </a:fld>
            <a:endParaRPr lang="en-US"/>
          </a:p>
        </p:txBody>
      </p:sp>
      <p:sp>
        <p:nvSpPr>
          <p:cNvPr id="7" name="弧形向右箭號 6"/>
          <p:cNvSpPr/>
          <p:nvPr/>
        </p:nvSpPr>
        <p:spPr>
          <a:xfrm rot="5400000">
            <a:off x="5238216" y="1824327"/>
            <a:ext cx="630222" cy="22945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弧形向右箭號 7"/>
          <p:cNvSpPr/>
          <p:nvPr/>
        </p:nvSpPr>
        <p:spPr>
          <a:xfrm rot="5400000">
            <a:off x="6345447" y="3563326"/>
            <a:ext cx="396628" cy="93431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77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 (LSTM)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2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21163"/>
            <a:ext cx="10515600" cy="1325563"/>
          </a:xfrm>
        </p:spPr>
        <p:txBody>
          <a:bodyPr/>
          <a:lstStyle/>
          <a:p>
            <a:r>
              <a:rPr lang="en-US" dirty="0" smtClean="0"/>
              <a:t>LSTM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Introduction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LSTM : </a:t>
                </a:r>
                <a:r>
                  <a:rPr lang="zh-TW" altLang="en-US" dirty="0"/>
                  <a:t>用來解決梯度消失的其中一種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模型</a:t>
                </a:r>
                <a:endParaRPr lang="en-US" dirty="0" smtClean="0"/>
              </a:p>
              <a:p>
                <a:r>
                  <a:rPr lang="zh-TW" altLang="en-US" dirty="0" smtClean="0"/>
                  <a:t>在每一個時序</a:t>
                </a:r>
                <a:r>
                  <a:rPr lang="en-US" altLang="zh-TW" dirty="0" smtClean="0"/>
                  <a:t>t</a:t>
                </a:r>
                <a:r>
                  <a:rPr lang="zh-TW" altLang="en-US" dirty="0" smtClean="0"/>
                  <a:t>都有一個隱含狀態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TW" altLang="en-US" dirty="0" smtClean="0"/>
                  <a:t>及一個細胞狀態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zh-TW" altLang="en-US" dirty="0" smtClean="0"/>
                  <a:t>每個狀態都是一個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維的向量</a:t>
                </a:r>
                <a:endParaRPr lang="en-US" dirty="0" smtClean="0"/>
              </a:p>
              <a:p>
                <a:pPr lvl="1"/>
                <a:r>
                  <a:rPr lang="zh-TW" altLang="en-US" dirty="0" smtClean="0"/>
                  <a:t>細胞狀態用來儲存較遠的資訊</a:t>
                </a:r>
                <a:endParaRPr lang="en-US" altLang="zh-TW" dirty="0" smtClean="0"/>
              </a:p>
              <a:p>
                <a:pPr lvl="1"/>
                <a:r>
                  <a:rPr lang="en-US" dirty="0" smtClean="0"/>
                  <a:t>LSTM</a:t>
                </a:r>
                <a:r>
                  <a:rPr lang="zh-TW" altLang="en-US" dirty="0" smtClean="0"/>
                  <a:t>可以清除、寫入以及讀取細胞狀態的資訊</a:t>
                </a:r>
                <a:endParaRPr lang="en-US" dirty="0" smtClean="0"/>
              </a:p>
              <a:p>
                <a:r>
                  <a:rPr lang="zh-TW" altLang="en-US" dirty="0" smtClean="0"/>
                  <a:t>每個輯閘控制都可清除、寫入及讀取的資訊</a:t>
                </a:r>
                <a:endParaRPr lang="en-US" dirty="0" smtClean="0"/>
              </a:p>
              <a:p>
                <a:pPr lvl="1"/>
                <a:r>
                  <a:rPr lang="zh-TW" altLang="en-US" dirty="0" smtClean="0"/>
                  <a:t>每個</a:t>
                </a:r>
                <a:r>
                  <a:rPr lang="zh-TW" altLang="en-US" dirty="0"/>
                  <a:t>輯閘都是一個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維的</a:t>
                </a:r>
                <a:r>
                  <a:rPr lang="zh-TW" altLang="en-US" dirty="0" smtClean="0"/>
                  <a:t>向量</a:t>
                </a:r>
                <a:endParaRPr lang="en-US" dirty="0" smtClean="0"/>
              </a:p>
              <a:p>
                <a:pPr lvl="1"/>
                <a:r>
                  <a:rPr lang="zh-TW" altLang="en-US" dirty="0" smtClean="0"/>
                  <a:t>輯閘的輸出介於</a:t>
                </a:r>
                <a:r>
                  <a:rPr lang="en-US" altLang="zh-TW" dirty="0" smtClean="0"/>
                  <a:t>0</a:t>
                </a:r>
                <a:r>
                  <a:rPr lang="zh-TW" altLang="en-US" dirty="0" smtClean="0"/>
                  <a:t>到</a:t>
                </a:r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之間</a:t>
                </a:r>
                <a:endParaRPr lang="en-US" dirty="0" smtClean="0"/>
              </a:p>
              <a:p>
                <a:pPr lvl="1"/>
                <a:r>
                  <a:rPr lang="zh-TW" altLang="en-US" dirty="0"/>
                  <a:t>輯</a:t>
                </a:r>
                <a:r>
                  <a:rPr lang="zh-TW" altLang="en-US" dirty="0" smtClean="0"/>
                  <a:t>閘會根據目前的資訊來計算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6CBB-DD27-450B-A057-50EA30BACB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1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LSTM:</a:t>
            </a:r>
            <a:r>
              <a:rPr lang="zh-TW" altLang="en-US" dirty="0" smtClean="0"/>
              <a:t> </a:t>
            </a:r>
            <a:r>
              <a:rPr lang="en-US" altLang="zh-TW" dirty="0" smtClean="0"/>
              <a:t>Equations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We have a sequence of inputs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 smtClean="0"/>
                  <a:t>, and a sequence of hidden states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cell states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are computed.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𝑡𝑎𝑛h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func>
                      <m:funcPr>
                        <m:ctrlP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func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681" r="-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6CBB-DD27-450B-A057-50EA30BACB71}" type="slidenum">
              <a:rPr lang="en-US" smtClean="0"/>
              <a:t>13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5920152" y="2695254"/>
            <a:ext cx="1863969" cy="40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Forget Gate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920152" y="3130885"/>
            <a:ext cx="1863969" cy="40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Input Gate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920153" y="3597701"/>
            <a:ext cx="1863969" cy="40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Output Gate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920154" y="4154610"/>
            <a:ext cx="1863969" cy="40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New Cell Content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20151" y="4653924"/>
            <a:ext cx="1863969" cy="40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Cell State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20151" y="5180223"/>
            <a:ext cx="1863969" cy="40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Hidden State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426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does LSTM solve vanishing gradients?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藉由採用</a:t>
            </a:r>
            <a:r>
              <a:rPr lang="en-US" altLang="zh-TW" dirty="0" smtClean="0"/>
              <a:t>LSTM</a:t>
            </a:r>
            <a:r>
              <a:rPr lang="zh-TW" altLang="en-US" dirty="0" smtClean="0"/>
              <a:t>比較容易將之前時序的資料保留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LSTM</a:t>
            </a:r>
            <a:r>
              <a:rPr lang="zh-TW" altLang="en-US" dirty="0" smtClean="0"/>
              <a:t>可能還是有梯度消失的問題。然而，</a:t>
            </a:r>
            <a:r>
              <a:rPr lang="en-US" altLang="zh-TW" dirty="0" smtClean="0"/>
              <a:t>LSTM</a:t>
            </a:r>
            <a:r>
              <a:rPr lang="zh-TW" altLang="en-US" dirty="0" smtClean="0"/>
              <a:t>提供一個方法保留離輸出較遠之資訊。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6CBB-DD27-450B-A057-50EA30BACB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LSTM: Real-World Success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SOTA that LSTM achieves (2013-2015)</a:t>
            </a:r>
          </a:p>
          <a:p>
            <a:pPr lvl="1"/>
            <a:r>
              <a:rPr lang="en-US" altLang="zh-TW" dirty="0" smtClean="0"/>
              <a:t>Hang-writing recognition</a:t>
            </a:r>
          </a:p>
          <a:p>
            <a:pPr lvl="1"/>
            <a:r>
              <a:rPr lang="en-US" altLang="zh-TW" dirty="0" smtClean="0"/>
              <a:t>Speech Recognition</a:t>
            </a:r>
          </a:p>
          <a:p>
            <a:pPr lvl="1"/>
            <a:r>
              <a:rPr lang="en-US" altLang="zh-TW" dirty="0" smtClean="0"/>
              <a:t>Machine Translation</a:t>
            </a:r>
          </a:p>
          <a:p>
            <a:pPr lvl="1"/>
            <a:r>
              <a:rPr lang="en-US" altLang="zh-TW" dirty="0" smtClean="0"/>
              <a:t>Parsing </a:t>
            </a:r>
          </a:p>
          <a:p>
            <a:pPr lvl="1"/>
            <a:r>
              <a:rPr lang="en-US" altLang="zh-TW" dirty="0" smtClean="0"/>
              <a:t>Image Captioning</a:t>
            </a:r>
          </a:p>
          <a:p>
            <a:r>
              <a:rPr lang="en-US" altLang="zh-TW" dirty="0" smtClean="0"/>
              <a:t>However, other approaches (Transformer) become more dominant in 2019.</a:t>
            </a:r>
          </a:p>
          <a:p>
            <a:r>
              <a:rPr lang="en-US" altLang="zh-TW" dirty="0" smtClean="0"/>
              <a:t>E.g. WMT conference</a:t>
            </a:r>
          </a:p>
          <a:p>
            <a:r>
              <a:rPr lang="en-US" altLang="zh-TW" dirty="0" smtClean="0"/>
              <a:t>In WMT 2016, RNN related papers contain 44 times.</a:t>
            </a:r>
          </a:p>
          <a:p>
            <a:r>
              <a:rPr lang="en-US" altLang="zh-TW" dirty="0" smtClean="0"/>
              <a:t>In WMT 2018, RNN only appears 9 times. However, Transformer has 63 times.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6CBB-DD27-450B-A057-50EA30BACB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8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Gated Recurrent Unit (GRU)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61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GRU: Equation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由 </a:t>
                </a:r>
                <a:r>
                  <a:rPr lang="en-US" altLang="zh-TW" dirty="0" smtClean="0"/>
                  <a:t>Chao </a:t>
                </a:r>
                <a:r>
                  <a:rPr lang="en-US" altLang="zh-TW" dirty="0"/>
                  <a:t>et </a:t>
                </a:r>
                <a:r>
                  <a:rPr lang="en-US" altLang="zh-TW" dirty="0" smtClean="0"/>
                  <a:t>al.</a:t>
                </a:r>
                <a:r>
                  <a:rPr lang="zh-TW" altLang="en-US" dirty="0" smtClean="0"/>
                  <a:t> 提出為</a:t>
                </a:r>
                <a:r>
                  <a:rPr lang="en-US" altLang="zh-TW" dirty="0" smtClean="0"/>
                  <a:t>LSTM </a:t>
                </a:r>
                <a:r>
                  <a:rPr lang="zh-TW" altLang="en-US" dirty="0" smtClean="0"/>
                  <a:t>的簡化版</a:t>
                </a:r>
                <a:endParaRPr lang="en-US" altLang="zh-TW" dirty="0" smtClean="0"/>
              </a:p>
              <a:p>
                <a:r>
                  <a:rPr lang="en-US" altLang="zh-TW" dirty="0" smtClean="0"/>
                  <a:t>GRU </a:t>
                </a:r>
                <a:r>
                  <a:rPr lang="zh-TW" altLang="en-US" dirty="0" smtClean="0"/>
                  <a:t>沒有細胞狀態。</a:t>
                </a:r>
                <a:r>
                  <a:rPr lang="en-US" altLang="zh-TW" dirty="0"/>
                  <a:t> GRU </a:t>
                </a:r>
                <a:r>
                  <a:rPr lang="zh-TW" altLang="en-US" dirty="0" smtClean="0"/>
                  <a:t>只包含輸入狀態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 smtClean="0"/>
                  <a:t> </a:t>
                </a:r>
                <a:r>
                  <a:rPr lang="zh-TW" altLang="en-US" dirty="0"/>
                  <a:t>及</a:t>
                </a:r>
                <a:r>
                  <a:rPr lang="zh-TW" altLang="en-US" dirty="0" smtClean="0"/>
                  <a:t>隱含狀態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𝑡𝑎𝑛h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TW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sSup>
                      <m:sSup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6CBB-DD27-450B-A057-50EA30BACB71}" type="slidenum">
              <a:rPr lang="en-US" smtClean="0"/>
              <a:t>17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7054359" y="2739259"/>
            <a:ext cx="2986456" cy="40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Update Gate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054359" y="3287032"/>
            <a:ext cx="2986456" cy="40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Reset Gate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54359" y="3826414"/>
            <a:ext cx="2986456" cy="40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New Hidden State Content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054359" y="4260083"/>
            <a:ext cx="2986456" cy="40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Hidden State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150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LSTM &amp; GRU Comparison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43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LSTM VS. GRU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雖然</a:t>
            </a:r>
            <a:r>
              <a:rPr lang="en-US" altLang="zh-TW" dirty="0" smtClean="0"/>
              <a:t>LSTM</a:t>
            </a:r>
            <a:r>
              <a:rPr lang="zh-TW" altLang="en-US" dirty="0" smtClean="0"/>
              <a:t>及</a:t>
            </a:r>
            <a:r>
              <a:rPr lang="en-US" altLang="zh-TW" dirty="0" smtClean="0"/>
              <a:t>GRU</a:t>
            </a:r>
            <a:r>
              <a:rPr lang="zh-TW" altLang="en-US" dirty="0" smtClean="0"/>
              <a:t>為主要被採用的架構，仍然還有許多與輯閘相關的</a:t>
            </a:r>
            <a:r>
              <a:rPr lang="en-US" altLang="zh-TW" dirty="0" smtClean="0"/>
              <a:t>RNN</a:t>
            </a:r>
            <a:r>
              <a:rPr lang="zh-TW" altLang="en-US" dirty="0" smtClean="0"/>
              <a:t>被提出</a:t>
            </a:r>
            <a:endParaRPr lang="en-US" altLang="zh-TW" dirty="0" smtClean="0"/>
          </a:p>
          <a:p>
            <a:r>
              <a:rPr lang="en-US" altLang="zh-TW" dirty="0" smtClean="0"/>
              <a:t>LSTM</a:t>
            </a:r>
            <a:r>
              <a:rPr lang="zh-TW" altLang="en-US" dirty="0" smtClean="0"/>
              <a:t>及</a:t>
            </a:r>
            <a:r>
              <a:rPr lang="en-US" altLang="zh-TW" dirty="0" smtClean="0"/>
              <a:t>GRU</a:t>
            </a:r>
            <a:r>
              <a:rPr lang="zh-TW" altLang="en-US" dirty="0" smtClean="0"/>
              <a:t>最大的差別為其參數及運算速度</a:t>
            </a:r>
            <a:endParaRPr lang="en-US" altLang="zh-TW" dirty="0"/>
          </a:p>
          <a:p>
            <a:r>
              <a:rPr lang="zh-TW" altLang="en-US" dirty="0" smtClean="0"/>
              <a:t>目前沒有任何研究顯示哪一個架構較優</a:t>
            </a:r>
            <a:endParaRPr lang="en-US" altLang="zh-TW" dirty="0" smtClean="0"/>
          </a:p>
          <a:p>
            <a:r>
              <a:rPr lang="zh-TW" altLang="en-US" dirty="0" smtClean="0"/>
              <a:t>實際經驗：一開始可以先採用</a:t>
            </a:r>
            <a:r>
              <a:rPr lang="en-US" altLang="zh-TW" dirty="0" smtClean="0"/>
              <a:t>LSTM</a:t>
            </a:r>
            <a:r>
              <a:rPr lang="zh-TW" altLang="en-US" dirty="0" smtClean="0"/>
              <a:t>，當遇到運算問題再考慮採用</a:t>
            </a:r>
            <a:r>
              <a:rPr lang="en-US" altLang="zh-TW" dirty="0" smtClean="0"/>
              <a:t>GRU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6CBB-DD27-450B-A057-50EA30BACB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Vanishing </a:t>
            </a:r>
            <a:r>
              <a:rPr lang="en-US" dirty="0" smtClean="0"/>
              <a:t>Gradient</a:t>
            </a:r>
          </a:p>
          <a:p>
            <a:r>
              <a:rPr lang="en-US" dirty="0"/>
              <a:t>Problems of Vanishing / Exploding </a:t>
            </a:r>
            <a:r>
              <a:rPr lang="en-US" dirty="0" smtClean="0"/>
              <a:t>Gradients</a:t>
            </a:r>
          </a:p>
          <a:p>
            <a:r>
              <a:rPr lang="en-US" dirty="0"/>
              <a:t>Long Short-Term Memory (LSTM</a:t>
            </a:r>
            <a:r>
              <a:rPr lang="en-US" dirty="0" smtClean="0"/>
              <a:t>)</a:t>
            </a:r>
          </a:p>
          <a:p>
            <a:r>
              <a:rPr lang="en-US" altLang="zh-TW" dirty="0"/>
              <a:t>Gated Recurrent Unit (GRU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LSTM &amp; GRU </a:t>
            </a:r>
            <a:r>
              <a:rPr lang="en-US" altLang="zh-TW" dirty="0" smtClean="0"/>
              <a:t>Comparison</a:t>
            </a:r>
          </a:p>
          <a:p>
            <a:r>
              <a:rPr lang="en-US" dirty="0"/>
              <a:t>Neural Machine Translation (NMT</a:t>
            </a:r>
            <a:r>
              <a:rPr lang="en-US" dirty="0" smtClean="0"/>
              <a:t>)</a:t>
            </a:r>
          </a:p>
          <a:p>
            <a:r>
              <a:rPr lang="en-US" dirty="0" smtClean="0"/>
              <a:t>Attention</a:t>
            </a:r>
          </a:p>
          <a:p>
            <a:r>
              <a:rPr lang="en-US" dirty="0"/>
              <a:t>Transformer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1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Bidirectional </a:t>
            </a:r>
            <a:r>
              <a:rPr lang="en-US" altLang="zh-TW" dirty="0" smtClean="0"/>
              <a:t>RNN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6CBB-DD27-450B-A057-50EA30BACB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6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Bidirectional RNNs: 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Terribly can have two kinds of meaning. 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6CBB-DD27-450B-A057-50EA30BACB71}" type="slidenum">
              <a:rPr lang="en-US" smtClean="0"/>
              <a:t>21</a:t>
            </a:fld>
            <a:endParaRPr 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880" y="2340373"/>
            <a:ext cx="4981927" cy="369673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015843" y="5673176"/>
            <a:ext cx="996272" cy="395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73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Bidirectional RNN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6CBB-DD27-450B-A057-50EA30BACB71}" type="slidenum">
              <a:rPr lang="en-US" smtClean="0"/>
              <a:t>22</a:t>
            </a:fld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9" name="內容版面配置區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02" y="1960857"/>
            <a:ext cx="6700398" cy="419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4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Bidirectional RNN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On time t</a:t>
                </a:r>
              </a:p>
              <a:p>
                <a:r>
                  <a:rPr lang="en-US" altLang="zh-TW" dirty="0" smtClean="0"/>
                  <a:t>Forward RNN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𝑅𝑁𝑁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𝐹𝑊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Backward </a:t>
                </a:r>
                <a:r>
                  <a:rPr lang="en-US" altLang="zh-TW" dirty="0"/>
                  <a:t>RNN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⃐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𝑅𝑁𝑁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⃐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Concatenated hidden state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⃐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6CBB-DD27-450B-A057-50EA30BACB7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Bidirectional RNN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雙向</a:t>
            </a:r>
            <a:r>
              <a:rPr lang="en-US" altLang="zh-TW" dirty="0" smtClean="0"/>
              <a:t>RNN</a:t>
            </a:r>
            <a:r>
              <a:rPr lang="zh-TW" altLang="en-US" dirty="0" smtClean="0"/>
              <a:t>的假設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需要有完整的句子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並不適合用在語言模型 </a:t>
            </a:r>
            <a:r>
              <a:rPr lang="en-US" altLang="zh-TW" dirty="0" smtClean="0"/>
              <a:t>(</a:t>
            </a:r>
            <a:r>
              <a:rPr lang="zh-TW" altLang="en-US" smtClean="0"/>
              <a:t>會看到自己本身</a:t>
            </a:r>
            <a:r>
              <a:rPr lang="en-US" altLang="zh-TW" smtClean="0"/>
              <a:t>)</a:t>
            </a:r>
            <a:endParaRPr lang="en-US" altLang="zh-TW" dirty="0" smtClean="0"/>
          </a:p>
          <a:p>
            <a:r>
              <a:rPr lang="zh-TW" altLang="en-US" dirty="0"/>
              <a:t>由於</a:t>
            </a:r>
            <a:r>
              <a:rPr lang="zh-TW" altLang="en-US" dirty="0" smtClean="0"/>
              <a:t>雙向</a:t>
            </a:r>
            <a:r>
              <a:rPr lang="en-US" altLang="zh-TW" dirty="0" smtClean="0"/>
              <a:t>RNN</a:t>
            </a:r>
            <a:r>
              <a:rPr lang="zh-TW" altLang="en-US" dirty="0" smtClean="0"/>
              <a:t>可以學習到雙向的資訊，因此雙向</a:t>
            </a:r>
            <a:r>
              <a:rPr lang="en-US" altLang="zh-TW" dirty="0" smtClean="0"/>
              <a:t>RNN</a:t>
            </a:r>
            <a:r>
              <a:rPr lang="zh-TW" altLang="en-US" dirty="0" smtClean="0"/>
              <a:t>是一個不錯的預設網路。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6CBB-DD27-450B-A057-50EA30BACB7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2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Machine Translation (NMT)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46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NMT: Sequence-to-Sequence Model</a:t>
            </a:r>
            <a:endParaRPr lang="zh-TW" alt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6" y="1909157"/>
            <a:ext cx="3368332" cy="355122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0173-716E-4023-BC1A-DD1454C1C5CA}" type="slidenum">
              <a:rPr lang="en-US" smtClean="0"/>
              <a:t>26</a:t>
            </a:fld>
            <a:endParaRPr lang="en-US"/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128" y="2002173"/>
            <a:ext cx="4709568" cy="2941575"/>
          </a:xfrm>
          <a:prstGeom prst="rect">
            <a:avLst/>
          </a:prstGeom>
        </p:spPr>
      </p:pic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758" y="1599052"/>
            <a:ext cx="2408129" cy="32768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460023" y="5099538"/>
            <a:ext cx="4659923" cy="694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This is the test time behavior.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870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Seq2Seq is versatile!!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其他</a:t>
            </a:r>
            <a:r>
              <a:rPr lang="en-US" altLang="zh-TW" dirty="0" smtClean="0"/>
              <a:t>Seq2Seq</a:t>
            </a:r>
            <a:r>
              <a:rPr lang="zh-TW" altLang="en-US" dirty="0" smtClean="0"/>
              <a:t>模型可以運用的任務</a:t>
            </a:r>
            <a:endParaRPr lang="en-US" altLang="zh-TW" dirty="0"/>
          </a:p>
          <a:p>
            <a:pPr lvl="1"/>
            <a:r>
              <a:rPr lang="zh-TW" altLang="en-US" dirty="0" smtClean="0"/>
              <a:t>文本總結</a:t>
            </a:r>
            <a:r>
              <a:rPr lang="en-US" altLang="zh-TW" dirty="0" smtClean="0"/>
              <a:t> ( long text -&gt; short text)</a:t>
            </a:r>
          </a:p>
          <a:p>
            <a:pPr lvl="1"/>
            <a:r>
              <a:rPr lang="zh-TW" altLang="en-US" dirty="0" smtClean="0"/>
              <a:t>對話系統</a:t>
            </a:r>
            <a:r>
              <a:rPr lang="en-US" altLang="zh-TW" dirty="0" smtClean="0"/>
              <a:t> (previous utterance -&gt; next utterance)</a:t>
            </a:r>
          </a:p>
          <a:p>
            <a:pPr lvl="1"/>
            <a:r>
              <a:rPr lang="zh-TW" altLang="en-US" dirty="0" smtClean="0"/>
              <a:t>文本描述影像</a:t>
            </a:r>
            <a:r>
              <a:rPr lang="en-US" altLang="zh-TW" dirty="0" smtClean="0"/>
              <a:t>(input image -&gt; description of the image)</a:t>
            </a:r>
          </a:p>
          <a:p>
            <a:pPr lvl="1"/>
            <a:r>
              <a:rPr lang="zh-TW" altLang="en-US" dirty="0" smtClean="0"/>
              <a:t>文本分析</a:t>
            </a:r>
            <a:r>
              <a:rPr lang="en-US" altLang="zh-TW" dirty="0" smtClean="0"/>
              <a:t> (input text -&gt;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output parse as sequence)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0173-716E-4023-BC1A-DD1454C1C5C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8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NMT: </a:t>
            </a:r>
            <a:r>
              <a:rPr lang="en-US" altLang="zh-TW" dirty="0"/>
              <a:t>Sequence-to-Sequence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Seq2Seq </a:t>
                </a:r>
                <a:r>
                  <a:rPr lang="zh-TW" altLang="en-US" dirty="0" smtClean="0"/>
                  <a:t>為一個條件式語言模型的例子：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語言模型</a:t>
                </a:r>
                <a:r>
                  <a:rPr lang="zh-TW" altLang="en-US" dirty="0"/>
                  <a:t>：</a:t>
                </a:r>
                <a:r>
                  <a:rPr lang="en-US" altLang="zh-TW" dirty="0" smtClean="0"/>
                  <a:t> </a:t>
                </a:r>
                <a:r>
                  <a:rPr lang="zh-TW" altLang="en-US" dirty="0" smtClean="0"/>
                  <a:t>預測下一個所會出現的語詞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條件式語言模型：根據輸入的句子</a:t>
                </a:r>
                <a:r>
                  <a:rPr lang="zh-TW" altLang="en-US" dirty="0"/>
                  <a:t>預測下一個語詞</a:t>
                </a:r>
                <a:endParaRPr lang="en-US" altLang="zh-TW" dirty="0" smtClean="0"/>
              </a:p>
              <a:p>
                <a:r>
                  <a:rPr lang="en-US" altLang="zh-TW" dirty="0"/>
                  <a:t>Seq2Seq </a:t>
                </a:r>
                <a:r>
                  <a:rPr lang="zh-TW" altLang="en-US" dirty="0" smtClean="0"/>
                  <a:t>會計算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altLang="zh-TW" dirty="0" smtClean="0"/>
                  <a:t>:</a:t>
                </a:r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i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TW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0173-716E-4023-BC1A-DD1454C1C5C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4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NMT: Training Steps</a:t>
            </a:r>
            <a:endParaRPr lang="zh-TW" alt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" r="929"/>
          <a:stretch/>
        </p:blipFill>
        <p:spPr>
          <a:xfrm>
            <a:off x="681016" y="1538652"/>
            <a:ext cx="8005783" cy="4312995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0173-716E-4023-BC1A-DD1454C1C5CA}" type="slidenum">
              <a:rPr lang="en-US" smtClean="0"/>
              <a:t>29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8686799" y="2294793"/>
            <a:ext cx="2919047" cy="56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Seq2seq is optimized as a single system.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686799" y="3368918"/>
            <a:ext cx="2919047" cy="56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Backpropagation operates end-to-end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118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 Gradient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58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Greedy Decoding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目前為止，</a:t>
            </a:r>
            <a:r>
              <a:rPr lang="en-US" altLang="zh-TW" dirty="0" smtClean="0"/>
              <a:t>Decoder</a:t>
            </a:r>
            <a:r>
              <a:rPr lang="zh-TW" altLang="en-US" dirty="0" smtClean="0"/>
              <a:t>主要將有最大機率的語詞輸出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這方法稱作</a:t>
            </a:r>
            <a:r>
              <a:rPr lang="en-US" altLang="zh-TW" dirty="0"/>
              <a:t>Greedy </a:t>
            </a:r>
            <a:r>
              <a:rPr lang="en-US" altLang="zh-TW" dirty="0" smtClean="0"/>
              <a:t>Decoding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0173-716E-4023-BC1A-DD1454C1C5CA}" type="slidenum">
              <a:rPr lang="en-US" smtClean="0"/>
              <a:t>30</a:t>
            </a:fld>
            <a:endParaRPr 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193" y="2426601"/>
            <a:ext cx="4565614" cy="295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NMT: the Biggest </a:t>
            </a:r>
            <a:r>
              <a:rPr lang="en-US" dirty="0"/>
              <a:t>S</a:t>
            </a:r>
            <a:r>
              <a:rPr lang="en-US" dirty="0" smtClean="0"/>
              <a:t>uccess </a:t>
            </a:r>
            <a:r>
              <a:rPr lang="en-US" dirty="0"/>
              <a:t>S</a:t>
            </a:r>
            <a:r>
              <a:rPr lang="en-US" dirty="0" smtClean="0"/>
              <a:t>tory of NLP Deep Learning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2014</a:t>
            </a:r>
            <a:r>
              <a:rPr lang="zh-TW" altLang="en-US" dirty="0" smtClean="0"/>
              <a:t>年前：</a:t>
            </a:r>
            <a:r>
              <a:rPr lang="en-US" dirty="0" smtClean="0"/>
              <a:t> NMT</a:t>
            </a:r>
            <a:r>
              <a:rPr lang="zh-TW" altLang="en-US" dirty="0" smtClean="0"/>
              <a:t>為較少研究的主題</a:t>
            </a:r>
            <a:endParaRPr lang="en-US" altLang="zh-TW" dirty="0" smtClean="0"/>
          </a:p>
          <a:p>
            <a:r>
              <a:rPr lang="en-US" dirty="0" smtClean="0"/>
              <a:t>2014</a:t>
            </a:r>
            <a:r>
              <a:rPr lang="zh-TW" altLang="en-US" dirty="0" smtClean="0"/>
              <a:t>年</a:t>
            </a:r>
            <a:r>
              <a:rPr lang="zh-TW" altLang="en-US" dirty="0"/>
              <a:t>：</a:t>
            </a:r>
            <a:r>
              <a:rPr lang="en-US" dirty="0" smtClean="0"/>
              <a:t>Seq2Seq</a:t>
            </a:r>
            <a:r>
              <a:rPr lang="zh-TW" altLang="en-US" dirty="0" smtClean="0"/>
              <a:t>的論文被發表</a:t>
            </a:r>
            <a:endParaRPr lang="en-US" dirty="0" smtClean="0"/>
          </a:p>
          <a:p>
            <a:r>
              <a:rPr lang="en-US" dirty="0" smtClean="0"/>
              <a:t>2016</a:t>
            </a:r>
            <a:r>
              <a:rPr lang="zh-TW" altLang="en-US" dirty="0" smtClean="0"/>
              <a:t>年</a:t>
            </a:r>
            <a:r>
              <a:rPr lang="en-US" dirty="0" smtClean="0"/>
              <a:t>: Google</a:t>
            </a:r>
            <a:r>
              <a:rPr lang="zh-TW" altLang="en-US" dirty="0" smtClean="0"/>
              <a:t>翻譯從</a:t>
            </a:r>
            <a:r>
              <a:rPr lang="en-US" altLang="zh-TW" dirty="0" smtClean="0"/>
              <a:t>SMT</a:t>
            </a:r>
            <a:r>
              <a:rPr lang="zh-TW" altLang="en-US" dirty="0" smtClean="0"/>
              <a:t>轉成</a:t>
            </a:r>
            <a:r>
              <a:rPr lang="en-US" altLang="zh-TW" dirty="0" smtClean="0"/>
              <a:t>NMT</a:t>
            </a:r>
            <a:endParaRPr lang="en-US" dirty="0" smtClean="0"/>
          </a:p>
          <a:p>
            <a:r>
              <a:rPr lang="zh-TW" altLang="en-US" dirty="0" smtClean="0"/>
              <a:t>雖然</a:t>
            </a:r>
            <a:r>
              <a:rPr lang="en-US" altLang="zh-TW" dirty="0" smtClean="0"/>
              <a:t>SMT</a:t>
            </a:r>
            <a:r>
              <a:rPr lang="zh-TW" altLang="en-US" dirty="0" smtClean="0"/>
              <a:t>已經被許多研究員維護多年，但是</a:t>
            </a:r>
            <a:r>
              <a:rPr lang="en-US" altLang="zh-TW" dirty="0" smtClean="0"/>
              <a:t>NMT</a:t>
            </a:r>
            <a:r>
              <a:rPr lang="zh-TW" altLang="en-US" dirty="0" smtClean="0"/>
              <a:t>的表現仍然超越了</a:t>
            </a:r>
            <a:r>
              <a:rPr lang="en-US" altLang="zh-TW" dirty="0" smtClean="0"/>
              <a:t>SMT</a:t>
            </a:r>
            <a:r>
              <a:rPr lang="zh-TW" altLang="en-US" dirty="0" smtClean="0"/>
              <a:t>的表現</a:t>
            </a:r>
            <a:endParaRPr lang="en-US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0173-716E-4023-BC1A-DD1454C1C5C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3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NMT </a:t>
            </a:r>
            <a:r>
              <a:rPr lang="en-US" dirty="0"/>
              <a:t>R</a:t>
            </a:r>
            <a:r>
              <a:rPr lang="en-US" dirty="0" smtClean="0"/>
              <a:t>esearch </a:t>
            </a:r>
            <a:r>
              <a:rPr lang="en-US" dirty="0"/>
              <a:t>C</a:t>
            </a:r>
            <a:r>
              <a:rPr lang="en-US" dirty="0" smtClean="0"/>
              <a:t>ontinues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NMT</a:t>
            </a:r>
            <a:r>
              <a:rPr lang="zh-TW" altLang="en-US" dirty="0"/>
              <a:t>在自然語言處理為</a:t>
            </a:r>
            <a:r>
              <a:rPr lang="zh-TW" altLang="en-US" dirty="0" smtClean="0"/>
              <a:t>一標記性的任務。</a:t>
            </a:r>
            <a:endParaRPr lang="en-US" dirty="0" smtClean="0"/>
          </a:p>
          <a:p>
            <a:r>
              <a:rPr lang="en-US" dirty="0" smtClean="0"/>
              <a:t>NMT</a:t>
            </a:r>
            <a:r>
              <a:rPr lang="zh-TW" altLang="en-US" dirty="0" smtClean="0"/>
              <a:t>也促使了許多自然語言與深度學習的研究。</a:t>
            </a:r>
            <a:endParaRPr lang="en-US" dirty="0" smtClean="0"/>
          </a:p>
          <a:p>
            <a:r>
              <a:rPr lang="en-US" dirty="0" smtClean="0"/>
              <a:t>2019</a:t>
            </a:r>
            <a:r>
              <a:rPr lang="zh-TW" altLang="en-US" dirty="0" smtClean="0"/>
              <a:t>年：</a:t>
            </a:r>
            <a:r>
              <a:rPr lang="en-US" dirty="0" smtClean="0"/>
              <a:t> NMT</a:t>
            </a:r>
            <a:r>
              <a:rPr lang="zh-TW" altLang="en-US" dirty="0" smtClean="0"/>
              <a:t> 的研究仍然繼續進展</a:t>
            </a:r>
            <a:endParaRPr lang="en-US" dirty="0" smtClean="0"/>
          </a:p>
          <a:p>
            <a:pPr lvl="1"/>
            <a:r>
              <a:rPr lang="en-US" dirty="0" smtClean="0"/>
              <a:t>Seq2Seq</a:t>
            </a:r>
            <a:r>
              <a:rPr lang="zh-TW" altLang="en-US" dirty="0" smtClean="0"/>
              <a:t>也有了許多的演進</a:t>
            </a:r>
            <a:endParaRPr lang="en-US" dirty="0" smtClean="0"/>
          </a:p>
          <a:p>
            <a:pPr lvl="1"/>
            <a:r>
              <a:rPr lang="zh-TW" altLang="en-US" dirty="0" smtClean="0"/>
              <a:t>然而：</a:t>
            </a:r>
            <a:r>
              <a:rPr lang="zh-TW" altLang="en-US" dirty="0"/>
              <a:t>最核心的演進為</a:t>
            </a:r>
            <a:r>
              <a:rPr lang="en-US" dirty="0" smtClean="0"/>
              <a:t> 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0173-716E-4023-BC1A-DD1454C1C5CA}" type="slidenum">
              <a:rPr lang="en-US" smtClean="0"/>
              <a:t>33</a:t>
            </a:fld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840766" y="4128363"/>
            <a:ext cx="5868785" cy="1097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rgbClr val="FF0000"/>
                </a:solidFill>
              </a:rPr>
              <a:t>Attention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32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Seq2Seq: the </a:t>
            </a:r>
            <a:r>
              <a:rPr lang="en-US" dirty="0"/>
              <a:t>B</a:t>
            </a:r>
            <a:r>
              <a:rPr lang="en-US" dirty="0" smtClean="0"/>
              <a:t>ottleneck </a:t>
            </a:r>
            <a:r>
              <a:rPr lang="en-US" dirty="0"/>
              <a:t>P</a:t>
            </a:r>
            <a:r>
              <a:rPr lang="en-US" dirty="0" smtClean="0"/>
              <a:t>roblem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" t="1028" r="-1" b="1"/>
          <a:stretch/>
        </p:blipFill>
        <p:spPr>
          <a:xfrm>
            <a:off x="1687483" y="1471352"/>
            <a:ext cx="8045833" cy="4306599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0173-716E-4023-BC1A-DD1454C1C5C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1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Attention </a:t>
            </a:r>
            <a:r>
              <a:rPr lang="zh-TW" altLang="en-US" dirty="0" smtClean="0"/>
              <a:t>解決了原本</a:t>
            </a:r>
            <a:r>
              <a:rPr lang="en-US" altLang="zh-TW" dirty="0" smtClean="0"/>
              <a:t>Seq2Seq</a:t>
            </a:r>
            <a:r>
              <a:rPr lang="zh-TW" altLang="en-US" dirty="0" smtClean="0"/>
              <a:t>訓練時所會遇到的問題</a:t>
            </a:r>
            <a:endParaRPr lang="en-US" dirty="0" smtClean="0"/>
          </a:p>
          <a:p>
            <a:endParaRPr lang="en-US" dirty="0"/>
          </a:p>
          <a:p>
            <a:r>
              <a:rPr lang="zh-TW" altLang="en-US" dirty="0" smtClean="0"/>
              <a:t>想法</a:t>
            </a:r>
            <a:r>
              <a:rPr lang="zh-TW" altLang="en-US" dirty="0"/>
              <a:t>：</a:t>
            </a:r>
            <a:r>
              <a:rPr lang="zh-TW" altLang="en-US" dirty="0" smtClean="0"/>
              <a:t>將</a:t>
            </a:r>
            <a:r>
              <a:rPr lang="zh-TW" altLang="en-US" dirty="0"/>
              <a:t>解碼的隱含狀態注意</a:t>
            </a:r>
            <a:r>
              <a:rPr lang="zh-TW" altLang="en-US" dirty="0" smtClean="0"/>
              <a:t>到每一個編碼的隱含狀態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0173-716E-4023-BC1A-DD1454C1C5C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8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Seq2Seq with Attention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92" y="1438102"/>
            <a:ext cx="5286894" cy="4603924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0173-716E-4023-BC1A-DD1454C1C5CA}" type="slidenum">
              <a:rPr lang="en-US" smtClean="0"/>
              <a:t>36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784764" y="5744095"/>
            <a:ext cx="59851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with Attention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" t="1984"/>
          <a:stretch/>
        </p:blipFill>
        <p:spPr>
          <a:xfrm>
            <a:off x="2726088" y="1891001"/>
            <a:ext cx="5884512" cy="4265036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0173-716E-4023-BC1A-DD1454C1C5CA}" type="slidenum">
              <a:rPr lang="en-US" smtClean="0"/>
              <a:t>37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3000895" y="5976851"/>
            <a:ext cx="207818" cy="179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with Attention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0173-716E-4023-BC1A-DD1454C1C5CA}" type="slidenum">
              <a:rPr lang="en-US" smtClean="0"/>
              <a:t>38</a:t>
            </a:fld>
            <a:endParaRPr lang="en-US"/>
          </a:p>
        </p:txBody>
      </p:sp>
      <p:pic>
        <p:nvPicPr>
          <p:cNvPr id="12" name="內容版面配置區 11" descr="畫面剪輯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" t="1219"/>
          <a:stretch/>
        </p:blipFill>
        <p:spPr>
          <a:xfrm>
            <a:off x="2262953" y="1571106"/>
            <a:ext cx="7719247" cy="4298286"/>
          </a:xfrm>
        </p:spPr>
      </p:pic>
    </p:spTree>
    <p:extLst>
      <p:ext uri="{BB962C8B-B14F-4D97-AF65-F5344CB8AC3E}">
        <p14:creationId xmlns:p14="http://schemas.microsoft.com/office/powerpoint/2010/main" val="32244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Attention: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TW" altLang="en-US" dirty="0" smtClean="0"/>
                  <a:t>假設編碼器的隱含狀態如下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zh-TW" altLang="en-US" dirty="0"/>
                  <a:t>假設</a:t>
                </a:r>
                <a:r>
                  <a:rPr lang="zh-TW" altLang="en-US" dirty="0" smtClean="0"/>
                  <a:t>時序</a:t>
                </a:r>
                <a:r>
                  <a:rPr lang="en-US" altLang="zh-TW" dirty="0" smtClean="0"/>
                  <a:t>t</a:t>
                </a:r>
                <a:r>
                  <a:rPr lang="zh-TW" altLang="en-US" dirty="0" smtClean="0"/>
                  <a:t>的解碼器隱含狀態為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zh-TW" altLang="en-US" dirty="0" smtClean="0"/>
                  <a:t>時序</a:t>
                </a:r>
                <a:r>
                  <a:rPr lang="en-US" altLang="zh-TW" dirty="0" smtClean="0"/>
                  <a:t>t</a:t>
                </a:r>
                <a:r>
                  <a:rPr lang="zh-TW" altLang="en-US" dirty="0" smtClean="0"/>
                  <a:t>的注意力分數為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 smtClean="0"/>
                  <a:t>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zh-TW" altLang="en-US" dirty="0" smtClean="0"/>
                  <a:t>運用</a:t>
                </a:r>
                <a:r>
                  <a:rPr lang="en-US" altLang="zh-TW" dirty="0" err="1" smtClean="0"/>
                  <a:t>Softmax</a:t>
                </a:r>
                <a:r>
                  <a:rPr lang="zh-TW" altLang="en-US" dirty="0"/>
                  <a:t>函數</a:t>
                </a:r>
                <a:r>
                  <a:rPr lang="zh-TW" altLang="en-US" dirty="0" smtClean="0"/>
                  <a:t>將時序</a:t>
                </a:r>
                <a:r>
                  <a:rPr lang="en-US" altLang="zh-TW" dirty="0" smtClean="0"/>
                  <a:t>t</a:t>
                </a:r>
                <a:r>
                  <a:rPr lang="zh-TW" altLang="en-US" dirty="0" smtClean="0"/>
                  <a:t>的注意力分數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轉成機率分布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zh-TW" altLang="en-US" dirty="0" smtClean="0"/>
                  <a:t>利用注意力的機率分布與時序</a:t>
                </a:r>
                <a:r>
                  <a:rPr lang="en-US" altLang="zh-TW" dirty="0" smtClean="0"/>
                  <a:t>t</a:t>
                </a:r>
                <a:r>
                  <a:rPr lang="zh-TW" altLang="en-US" dirty="0" smtClean="0"/>
                  <a:t>之解碼器隱含狀態計算計算總合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r>
                  <a:rPr lang="zh-TW" altLang="en-US" dirty="0" smtClean="0"/>
                  <a:t>最後將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dirty="0" smtClean="0"/>
                  <a:t>與解碼器隱含狀態做</a:t>
                </a:r>
                <a:r>
                  <a:rPr lang="en-US" altLang="zh-TW" dirty="0" err="1" smtClean="0"/>
                  <a:t>Concate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0173-716E-4023-BC1A-DD1454C1C5C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Vanishing Gradient Intuition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6CBB-DD27-450B-A057-50EA30BACB71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(4)</m:t>
                            </m:r>
                          </m:sup>
                        </m:sSup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           *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        *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(4)</m:t>
                            </m:r>
                          </m:sup>
                        </m:sSup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       *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(4)</m:t>
                            </m:r>
                          </m:sup>
                        </m:sSup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(4)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內容版面配置區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044" y="1646238"/>
            <a:ext cx="7154273" cy="300079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576945" y="4937760"/>
            <a:ext cx="856211" cy="773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4508269" y="4937760"/>
            <a:ext cx="856211" cy="773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6613466" y="4937760"/>
            <a:ext cx="856211" cy="773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8609106" y="4937760"/>
            <a:ext cx="856211" cy="773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3764333" y="5827004"/>
            <a:ext cx="4663334" cy="34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if these values are small?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8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is Great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Attention </a:t>
            </a:r>
          </a:p>
          <a:p>
            <a:pPr lvl="1"/>
            <a:r>
              <a:rPr lang="zh-TW" altLang="en-US" dirty="0" smtClean="0"/>
              <a:t>改進了</a:t>
            </a:r>
            <a:r>
              <a:rPr lang="en-US" altLang="zh-TW" dirty="0" smtClean="0"/>
              <a:t>NMT</a:t>
            </a:r>
            <a:r>
              <a:rPr lang="zh-TW" altLang="en-US" dirty="0" smtClean="0"/>
              <a:t>的表現</a:t>
            </a:r>
            <a:endParaRPr lang="en-US" dirty="0" smtClean="0"/>
          </a:p>
          <a:p>
            <a:pPr lvl="1"/>
            <a:r>
              <a:rPr lang="zh-TW" altLang="en-US" dirty="0" smtClean="0"/>
              <a:t>解決了訓練</a:t>
            </a:r>
            <a:r>
              <a:rPr lang="en-US" altLang="zh-TW" dirty="0" smtClean="0"/>
              <a:t>Seq2Seq</a:t>
            </a:r>
            <a:r>
              <a:rPr lang="zh-TW" altLang="en-US" dirty="0" smtClean="0"/>
              <a:t>模型所會遇到的問題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幫忙解決梯度消失的問題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讓我們更容易理解模型的狀態</a:t>
            </a:r>
            <a:endParaRPr lang="en-US" altLang="zh-TW" dirty="0" smtClean="0"/>
          </a:p>
          <a:p>
            <a:pPr lvl="2"/>
            <a:r>
              <a:rPr lang="zh-TW" altLang="en-US" dirty="0"/>
              <a:t>藉由注意力分布來</a:t>
            </a:r>
            <a:r>
              <a:rPr lang="zh-TW" altLang="en-US" dirty="0" smtClean="0"/>
              <a:t>了解解碼的所注意的位置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0173-716E-4023-BC1A-DD1454C1C5CA}" type="slidenum">
              <a:rPr lang="en-US" smtClean="0"/>
              <a:t>40</a:t>
            </a:fld>
            <a:endParaRPr lang="en-US"/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568" y="3096518"/>
            <a:ext cx="4587240" cy="292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5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Transformer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20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Transformer Models</a:t>
            </a:r>
            <a:endParaRPr lang="zh-TW" altLang="en-US" dirty="0"/>
          </a:p>
        </p:txBody>
      </p:sp>
      <p:pic>
        <p:nvPicPr>
          <p:cNvPr id="8" name="內容版面配置區 7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915" y="1424354"/>
            <a:ext cx="8798169" cy="4809391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5D85-A915-44BC-9BA5-744CD78F0B38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0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Transformer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Non-Recurrent </a:t>
            </a:r>
            <a:r>
              <a:rPr lang="en-US" altLang="zh-TW" dirty="0" smtClean="0"/>
              <a:t>sequence-to-sequence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encoder-to-decoder </a:t>
            </a:r>
            <a:r>
              <a:rPr lang="en-US" altLang="zh-TW" dirty="0"/>
              <a:t>model.</a:t>
            </a:r>
          </a:p>
          <a:p>
            <a:r>
              <a:rPr lang="en-US" altLang="zh-TW" dirty="0" smtClean="0"/>
              <a:t>Task : Machine Translation with parallel corpus</a:t>
            </a:r>
            <a:endParaRPr lang="en-US" altLang="zh-TW" dirty="0"/>
          </a:p>
          <a:p>
            <a:r>
              <a:rPr lang="en-US" altLang="zh-TW" dirty="0" smtClean="0"/>
              <a:t>Predict each translated word</a:t>
            </a:r>
          </a:p>
          <a:p>
            <a:r>
              <a:rPr lang="en-US" altLang="zh-TW" dirty="0" smtClean="0"/>
              <a:t>Loss Function </a:t>
            </a:r>
          </a:p>
          <a:p>
            <a:pPr lvl="1"/>
            <a:r>
              <a:rPr lang="en-US" altLang="zh-TW" dirty="0" smtClean="0"/>
              <a:t>Cross-Entropy loss on top of the </a:t>
            </a:r>
            <a:r>
              <a:rPr lang="en-US" altLang="zh-TW" dirty="0" err="1" smtClean="0"/>
              <a:t>softmax</a:t>
            </a:r>
            <a:r>
              <a:rPr lang="en-US" altLang="zh-TW" dirty="0" smtClean="0"/>
              <a:t> classifier 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5D85-A915-44BC-9BA5-744CD78F0B38}" type="slidenum">
              <a:rPr lang="zh-TW" altLang="en-US" smtClean="0"/>
              <a:t>43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352" y="1494829"/>
            <a:ext cx="3694496" cy="46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8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Dot-Product Attention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Inputs: a query q, and a set of key-value (k-v), </a:t>
                </a:r>
                <a:r>
                  <a:rPr lang="en-US" altLang="zh-TW" dirty="0"/>
                  <a:t>where</a:t>
                </a:r>
              </a:p>
              <a:p>
                <a:pPr lvl="1"/>
                <a:r>
                  <a:rPr lang="en-US" altLang="zh-TW" dirty="0"/>
                  <a:t>q, k, and v are vector.</a:t>
                </a:r>
              </a:p>
              <a:p>
                <a:r>
                  <a:rPr lang="en-US" altLang="zh-TW" dirty="0"/>
                  <a:t>Output is a weighted sum of values, </a:t>
                </a:r>
                <a:r>
                  <a:rPr lang="en-US" altLang="zh-TW" dirty="0" smtClean="0"/>
                  <a:t>where 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Dimension of queries and key are the same which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Dimension of </a:t>
                </a:r>
                <a:r>
                  <a:rPr lang="en-US" altLang="zh-TW" dirty="0" smtClean="0"/>
                  <a:t>values </a:t>
                </a:r>
                <a:r>
                  <a:rPr lang="en-US" altLang="zh-TW" dirty="0"/>
                  <a:t>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V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5D85-A915-44BC-9BA5-744CD78F0B38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5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Scaled Dot-Product Attention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Problem: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gets large, the variance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increases -&gt; some values inside 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increases -&gt; 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becomes very peaked -&gt; As a result, Gradient becomes smaller</a:t>
                </a:r>
              </a:p>
              <a:p>
                <a:r>
                  <a:rPr lang="en-US" altLang="zh-TW" dirty="0"/>
                  <a:t>Solution : Scaled by </a:t>
                </a:r>
                <a:r>
                  <a:rPr lang="en-US" altLang="zh-TW" dirty="0" smtClean="0"/>
                  <a:t>1 </a:t>
                </a:r>
                <a:r>
                  <a:rPr lang="en-US" altLang="zh-TW" dirty="0"/>
                  <a:t>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5D85-A915-44BC-9BA5-744CD78F0B38}" type="slidenum">
              <a:rPr lang="zh-TW" altLang="en-US" smtClean="0"/>
              <a:t>45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066" y="2533160"/>
            <a:ext cx="2231329" cy="41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6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Multi-head attention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Problems with simple attention: </a:t>
            </a:r>
          </a:p>
          <a:p>
            <a:pPr lvl="1"/>
            <a:r>
              <a:rPr lang="en-US" altLang="zh-TW" dirty="0"/>
              <a:t>Cannot have multiple attention</a:t>
            </a:r>
          </a:p>
          <a:p>
            <a:r>
              <a:rPr lang="en-US" altLang="zh-TW" dirty="0"/>
              <a:t>Solution: Multi-head attention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Feed Q, K and V into linear projection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Apply attention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Concatenate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Pipe through linear layer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5D85-A915-44BC-9BA5-744CD78F0B38}" type="slidenum">
              <a:rPr lang="zh-TW" altLang="en-US" smtClean="0"/>
              <a:t>46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39" y="5118846"/>
            <a:ext cx="5707875" cy="823031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102" y="1896451"/>
            <a:ext cx="3263990" cy="363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0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Transformer: </a:t>
            </a:r>
            <a:r>
              <a:rPr lang="en-US" altLang="zh-TW" dirty="0" smtClean="0"/>
              <a:t>Complete Encoder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Decoder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Blocks </a:t>
            </a:r>
            <a:r>
              <a:rPr lang="en-US" altLang="zh-TW" dirty="0"/>
              <a:t>are repeated. </a:t>
            </a:r>
            <a:endParaRPr lang="en-US" altLang="zh-TW" dirty="0" smtClean="0"/>
          </a:p>
          <a:p>
            <a:r>
              <a:rPr lang="en-US" altLang="zh-TW" dirty="0" smtClean="0"/>
              <a:t>Encoder: 6 layers</a:t>
            </a:r>
          </a:p>
          <a:p>
            <a:r>
              <a:rPr lang="en-US" altLang="zh-TW" dirty="0" smtClean="0"/>
              <a:t>Decoder: 6 layers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5D85-A915-44BC-9BA5-744CD78F0B38}" type="slidenum">
              <a:rPr lang="zh-TW" altLang="en-US" smtClean="0"/>
              <a:t>47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5" t="4775"/>
          <a:stretch/>
        </p:blipFill>
        <p:spPr>
          <a:xfrm>
            <a:off x="7331825" y="1627549"/>
            <a:ext cx="3521576" cy="472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7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/>
              <a:t>斎藤康毅</a:t>
            </a:r>
            <a:r>
              <a:rPr lang="en-US" altLang="zh-TW" sz="2000" dirty="0"/>
              <a:t>, </a:t>
            </a:r>
            <a:r>
              <a:rPr lang="en-US" sz="2000" dirty="0"/>
              <a:t>Deep Learning 2: </a:t>
            </a:r>
            <a:r>
              <a:rPr lang="zh-TW" altLang="en-US" sz="2000" dirty="0"/>
              <a:t>用</a:t>
            </a:r>
            <a:r>
              <a:rPr lang="en-US" sz="2000" dirty="0"/>
              <a:t>Python</a:t>
            </a:r>
            <a:r>
              <a:rPr lang="zh-TW" altLang="en-US" sz="2000" dirty="0"/>
              <a:t>進行自然語言處理的基礎理論實作</a:t>
            </a:r>
            <a:r>
              <a:rPr lang="en-US" altLang="zh-TW" sz="2000" dirty="0"/>
              <a:t>.</a:t>
            </a:r>
          </a:p>
          <a:p>
            <a:r>
              <a:rPr lang="en-US" altLang="zh-TW" sz="2000" dirty="0"/>
              <a:t>Manning et al., CS224n Natural Language Processing with Deep Learning, Stanford University</a:t>
            </a:r>
            <a:r>
              <a:rPr lang="en-US" altLang="zh-TW" sz="2000" dirty="0" smtClean="0"/>
              <a:t>.</a:t>
            </a:r>
          </a:p>
          <a:p>
            <a:r>
              <a:rPr lang="en-US" sz="2000" dirty="0" err="1" smtClean="0"/>
              <a:t>Vaswani</a:t>
            </a:r>
            <a:r>
              <a:rPr lang="en-US" sz="2000"/>
              <a:t> et al., Attention Is All You </a:t>
            </a:r>
            <a:r>
              <a:rPr lang="en-US" sz="2000" smtClean="0"/>
              <a:t>Need.</a:t>
            </a:r>
            <a:endParaRPr lang="en-US" sz="2000" dirty="0"/>
          </a:p>
          <a:p>
            <a:endParaRPr lang="en-US" altLang="zh-TW" sz="2000" dirty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8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Idea: Vanishing Gradient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假設我們有以下三個值：</a:t>
            </a:r>
            <a:r>
              <a:rPr lang="en-US" dirty="0"/>
              <a:t> 0.1, 0.01, 0.01 </a:t>
            </a:r>
            <a:r>
              <a:rPr lang="zh-TW" altLang="en-US" dirty="0" smtClean="0"/>
              <a:t>，並且將它相乘</a:t>
            </a:r>
            <a:endParaRPr lang="en-US" dirty="0" smtClean="0"/>
          </a:p>
          <a:p>
            <a:r>
              <a:rPr lang="en-US" dirty="0" smtClean="0"/>
              <a:t>0.1 * 0.01 * 0.01 = 0.00001</a:t>
            </a:r>
          </a:p>
          <a:p>
            <a:r>
              <a:rPr lang="zh-TW" altLang="en-US" dirty="0" smtClean="0"/>
              <a:t>因此：當我們將非常小的梯度相乘後，梯度將會越來越小</a:t>
            </a:r>
            <a:endParaRPr lang="en-US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6CBB-DD27-450B-A057-50EA30BACB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4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Vanishing / Exploding Gradients</a:t>
            </a:r>
            <a:endParaRPr 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5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梯度消失的問題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zh-TW" altLang="en-US" dirty="0" smtClean="0"/>
              <a:t>越接近輸出的梯度訊號將會越大</a:t>
            </a:r>
            <a:endParaRPr lang="en-US" altLang="zh-TW" dirty="0"/>
          </a:p>
          <a:p>
            <a:r>
              <a:rPr lang="zh-TW" altLang="en-US" dirty="0" smtClean="0"/>
              <a:t>離輸出越遠的梯度訊號將會越小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模型只會考慮與輸出相近的資訊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6CBB-DD27-450B-A057-50EA30BACB71}" type="slidenum">
              <a:rPr lang="en-US" smtClean="0"/>
              <a:t>7</a:t>
            </a:fld>
            <a:endParaRPr 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357" y="1779757"/>
            <a:ext cx="6876701" cy="275068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931921" y="4246650"/>
            <a:ext cx="390698" cy="329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2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梯度消失的問題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當梯度消失發生在時間</a:t>
            </a:r>
            <a:r>
              <a:rPr lang="en-US" altLang="zh-TW" dirty="0" smtClean="0"/>
              <a:t>t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t+n</a:t>
            </a:r>
            <a:r>
              <a:rPr lang="zh-TW" altLang="en-US" dirty="0" smtClean="0"/>
              <a:t>之間，我們很難知道以下資訊：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時間</a:t>
            </a:r>
            <a:r>
              <a:rPr lang="en-US" altLang="zh-TW" dirty="0" smtClean="0"/>
              <a:t>t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t+n</a:t>
            </a:r>
            <a:r>
              <a:rPr lang="zh-TW" altLang="en-US" dirty="0" smtClean="0"/>
              <a:t>的依賴是否真的不存在</a:t>
            </a:r>
            <a:endParaRPr lang="en-US" altLang="zh-TW" dirty="0" smtClean="0"/>
          </a:p>
          <a:p>
            <a:pPr lvl="1"/>
            <a:r>
              <a:rPr lang="zh-TW" altLang="en-US" dirty="0"/>
              <a:t>時間</a:t>
            </a:r>
            <a:r>
              <a:rPr lang="en-US" altLang="zh-TW" dirty="0"/>
              <a:t>t</a:t>
            </a:r>
            <a:r>
              <a:rPr lang="zh-TW" altLang="en-US" dirty="0"/>
              <a:t>與</a:t>
            </a:r>
            <a:r>
              <a:rPr lang="en-US" altLang="zh-TW" dirty="0" err="1" smtClean="0"/>
              <a:t>t+n</a:t>
            </a:r>
            <a:r>
              <a:rPr lang="zh-TW" altLang="en-US" dirty="0" smtClean="0"/>
              <a:t>的依賴是否存在於其他不相關的參數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6CBB-DD27-450B-A057-50EA30BACB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8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Vanishing Gradients : Effects on RNNLM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LM </a:t>
            </a:r>
            <a:r>
              <a:rPr lang="en-US" b="1" dirty="0"/>
              <a:t>task</a:t>
            </a:r>
            <a:r>
              <a:rPr lang="en-US" b="1" dirty="0" smtClean="0"/>
              <a:t>: </a:t>
            </a:r>
            <a:r>
              <a:rPr lang="zh-TW" altLang="en-US" dirty="0" smtClean="0"/>
              <a:t>當她要列印票劵的時候，她發現列表機沒有墨水夾。她去文具店買了非常貴的墨水夾。在她把墨水夾裝進去之後，她終於印出她的</a:t>
            </a:r>
            <a:r>
              <a:rPr lang="en-US" altLang="zh-TW" dirty="0" smtClean="0"/>
              <a:t>____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為了要正確的預測輸出為</a:t>
            </a:r>
            <a:r>
              <a:rPr lang="en-US" altLang="zh-TW" dirty="0" smtClean="0"/>
              <a:t>”</a:t>
            </a:r>
            <a:r>
              <a:rPr lang="zh-TW" altLang="en-US" dirty="0"/>
              <a:t>票</a:t>
            </a:r>
            <a:r>
              <a:rPr lang="zh-TW" altLang="en-US" dirty="0" smtClean="0"/>
              <a:t>劵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，模型需要學習到第一個</a:t>
            </a:r>
            <a:r>
              <a:rPr lang="en-US" altLang="zh-TW" dirty="0"/>
              <a:t>”</a:t>
            </a:r>
            <a:r>
              <a:rPr lang="zh-TW" altLang="en-US" dirty="0"/>
              <a:t>票劵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與最後一個</a:t>
            </a:r>
            <a:r>
              <a:rPr lang="en-US" altLang="zh-TW" dirty="0"/>
              <a:t>”</a:t>
            </a:r>
            <a:r>
              <a:rPr lang="zh-TW" altLang="en-US" dirty="0"/>
              <a:t>票劵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之間的關係</a:t>
            </a:r>
            <a:endParaRPr lang="en-US" dirty="0" smtClean="0"/>
          </a:p>
          <a:p>
            <a:r>
              <a:rPr lang="zh-TW" altLang="en-US" dirty="0" smtClean="0"/>
              <a:t>然而：當有梯度消失問題時，將會很難學習到這些資訊</a:t>
            </a:r>
            <a:endParaRPr lang="en-US" dirty="0"/>
          </a:p>
          <a:p>
            <a:r>
              <a:rPr lang="zh-TW" altLang="en-US" dirty="0"/>
              <a:t>因此</a:t>
            </a:r>
            <a:r>
              <a:rPr lang="zh-TW" altLang="en-US" dirty="0" smtClean="0"/>
              <a:t>： 將會很難正確的預測出</a:t>
            </a:r>
            <a:r>
              <a:rPr lang="en-US" altLang="zh-TW" dirty="0"/>
              <a:t>”</a:t>
            </a:r>
            <a:r>
              <a:rPr lang="zh-TW" altLang="en-US" dirty="0"/>
              <a:t>票劵</a:t>
            </a:r>
            <a:r>
              <a:rPr lang="en-US" altLang="zh-TW" dirty="0"/>
              <a:t>”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國立高雄科技大學建功校區電子工程系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6CBB-DD27-450B-A057-50EA30BACB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0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6399</TotalTime>
  <Words>3143</Words>
  <Application>Microsoft Office PowerPoint</Application>
  <PresentationFormat>寬螢幕</PresentationFormat>
  <Paragraphs>387</Paragraphs>
  <Slides>48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4" baseType="lpstr">
      <vt:lpstr>新細明體</vt:lpstr>
      <vt:lpstr>Arial</vt:lpstr>
      <vt:lpstr>Calibri</vt:lpstr>
      <vt:lpstr>Calibri Light</vt:lpstr>
      <vt:lpstr>Cambria Math</vt:lpstr>
      <vt:lpstr>Office 佈景主題</vt:lpstr>
      <vt:lpstr>Vanishing Gradient, Gated RNN, Seq2Seq and Transformer</vt:lpstr>
      <vt:lpstr>Agenda</vt:lpstr>
      <vt:lpstr>Vanishing Gradient</vt:lpstr>
      <vt:lpstr>Vanishing Gradient Intuition</vt:lpstr>
      <vt:lpstr>Idea: Vanishing Gradient</vt:lpstr>
      <vt:lpstr>Problems of Vanishing / Exploding Gradients</vt:lpstr>
      <vt:lpstr>梯度消失的問題</vt:lpstr>
      <vt:lpstr>梯度消失的問題</vt:lpstr>
      <vt:lpstr>Vanishing Gradients : Effects on RNNLM</vt:lpstr>
      <vt:lpstr>Vanishing Gradients: Effects on RNNLM</vt:lpstr>
      <vt:lpstr>Long Short-Term Memory (LSTM)</vt:lpstr>
      <vt:lpstr>LSTM: Introduction</vt:lpstr>
      <vt:lpstr>LSTM: Equations</vt:lpstr>
      <vt:lpstr>How does LSTM solve vanishing gradients?</vt:lpstr>
      <vt:lpstr>LSTM: Real-World Success</vt:lpstr>
      <vt:lpstr>Gated Recurrent Unit (GRU)</vt:lpstr>
      <vt:lpstr>GRU: Equation</vt:lpstr>
      <vt:lpstr>LSTM &amp; GRU Comparison</vt:lpstr>
      <vt:lpstr>LSTM VS. GRU</vt:lpstr>
      <vt:lpstr>Bidirectional RNN</vt:lpstr>
      <vt:lpstr>Bidirectional RNNs: Motivation</vt:lpstr>
      <vt:lpstr>Bidirectional RNN</vt:lpstr>
      <vt:lpstr>Bidirectional RNN</vt:lpstr>
      <vt:lpstr>Bidirectional RNN</vt:lpstr>
      <vt:lpstr>Neural Machine Translation (NMT)</vt:lpstr>
      <vt:lpstr>NMT: Sequence-to-Sequence Model</vt:lpstr>
      <vt:lpstr>Seq2Seq is versatile!!</vt:lpstr>
      <vt:lpstr>NMT: Sequence-to-Sequence Model</vt:lpstr>
      <vt:lpstr>NMT: Training Steps</vt:lpstr>
      <vt:lpstr>Greedy Decoding</vt:lpstr>
      <vt:lpstr>NMT: the Biggest Success Story of NLP Deep Learning</vt:lpstr>
      <vt:lpstr>Attention</vt:lpstr>
      <vt:lpstr>NMT Research Continues</vt:lpstr>
      <vt:lpstr>Seq2Seq: the Bottleneck Problem</vt:lpstr>
      <vt:lpstr>Attention</vt:lpstr>
      <vt:lpstr>Seq2Seq with Attention</vt:lpstr>
      <vt:lpstr>Seq2Seq with Attention</vt:lpstr>
      <vt:lpstr>Seq2Seq with Attention</vt:lpstr>
      <vt:lpstr>Attention: Equations</vt:lpstr>
      <vt:lpstr>Attention is Great</vt:lpstr>
      <vt:lpstr>Transformer</vt:lpstr>
      <vt:lpstr>Transformer Models</vt:lpstr>
      <vt:lpstr>Transformer Overview</vt:lpstr>
      <vt:lpstr>Dot-Product Attention</vt:lpstr>
      <vt:lpstr>Scaled Dot-Product Attention</vt:lpstr>
      <vt:lpstr>Multi-head attention</vt:lpstr>
      <vt:lpstr>Transformer: Complete Encoder and Decoder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Su, Ian</dc:creator>
  <cp:lastModifiedBy>Su, Ian</cp:lastModifiedBy>
  <cp:revision>883</cp:revision>
  <dcterms:created xsi:type="dcterms:W3CDTF">2020-10-01T02:29:55Z</dcterms:created>
  <dcterms:modified xsi:type="dcterms:W3CDTF">2020-12-08T03:34:41Z</dcterms:modified>
</cp:coreProperties>
</file>