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1" r:id="rId45"/>
    <p:sldId id="302" r:id="rId46"/>
    <p:sldId id="303" r:id="rId47"/>
    <p:sldId id="311" r:id="rId48"/>
    <p:sldId id="304" r:id="rId49"/>
    <p:sldId id="305" r:id="rId50"/>
    <p:sldId id="306" r:id="rId51"/>
    <p:sldId id="307" r:id="rId52"/>
    <p:sldId id="308" r:id="rId53"/>
    <p:sldId id="309" r:id="rId54"/>
    <p:sldId id="310" r:id="rId55"/>
    <p:sldId id="292" r:id="rId5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6380" autoAdjust="0"/>
  </p:normalViewPr>
  <p:slideViewPr>
    <p:cSldViewPr snapToGrid="0">
      <p:cViewPr varScale="1">
        <p:scale>
          <a:sx n="99" d="100"/>
          <a:sy n="99" d="100"/>
        </p:scale>
        <p:origin x="942" y="90"/>
      </p:cViewPr>
      <p:guideLst/>
    </p:cSldViewPr>
  </p:slideViewPr>
  <p:outlineViewPr>
    <p:cViewPr>
      <p:scale>
        <a:sx n="33" d="100"/>
        <a:sy n="33" d="100"/>
      </p:scale>
      <p:origin x="0" y="-582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F7465-78BB-4967-A6A7-EC2C7EAFC45D}" type="datetimeFigureOut">
              <a:rPr lang="zh-TW" altLang="en-US" smtClean="0"/>
              <a:t>2020/10/21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FBEA7-930F-469C-8BB8-B2FDDF2B30F8}" type="slidenum">
              <a:rPr lang="zh-TW" altLang="en-US" smtClean="0"/>
              <a:t>‹#›</a:t>
            </a:fld>
            <a:endParaRPr lang="zh-TW" altLang="en-US"/>
          </a:p>
        </p:txBody>
      </p:sp>
    </p:spTree>
    <p:extLst>
      <p:ext uri="{BB962C8B-B14F-4D97-AF65-F5344CB8AC3E}">
        <p14:creationId xmlns:p14="http://schemas.microsoft.com/office/powerpoint/2010/main" val="335060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F49FBEA7-930F-469C-8BB8-B2FDDF2B30F8}" type="slidenum">
              <a:rPr lang="zh-TW" altLang="en-US" smtClean="0"/>
              <a:t>20</a:t>
            </a:fld>
            <a:endParaRPr lang="zh-TW" altLang="en-US"/>
          </a:p>
        </p:txBody>
      </p:sp>
    </p:spTree>
    <p:extLst>
      <p:ext uri="{BB962C8B-B14F-4D97-AF65-F5344CB8AC3E}">
        <p14:creationId xmlns:p14="http://schemas.microsoft.com/office/powerpoint/2010/main" val="422618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F49FBEA7-930F-469C-8BB8-B2FDDF2B30F8}" type="slidenum">
              <a:rPr lang="zh-TW" altLang="en-US" smtClean="0"/>
              <a:t>21</a:t>
            </a:fld>
            <a:endParaRPr lang="zh-TW" altLang="en-US"/>
          </a:p>
        </p:txBody>
      </p:sp>
    </p:spTree>
    <p:extLst>
      <p:ext uri="{BB962C8B-B14F-4D97-AF65-F5344CB8AC3E}">
        <p14:creationId xmlns:p14="http://schemas.microsoft.com/office/powerpoint/2010/main" val="1153096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3"/>
            <a:ext cx="1842910" cy="837937"/>
          </a:xfrm>
          <a:prstGeom prst="rect">
            <a:avLst/>
          </a:prstGeom>
        </p:spPr>
      </p:pic>
    </p:spTree>
    <p:extLst>
      <p:ext uri="{BB962C8B-B14F-4D97-AF65-F5344CB8AC3E}">
        <p14:creationId xmlns:p14="http://schemas.microsoft.com/office/powerpoint/2010/main" val="2595811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27339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138399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1744334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a:t>
            </a:fld>
            <a:endParaRPr lang="zh-TW" altLang="en-US"/>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842910" cy="837937"/>
          </a:xfrm>
          <a:prstGeom prst="rect">
            <a:avLst/>
          </a:prstGeom>
        </p:spPr>
      </p:pic>
    </p:spTree>
    <p:extLst>
      <p:ext uri="{BB962C8B-B14F-4D97-AF65-F5344CB8AC3E}">
        <p14:creationId xmlns:p14="http://schemas.microsoft.com/office/powerpoint/2010/main" val="219804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2706799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r>
              <a:rPr lang="en-US" altLang="zh-TW" smtClean="0"/>
              <a:t>October, 2020</a:t>
            </a:r>
            <a:endParaRPr lang="zh-TW" altLang="en-US"/>
          </a:p>
        </p:txBody>
      </p:sp>
      <p:sp>
        <p:nvSpPr>
          <p:cNvPr id="8" name="頁尾版面配置區 7"/>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9" name="投影片編號版面配置區 8"/>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128709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r>
              <a:rPr lang="en-US" altLang="zh-TW" smtClean="0"/>
              <a:t>October, 2020</a:t>
            </a:r>
            <a:endParaRPr lang="zh-TW" altLang="en-US"/>
          </a:p>
        </p:txBody>
      </p:sp>
      <p:sp>
        <p:nvSpPr>
          <p:cNvPr id="4" name="頁尾版面配置區 3"/>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5" name="投影片編號版面配置區 4"/>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84996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October, 2020</a:t>
            </a:r>
            <a:endParaRPr lang="zh-TW" altLang="en-US"/>
          </a:p>
        </p:txBody>
      </p:sp>
      <p:sp>
        <p:nvSpPr>
          <p:cNvPr id="3" name="頁尾版面配置區 2"/>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4" name="投影片編號版面配置區 3"/>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383030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327593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337289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smtClean="0"/>
              <a:t>October, 2020</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9F5F7-6250-42AC-86EC-F0DAF8EB0F02}" type="slidenum">
              <a:rPr lang="zh-TW" altLang="en-US" smtClean="0"/>
              <a:t>‹#›</a:t>
            </a:fld>
            <a:endParaRPr lang="zh-TW" altLang="en-US"/>
          </a:p>
        </p:txBody>
      </p:sp>
    </p:spTree>
    <p:extLst>
      <p:ext uri="{BB962C8B-B14F-4D97-AF65-F5344CB8AC3E}">
        <p14:creationId xmlns:p14="http://schemas.microsoft.com/office/powerpoint/2010/main" val="63500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iayisu/Natural-Language-Process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tmp"/><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mBcLRGuAFUk&amp;t=2s&amp;ab_channel=MITOpenCourseWare" TargetMode="External"/><Relationship Id="rId2" Type="http://schemas.openxmlformats.org/officeDocument/2006/relationships/hyperlink" Target="https://ocw.mit.edu/courses/mathematics/18-06sc-linear-algebra-fall-2011/positive-definite-matrices-and-applications/singular-value-decomposition/MIT18_06SCF11_Ses3.5sum.pdf" TargetMode="Externa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tmp"/><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220270"/>
            <a:ext cx="9144000" cy="2387600"/>
          </a:xfrm>
        </p:spPr>
        <p:txBody>
          <a:bodyPr>
            <a:normAutofit/>
          </a:bodyPr>
          <a:lstStyle/>
          <a:p>
            <a:r>
              <a:rPr lang="zh-TW" altLang="en-US" dirty="0" smtClean="0"/>
              <a:t>計算圖、反向傳播及自然語言處理之分散式表示法</a:t>
            </a:r>
            <a:endParaRPr lang="en-US" dirty="0"/>
          </a:p>
        </p:txBody>
      </p:sp>
      <p:sp>
        <p:nvSpPr>
          <p:cNvPr id="3" name="副標題 2"/>
          <p:cNvSpPr>
            <a:spLocks noGrp="1"/>
          </p:cNvSpPr>
          <p:nvPr>
            <p:ph type="subTitle" idx="1"/>
          </p:nvPr>
        </p:nvSpPr>
        <p:spPr/>
        <p:txBody>
          <a:bodyPr>
            <a:normAutofit lnSpcReduction="10000"/>
          </a:bodyPr>
          <a:lstStyle/>
          <a:p>
            <a:r>
              <a:rPr lang="zh-TW" altLang="en-US" dirty="0" smtClean="0"/>
              <a:t>報告人</a:t>
            </a:r>
            <a:r>
              <a:rPr lang="en-US" altLang="zh-TW" dirty="0" smtClean="0"/>
              <a:t>:</a:t>
            </a:r>
            <a:r>
              <a:rPr lang="zh-TW" altLang="en-US" dirty="0" smtClean="0"/>
              <a:t> 蘇佳益</a:t>
            </a:r>
            <a:endParaRPr lang="en-US" altLang="zh-TW" dirty="0" smtClean="0"/>
          </a:p>
          <a:p>
            <a:r>
              <a:rPr lang="zh-TW" altLang="en-US" dirty="0" smtClean="0"/>
              <a:t>指導老師</a:t>
            </a:r>
            <a:r>
              <a:rPr lang="en-US" altLang="zh-TW" dirty="0" smtClean="0"/>
              <a:t>:</a:t>
            </a:r>
            <a:r>
              <a:rPr lang="zh-TW" altLang="en-US" dirty="0" smtClean="0"/>
              <a:t> 陳聰毅</a:t>
            </a:r>
            <a:endParaRPr lang="en-US" altLang="zh-TW" dirty="0" smtClean="0"/>
          </a:p>
          <a:p>
            <a:r>
              <a:rPr lang="zh-TW" altLang="en-US" dirty="0"/>
              <a:t>國立高雄科技大學建功校區電子工程</a:t>
            </a:r>
            <a:r>
              <a:rPr lang="zh-TW" altLang="en-US" dirty="0" smtClean="0"/>
              <a:t>系</a:t>
            </a:r>
            <a:endParaRPr lang="en-US" altLang="zh-TW" dirty="0" smtClean="0"/>
          </a:p>
          <a:p>
            <a:r>
              <a:rPr lang="en-US" dirty="0">
                <a:hlinkClick r:id="rId2"/>
              </a:rPr>
              <a:t>https://github.com/chiayisu/Natural-Language-Processing</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a:t>
            </a:fld>
            <a:endParaRPr lang="zh-TW" altLang="en-US"/>
          </a:p>
        </p:txBody>
      </p:sp>
    </p:spTree>
    <p:extLst>
      <p:ext uri="{BB962C8B-B14F-4D97-AF65-F5344CB8AC3E}">
        <p14:creationId xmlns:p14="http://schemas.microsoft.com/office/powerpoint/2010/main" val="657861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Forward Propagation</a:t>
                </a:r>
              </a:p>
              <a:p>
                <a:pPr lvl="1"/>
                <a:r>
                  <a:rPr lang="en-US" altLang="zh-TW" sz="2000" dirty="0"/>
                  <a:t>a = x + y = 3</a:t>
                </a:r>
              </a:p>
              <a:p>
                <a:pPr lvl="1"/>
                <a:r>
                  <a:rPr lang="en-US" altLang="zh-TW" sz="2000" dirty="0"/>
                  <a:t>b = max(y, z) = 2</a:t>
                </a:r>
              </a:p>
              <a:p>
                <a:pPr lvl="1"/>
                <a:r>
                  <a:rPr lang="en-US" altLang="zh-TW" sz="2000" dirty="0"/>
                  <a:t>f = ab = 6</a:t>
                </a:r>
              </a:p>
              <a:p>
                <a:pPr lvl="1"/>
                <a:r>
                  <a:rPr lang="en-US" altLang="zh-TW" sz="2000" dirty="0"/>
                  <a:t>x = 1, y = 2, z = </a:t>
                </a:r>
                <a:r>
                  <a:rPr lang="en-US" altLang="zh-TW" sz="2000" dirty="0" smtClean="0"/>
                  <a:t>0</a:t>
                </a:r>
              </a:p>
              <a:p>
                <a:pPr lvl="1"/>
                <a14:m>
                  <m:oMath xmlns:m="http://schemas.openxmlformats.org/officeDocument/2006/math">
                    <m:f>
                      <m:fPr>
                        <m:ctrlPr>
                          <a:rPr lang="en-US" altLang="zh-TW" sz="2000" i="1">
                            <a:solidFill>
                              <a:srgbClr val="FF0000"/>
                            </a:solidFill>
                            <a:latin typeface="Cambria Math" panose="02040503050406030204" pitchFamily="18" charset="0"/>
                          </a:rPr>
                        </m:ctrlPr>
                      </m:fPr>
                      <m:num>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𝑓</m:t>
                        </m:r>
                      </m:num>
                      <m:den>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𝑥</m:t>
                        </m:r>
                      </m:den>
                    </m:f>
                    <m:r>
                      <a:rPr lang="en-US" altLang="zh-TW" sz="2000">
                        <a:solidFill>
                          <a:srgbClr val="FF0000"/>
                        </a:solidFill>
                        <a:latin typeface="Cambria Math" panose="02040503050406030204" pitchFamily="18" charset="0"/>
                      </a:rPr>
                      <m:t>=2</m:t>
                    </m:r>
                  </m:oMath>
                </a14:m>
                <a:endParaRPr lang="en-US" altLang="zh-TW" sz="2000" dirty="0">
                  <a:solidFill>
                    <a:srgbClr val="FF0000"/>
                  </a:solidFill>
                </a:endParaRPr>
              </a:p>
              <a:p>
                <a:pPr lvl="1"/>
                <a14:m>
                  <m:oMath xmlns:m="http://schemas.openxmlformats.org/officeDocument/2006/math">
                    <m:f>
                      <m:fPr>
                        <m:ctrlPr>
                          <a:rPr lang="en-US" altLang="zh-TW" sz="2000" i="1">
                            <a:solidFill>
                              <a:srgbClr val="FF0000"/>
                            </a:solidFill>
                            <a:latin typeface="Cambria Math" panose="02040503050406030204" pitchFamily="18" charset="0"/>
                          </a:rPr>
                        </m:ctrlPr>
                      </m:fPr>
                      <m:num>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𝑓</m:t>
                        </m:r>
                      </m:num>
                      <m:den>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𝑦</m:t>
                        </m:r>
                      </m:den>
                    </m:f>
                    <m:r>
                      <a:rPr lang="en-US" altLang="zh-TW" sz="2000">
                        <a:solidFill>
                          <a:srgbClr val="FF0000"/>
                        </a:solidFill>
                        <a:latin typeface="Cambria Math" panose="02040503050406030204" pitchFamily="18" charset="0"/>
                      </a:rPr>
                      <m:t>=2+3=5</m:t>
                    </m:r>
                  </m:oMath>
                </a14:m>
                <a:endParaRPr lang="zh-TW" altLang="en-US" sz="2000" dirty="0">
                  <a:solidFill>
                    <a:srgbClr val="0000CC"/>
                  </a:solidFill>
                </a:endParaRPr>
              </a:p>
              <a:p>
                <a:pPr lvl="1"/>
                <a14:m>
                  <m:oMath xmlns:m="http://schemas.openxmlformats.org/officeDocument/2006/math">
                    <m:f>
                      <m:fPr>
                        <m:ctrlPr>
                          <a:rPr lang="en-US" altLang="zh-TW" sz="2000" i="1">
                            <a:solidFill>
                              <a:srgbClr val="FF0000"/>
                            </a:solidFill>
                            <a:latin typeface="Cambria Math" panose="02040503050406030204" pitchFamily="18" charset="0"/>
                          </a:rPr>
                        </m:ctrlPr>
                      </m:fPr>
                      <m:num>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𝑓</m:t>
                        </m:r>
                      </m:num>
                      <m:den>
                        <m:r>
                          <a:rPr lang="zh-TW" altLang="en-US"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𝑧</m:t>
                        </m:r>
                      </m:den>
                    </m:f>
                    <m:r>
                      <a:rPr lang="en-US" altLang="zh-TW" sz="2000">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0</m:t>
                    </m:r>
                  </m:oMath>
                </a14:m>
                <a:endParaRPr lang="zh-TW" altLang="en-US" sz="2000" dirty="0">
                  <a:solidFill>
                    <a:srgbClr val="FF0000"/>
                  </a:solidFill>
                </a:endParaRPr>
              </a:p>
              <a:p>
                <a:pPr lvl="1"/>
                <a:endParaRPr lang="en-US" altLang="zh-TW" sz="2000"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10</a:t>
            </a:fld>
            <a:endParaRPr lang="zh-TW" alt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355" y="3441470"/>
            <a:ext cx="5945367" cy="2504243"/>
          </a:xfrm>
          <a:prstGeom prst="rect">
            <a:avLst/>
          </a:prstGeom>
        </p:spPr>
      </p:pic>
      <p:sp>
        <p:nvSpPr>
          <p:cNvPr id="9" name="矩形 8"/>
          <p:cNvSpPr/>
          <p:nvPr/>
        </p:nvSpPr>
        <p:spPr>
          <a:xfrm>
            <a:off x="5572964" y="3306533"/>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1</a:t>
            </a:r>
            <a:endParaRPr lang="zh-TW" altLang="en-US" sz="1600" dirty="0">
              <a:solidFill>
                <a:srgbClr val="FF0000"/>
              </a:solidFill>
            </a:endParaRPr>
          </a:p>
        </p:txBody>
      </p:sp>
      <p:sp>
        <p:nvSpPr>
          <p:cNvPr id="10" name="矩形 9"/>
          <p:cNvSpPr/>
          <p:nvPr/>
        </p:nvSpPr>
        <p:spPr>
          <a:xfrm>
            <a:off x="5572964" y="4001294"/>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2</a:t>
            </a:r>
            <a:endParaRPr lang="zh-TW" altLang="en-US" sz="1600" dirty="0">
              <a:solidFill>
                <a:srgbClr val="FF0000"/>
              </a:solidFill>
            </a:endParaRPr>
          </a:p>
        </p:txBody>
      </p:sp>
      <p:sp>
        <p:nvSpPr>
          <p:cNvPr id="11" name="矩形 10"/>
          <p:cNvSpPr/>
          <p:nvPr/>
        </p:nvSpPr>
        <p:spPr>
          <a:xfrm>
            <a:off x="5727954" y="4533571"/>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FF0000"/>
                </a:solidFill>
              </a:rPr>
              <a:t>2</a:t>
            </a:r>
            <a:endParaRPr lang="zh-TW" altLang="en-US" sz="1600" dirty="0">
              <a:solidFill>
                <a:srgbClr val="FF0000"/>
              </a:solidFill>
            </a:endParaRPr>
          </a:p>
        </p:txBody>
      </p:sp>
      <p:sp>
        <p:nvSpPr>
          <p:cNvPr id="12" name="矩形 11"/>
          <p:cNvSpPr/>
          <p:nvPr/>
        </p:nvSpPr>
        <p:spPr>
          <a:xfrm>
            <a:off x="5550797" y="5148671"/>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0</a:t>
            </a:r>
            <a:endParaRPr lang="zh-TW" altLang="en-US" sz="1600" dirty="0">
              <a:solidFill>
                <a:srgbClr val="FF0000"/>
              </a:solidFill>
            </a:endParaRPr>
          </a:p>
        </p:txBody>
      </p:sp>
      <p:sp>
        <p:nvSpPr>
          <p:cNvPr id="13" name="矩形 12"/>
          <p:cNvSpPr/>
          <p:nvPr/>
        </p:nvSpPr>
        <p:spPr>
          <a:xfrm>
            <a:off x="8036038" y="3806091"/>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FF0000"/>
                </a:solidFill>
              </a:rPr>
              <a:t>3</a:t>
            </a:r>
            <a:endParaRPr lang="zh-TW" altLang="en-US" sz="1600" dirty="0">
              <a:solidFill>
                <a:srgbClr val="FF0000"/>
              </a:solidFill>
            </a:endParaRPr>
          </a:p>
        </p:txBody>
      </p:sp>
      <p:sp>
        <p:nvSpPr>
          <p:cNvPr id="14" name="矩形 13"/>
          <p:cNvSpPr/>
          <p:nvPr/>
        </p:nvSpPr>
        <p:spPr>
          <a:xfrm>
            <a:off x="8036038" y="5137258"/>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FF0000"/>
                </a:solidFill>
              </a:rPr>
              <a:t>2</a:t>
            </a:r>
            <a:endParaRPr lang="zh-TW" altLang="en-US" sz="1600" dirty="0">
              <a:solidFill>
                <a:srgbClr val="FF0000"/>
              </a:solidFill>
            </a:endParaRPr>
          </a:p>
        </p:txBody>
      </p:sp>
      <p:sp>
        <p:nvSpPr>
          <p:cNvPr id="15" name="矩形 14"/>
          <p:cNvSpPr/>
          <p:nvPr/>
        </p:nvSpPr>
        <p:spPr>
          <a:xfrm>
            <a:off x="9836849" y="4115959"/>
            <a:ext cx="736092" cy="32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6</a:t>
            </a:r>
            <a:endParaRPr lang="zh-TW" altLang="en-US" sz="1600" dirty="0">
              <a:solidFill>
                <a:srgbClr val="FF0000"/>
              </a:solidFill>
            </a:endParaRPr>
          </a:p>
        </p:txBody>
      </p:sp>
      <mc:AlternateContent xmlns:mc="http://schemas.openxmlformats.org/markup-compatibility/2006" xmlns:a14="http://schemas.microsoft.com/office/drawing/2010/main">
        <mc:Choice Requires="a14">
          <p:sp>
            <p:nvSpPr>
              <p:cNvPr id="16" name="矩形 15"/>
              <p:cNvSpPr/>
              <p:nvPr/>
            </p:nvSpPr>
            <p:spPr>
              <a:xfrm>
                <a:off x="9123311" y="4732055"/>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den>
                      </m:f>
                      <m:r>
                        <a:rPr lang="en-US" altLang="zh-TW" sz="1400" b="0" i="1" smtClean="0">
                          <a:solidFill>
                            <a:srgbClr val="0000CC"/>
                          </a:solidFill>
                          <a:latin typeface="Cambria Math" panose="02040503050406030204" pitchFamily="18" charset="0"/>
                        </a:rPr>
                        <m:t>=1</m:t>
                      </m:r>
                    </m:oMath>
                  </m:oMathPara>
                </a14:m>
                <a:endParaRPr lang="zh-TW" altLang="en-US" sz="1400" dirty="0">
                  <a:solidFill>
                    <a:srgbClr val="0000CC"/>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9123311" y="4732055"/>
                <a:ext cx="2338754" cy="650631"/>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7094745" y="4110683"/>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𝑎</m:t>
                          </m:r>
                        </m:den>
                      </m:f>
                      <m:r>
                        <a:rPr lang="en-US" altLang="zh-TW" sz="1400" b="0" i="0" smtClean="0">
                          <a:solidFill>
                            <a:srgbClr val="0000CC"/>
                          </a:solidFill>
                          <a:latin typeface="Cambria Math" panose="02040503050406030204" pitchFamily="18" charset="0"/>
                        </a:rPr>
                        <m:t>=1∗2</m:t>
                      </m:r>
                    </m:oMath>
                  </m:oMathPara>
                </a14:m>
                <a:endParaRPr lang="zh-TW" altLang="en-US" sz="1400" dirty="0">
                  <a:solidFill>
                    <a:srgbClr val="0000CC"/>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7094745" y="4110683"/>
                <a:ext cx="2338754" cy="65063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7094745" y="5295082"/>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𝑏</m:t>
                          </m:r>
                        </m:den>
                      </m:f>
                      <m:r>
                        <a:rPr lang="en-US" altLang="zh-TW" sz="1400" b="0" i="0" smtClean="0">
                          <a:solidFill>
                            <a:srgbClr val="0000CC"/>
                          </a:solidFill>
                          <a:latin typeface="Cambria Math" panose="02040503050406030204" pitchFamily="18" charset="0"/>
                        </a:rPr>
                        <m:t>=1∗3</m:t>
                      </m:r>
                    </m:oMath>
                  </m:oMathPara>
                </a14:m>
                <a:endParaRPr lang="zh-TW" altLang="en-US" sz="1400" dirty="0">
                  <a:solidFill>
                    <a:srgbClr val="0000CC"/>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7094745" y="5295082"/>
                <a:ext cx="2338754" cy="650631"/>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489587" y="4126131"/>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𝑦</m:t>
                          </m:r>
                        </m:den>
                      </m:f>
                      <m:r>
                        <a:rPr lang="en-US" altLang="zh-TW" sz="1400" b="0" i="0" smtClean="0">
                          <a:solidFill>
                            <a:srgbClr val="0000CC"/>
                          </a:solidFill>
                          <a:latin typeface="Cambria Math" panose="02040503050406030204" pitchFamily="18" charset="0"/>
                        </a:rPr>
                        <m:t>=2∗1</m:t>
                      </m:r>
                    </m:oMath>
                  </m:oMathPara>
                </a14:m>
                <a:endParaRPr lang="zh-TW" altLang="en-US" sz="1400" dirty="0">
                  <a:solidFill>
                    <a:srgbClr val="0000CC"/>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5489587" y="4126131"/>
                <a:ext cx="2338754" cy="650631"/>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493024" y="2982441"/>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𝑥</m:t>
                          </m:r>
                        </m:den>
                      </m:f>
                      <m:r>
                        <a:rPr lang="en-US" altLang="zh-TW" sz="1400" b="0" i="0" smtClean="0">
                          <a:solidFill>
                            <a:srgbClr val="0000CC"/>
                          </a:solidFill>
                          <a:latin typeface="Cambria Math" panose="02040503050406030204" pitchFamily="18" charset="0"/>
                        </a:rPr>
                        <m:t>=2∗1</m:t>
                      </m:r>
                    </m:oMath>
                  </m:oMathPara>
                </a14:m>
                <a:endParaRPr lang="zh-TW" altLang="en-US" sz="1400" dirty="0">
                  <a:solidFill>
                    <a:srgbClr val="0000CC"/>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5493024" y="2982441"/>
                <a:ext cx="2338754" cy="650631"/>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4701937" y="4643921"/>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𝑦</m:t>
                          </m:r>
                        </m:den>
                      </m:f>
                      <m:r>
                        <a:rPr lang="en-US" altLang="zh-TW" sz="1400" b="0" i="0" smtClean="0">
                          <a:solidFill>
                            <a:srgbClr val="0000CC"/>
                          </a:solidFill>
                          <a:latin typeface="Cambria Math" panose="02040503050406030204" pitchFamily="18" charset="0"/>
                        </a:rPr>
                        <m:t>=3∗1</m:t>
                      </m:r>
                    </m:oMath>
                  </m:oMathPara>
                </a14:m>
                <a:endParaRPr lang="zh-TW" altLang="en-US" sz="1400" dirty="0">
                  <a:solidFill>
                    <a:srgbClr val="0000CC"/>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4701937" y="4643921"/>
                <a:ext cx="2338754" cy="650631"/>
              </a:xfrm>
              <a:prstGeom prst="rect">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728964" y="5515304"/>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1400" i="1" smtClean="0">
                              <a:solidFill>
                                <a:srgbClr val="0000CC"/>
                              </a:solidFill>
                              <a:latin typeface="Cambria Math" panose="02040503050406030204" pitchFamily="18" charset="0"/>
                            </a:rPr>
                          </m:ctrlPr>
                        </m:fPr>
                        <m:num>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𝑓</m:t>
                          </m:r>
                        </m:num>
                        <m:den>
                          <m:r>
                            <a:rPr lang="zh-TW" altLang="en-US" sz="1400" i="1" smtClean="0">
                              <a:solidFill>
                                <a:srgbClr val="0000CC"/>
                              </a:solidFill>
                              <a:latin typeface="Cambria Math" panose="02040503050406030204" pitchFamily="18" charset="0"/>
                            </a:rPr>
                            <m:t>𝜕</m:t>
                          </m:r>
                          <m:r>
                            <a:rPr lang="en-US" altLang="zh-TW" sz="1400" b="0" i="1" smtClean="0">
                              <a:solidFill>
                                <a:srgbClr val="0000CC"/>
                              </a:solidFill>
                              <a:latin typeface="Cambria Math" panose="02040503050406030204" pitchFamily="18" charset="0"/>
                            </a:rPr>
                            <m:t>𝑧</m:t>
                          </m:r>
                        </m:den>
                      </m:f>
                      <m:r>
                        <a:rPr lang="en-US" altLang="zh-TW" sz="1400" b="0" i="0" smtClean="0">
                          <a:solidFill>
                            <a:srgbClr val="0000CC"/>
                          </a:solidFill>
                          <a:latin typeface="Cambria Math" panose="02040503050406030204" pitchFamily="18" charset="0"/>
                        </a:rPr>
                        <m:t>=1∗0</m:t>
                      </m:r>
                    </m:oMath>
                  </m:oMathPara>
                </a14:m>
                <a:endParaRPr lang="zh-TW" altLang="en-US" sz="1400" dirty="0">
                  <a:solidFill>
                    <a:srgbClr val="0000CC"/>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4728964" y="5515304"/>
                <a:ext cx="2338754" cy="650631"/>
              </a:xfrm>
              <a:prstGeom prst="rect">
                <a:avLst/>
              </a:prstGeom>
              <a:blipFill>
                <a:blip r:embed="rId10"/>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595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多個分支的梯度</a:t>
            </a:r>
            <a:endParaRPr lang="en-US" dirty="0"/>
          </a:p>
        </p:txBody>
      </p:sp>
      <p:sp>
        <p:nvSpPr>
          <p:cNvPr id="3" name="內容版面配置區 2"/>
          <p:cNvSpPr>
            <a:spLocks noGrp="1"/>
          </p:cNvSpPr>
          <p:nvPr>
            <p:ph sz="half" idx="1"/>
          </p:nvPr>
        </p:nvSpPr>
        <p:spPr/>
        <p:txBody>
          <a:bodyPr/>
          <a:lstStyle/>
          <a:p>
            <a:r>
              <a:rPr lang="zh-TW" altLang="en-US" dirty="0"/>
              <a:t>多個</a:t>
            </a:r>
            <a:r>
              <a:rPr lang="zh-TW" altLang="en-US" dirty="0" smtClean="0"/>
              <a:t>分支</a:t>
            </a:r>
            <a:endParaRPr lang="en-US" dirty="0"/>
          </a:p>
        </p:txBody>
      </p:sp>
      <p:sp>
        <p:nvSpPr>
          <p:cNvPr id="8" name="內容版面配置區 7"/>
          <p:cNvSpPr>
            <a:spLocks noGrp="1"/>
          </p:cNvSpPr>
          <p:nvPr>
            <p:ph sz="half" idx="2"/>
          </p:nvPr>
        </p:nvSpPr>
        <p:spPr/>
        <p:txBody>
          <a:bodyPr/>
          <a:lstStyle/>
          <a:p>
            <a:pPr marL="0" indent="0">
              <a:buNone/>
            </a:pPr>
            <a:r>
              <a:rPr lang="zh-TW" altLang="en-US" dirty="0" smtClean="0"/>
              <a:t>將梯度相</a:t>
            </a:r>
            <a:r>
              <a:rPr lang="zh-TW" altLang="en-US" dirty="0"/>
              <a:t>加</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11</a:t>
            </a:fld>
            <a:endParaRPr lang="zh-TW" altLang="en-US"/>
          </a:p>
        </p:txBody>
      </p:sp>
      <p:sp>
        <p:nvSpPr>
          <p:cNvPr id="7" name="向右箭號 6"/>
          <p:cNvSpPr/>
          <p:nvPr/>
        </p:nvSpPr>
        <p:spPr>
          <a:xfrm>
            <a:off x="3980411" y="1825625"/>
            <a:ext cx="1339735" cy="307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圖片 8"/>
          <p:cNvPicPr>
            <a:picLocks noChangeAspect="1"/>
          </p:cNvPicPr>
          <p:nvPr/>
        </p:nvPicPr>
        <p:blipFill>
          <a:blip r:embed="rId2"/>
          <a:stretch>
            <a:fillRect/>
          </a:stretch>
        </p:blipFill>
        <p:spPr>
          <a:xfrm>
            <a:off x="2163746" y="2908209"/>
            <a:ext cx="7712108" cy="3103133"/>
          </a:xfrm>
          <a:prstGeom prst="rect">
            <a:avLst/>
          </a:prstGeom>
        </p:spPr>
      </p:pic>
    </p:spTree>
    <p:extLst>
      <p:ext uri="{BB962C8B-B14F-4D97-AF65-F5344CB8AC3E}">
        <p14:creationId xmlns:p14="http://schemas.microsoft.com/office/powerpoint/2010/main" val="356343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標題 7"/>
              <p:cNvSpPr>
                <a:spLocks noGrp="1"/>
              </p:cNvSpPr>
              <p:nvPr>
                <p:ph type="title"/>
              </p:nvPr>
            </p:nvSpPr>
            <p:spPr/>
            <p:txBody>
              <a:bodyPr/>
              <a:lstStyle/>
              <a:p>
                <a:r>
                  <a:rPr lang="en-US" dirty="0" smtClean="0"/>
                  <a:t>Real Network Example - W</a:t>
                </a:r>
                <a:r>
                  <a:rPr lang="en-US" altLang="zh-TW" dirty="0" smtClean="0"/>
                  <a:t>hat </a:t>
                </a:r>
                <a:r>
                  <a:rPr lang="en-US" altLang="zh-TW" dirty="0"/>
                  <a:t>is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 ? </a:t>
                </a:r>
                <a:endParaRPr lang="en-US" dirty="0"/>
              </a:p>
            </p:txBody>
          </p:sp>
        </mc:Choice>
        <mc:Fallback xmlns="">
          <p:sp>
            <p:nvSpPr>
              <p:cNvPr id="8" name="標題 7"/>
              <p:cNvSpPr>
                <a:spLocks noGrp="1" noRot="1" noChangeAspect="1" noMove="1" noResize="1" noEditPoints="1" noAdjustHandles="1" noChangeArrowheads="1" noChangeShapeType="1" noTextEdit="1"/>
              </p:cNvSpPr>
              <p:nvPr>
                <p:ph type="title"/>
              </p:nvPr>
            </p:nvSpPr>
            <p:spPr>
              <a:blipFill>
                <a:blip r:embed="rId2"/>
                <a:stretch>
                  <a:fillRect l="-2377" t="-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idx="1"/>
              </p:nvPr>
            </p:nvSpPr>
            <p:spPr/>
            <p:txBody>
              <a:bodyPr>
                <a:normAutofit/>
              </a:bodyPr>
              <a:lstStyle/>
              <a:p>
                <a:r>
                  <a:rPr lang="en-US" altLang="zh-TW" dirty="0" smtClean="0"/>
                  <a:t>what is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smtClean="0">
                                <a:latin typeface="Cambria Math" panose="02040503050406030204" pitchFamily="18" charset="0"/>
                              </a:rPr>
                              <m:t>𝑖</m:t>
                            </m:r>
                            <m:r>
                              <a:rPr lang="en-US" altLang="zh-TW" i="1">
                                <a:latin typeface="Cambria Math" panose="02040503050406030204" pitchFamily="18" charset="0"/>
                              </a:rPr>
                              <m:t>𝑗</m:t>
                            </m:r>
                          </m:sub>
                          <m:sup>
                            <m:r>
                              <a:rPr lang="en-US" altLang="zh-TW" i="1">
                                <a:latin typeface="Cambria Math" panose="02040503050406030204" pitchFamily="18" charset="0"/>
                              </a:rPr>
                              <m:t>(1)</m:t>
                            </m:r>
                          </m:sup>
                        </m:sSubSup>
                      </m:den>
                    </m:f>
                  </m:oMath>
                </a14:m>
                <a:r>
                  <a:rPr lang="en-US" altLang="zh-TW" dirty="0"/>
                  <a:t> </a:t>
                </a:r>
                <a:r>
                  <a:rPr lang="en-US" altLang="zh-TW" dirty="0" smtClean="0"/>
                  <a:t>? x</a:t>
                </a:r>
                <a14:m>
                  <m:oMath xmlns:m="http://schemas.openxmlformats.org/officeDocument/2006/math">
                    <m:r>
                      <a:rPr lang="en-US" altLang="zh-TW" b="0" i="0" smtClean="0">
                        <a:latin typeface="Cambria Math" panose="02040503050406030204" pitchFamily="18" charset="0"/>
                      </a:rPr>
                      <m:t> </m:t>
                    </m:r>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r>
                          <a:rPr lang="en-US" altLang="zh-TW" b="0" i="1" smtClean="0">
                            <a:latin typeface="Cambria Math" panose="02040503050406030204" pitchFamily="18" charset="0"/>
                          </a:rPr>
                          <m:t>1∗4</m:t>
                        </m:r>
                      </m:sup>
                    </m:sSup>
                    <m:r>
                      <a:rPr lang="en-US" altLang="zh-TW" b="0" i="1" smtClean="0">
                        <a:latin typeface="Cambria Math" panose="02040503050406030204" pitchFamily="18" charset="0"/>
                      </a:rPr>
                      <m:t>,</m:t>
                    </m:r>
                  </m:oMath>
                </a14:m>
                <a:r>
                  <a:rPr lang="en-US" altLang="zh-TW"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m:t>
                        </m:r>
                        <m:r>
                          <a:rPr lang="en-US" altLang="zh-TW" b="0" i="1" smtClean="0">
                            <a:latin typeface="Cambria Math" panose="02040503050406030204" pitchFamily="18" charset="0"/>
                          </a:rPr>
                          <m:t>0</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r>
                          <a:rPr lang="en-US" altLang="zh-TW" b="0" i="1" smtClean="0">
                            <a:latin typeface="Cambria Math" panose="02040503050406030204" pitchFamily="18" charset="0"/>
                          </a:rPr>
                          <m:t>4</m:t>
                        </m:r>
                        <m:r>
                          <a:rPr lang="en-US" altLang="zh-TW" i="1">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𝑚</m:t>
                            </m:r>
                          </m:e>
                          <m:sub>
                            <m:r>
                              <a:rPr lang="en-US" altLang="zh-TW" b="0" i="1" smtClean="0">
                                <a:latin typeface="Cambria Math" panose="02040503050406030204" pitchFamily="18" charset="0"/>
                              </a:rPr>
                              <m:t>0</m:t>
                            </m:r>
                          </m:sub>
                        </m:sSub>
                      </m:sup>
                    </m:sSup>
                  </m:oMath>
                </a14:m>
                <a:r>
                  <a:rPr lang="en-US" altLang="zh-TW"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(1)</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1∗</m:t>
                            </m:r>
                            <m:r>
                              <a:rPr lang="en-US" altLang="zh-TW" b="0" i="1" smtClean="0">
                                <a:latin typeface="Cambria Math" panose="02040503050406030204" pitchFamily="18" charset="0"/>
                              </a:rPr>
                              <m:t>𝑚</m:t>
                            </m:r>
                          </m:e>
                          <m:sub>
                            <m:r>
                              <a:rPr lang="en-US" altLang="zh-TW" b="0" i="1" smtClean="0">
                                <a:latin typeface="Cambria Math" panose="02040503050406030204" pitchFamily="18" charset="0"/>
                              </a:rPr>
                              <m:t>0</m:t>
                            </m:r>
                          </m:sub>
                        </m:sSub>
                      </m:sup>
                    </m:sSup>
                    <m:r>
                      <a:rPr lang="en-US" altLang="zh-TW" b="0" i="1" smtClean="0">
                        <a:latin typeface="Cambria Math" panose="02040503050406030204" pitchFamily="18" charset="0"/>
                      </a:rPr>
                      <m:t>, </m:t>
                    </m:r>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(1)</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𝑚</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𝑚</m:t>
                            </m:r>
                          </m:e>
                          <m:sub>
                            <m:r>
                              <a:rPr lang="en-US" altLang="zh-TW" b="0" i="1" smtClean="0">
                                <a:latin typeface="Cambria Math" panose="02040503050406030204" pitchFamily="18" charset="0"/>
                              </a:rPr>
                              <m:t>1</m:t>
                            </m:r>
                          </m:sub>
                        </m:sSub>
                      </m:sup>
                    </m:sSup>
                  </m:oMath>
                </a14:m>
                <a:r>
                  <a:rPr lang="en-US"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2</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1∗</m:t>
                            </m:r>
                            <m:r>
                              <a:rPr lang="en-US" altLang="zh-TW" i="1">
                                <a:latin typeface="Cambria Math" panose="02040503050406030204" pitchFamily="18" charset="0"/>
                              </a:rPr>
                              <m:t>𝑚</m:t>
                            </m:r>
                          </m:e>
                          <m:sub>
                            <m:r>
                              <a:rPr lang="en-US" altLang="zh-TW" b="0" i="1" smtClean="0">
                                <a:latin typeface="Cambria Math" panose="02040503050406030204" pitchFamily="18" charset="0"/>
                              </a:rPr>
                              <m:t>1</m:t>
                            </m:r>
                          </m:sub>
                        </m:sSub>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m:t>
                        </m:r>
                        <m:r>
                          <a:rPr lang="en-US" altLang="zh-TW" b="0" i="1" smtClean="0">
                            <a:latin typeface="Cambria Math" panose="02040503050406030204" pitchFamily="18" charset="0"/>
                          </a:rPr>
                          <m:t>2</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a:latin typeface="Cambria Math" panose="02040503050406030204" pitchFamily="18" charset="0"/>
                              </a:rPr>
                            </m:ctrlPr>
                          </m:sSubPr>
                          <m:e>
                            <m:r>
                              <a:rPr lang="en-US" altLang="zh-TW" i="1">
                                <a:latin typeface="Cambria Math" panose="02040503050406030204" pitchFamily="18" charset="0"/>
                              </a:rPr>
                              <m:t>𝑚</m:t>
                            </m:r>
                          </m:e>
                          <m:sub>
                            <m:r>
                              <a:rPr lang="en-US" altLang="zh-TW" b="0" i="1" smtClean="0">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𝑚</m:t>
                            </m:r>
                          </m:e>
                          <m:sub>
                            <m:r>
                              <a:rPr lang="en-US" altLang="zh-TW" b="0" i="1" smtClean="0">
                                <a:latin typeface="Cambria Math" panose="02040503050406030204" pitchFamily="18" charset="0"/>
                              </a:rPr>
                              <m:t>2</m:t>
                            </m:r>
                          </m:sub>
                        </m:sSub>
                      </m:sup>
                    </m:sSup>
                  </m:oMath>
                </a14:m>
                <a:r>
                  <a:rPr lang="en-US" altLang="zh-TW" dirty="0" smtClean="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3</m:t>
                        </m:r>
                        <m:r>
                          <a:rPr lang="en-US" altLang="zh-TW" i="1">
                            <a:latin typeface="Cambria Math" panose="02040503050406030204" pitchFamily="18" charset="0"/>
                          </a:rPr>
                          <m:t>)</m:t>
                        </m:r>
                      </m:sup>
                    </m:sSup>
                    <m:r>
                      <a:rPr lang="zh-TW" altLang="en-US" i="1">
                        <a:latin typeface="Cambria Math" panose="02040503050406030204" pitchFamily="18" charset="0"/>
                      </a:rPr>
                      <m:t>𝜖</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i="1">
                            <a:latin typeface="Cambria Math" panose="02040503050406030204" pitchFamily="18" charset="0"/>
                          </a:rPr>
                          <m:t>𝑅</m:t>
                        </m:r>
                      </m:e>
                      <m:sup>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1∗</m:t>
                            </m:r>
                            <m:r>
                              <a:rPr lang="en-US" altLang="zh-TW" i="1">
                                <a:latin typeface="Cambria Math" panose="02040503050406030204" pitchFamily="18" charset="0"/>
                              </a:rPr>
                              <m:t>𝑚</m:t>
                            </m:r>
                          </m:e>
                          <m:sub>
                            <m:r>
                              <a:rPr lang="en-US" altLang="zh-TW" i="1">
                                <a:latin typeface="Cambria Math" panose="02040503050406030204" pitchFamily="18" charset="0"/>
                              </a:rPr>
                              <m:t>2</m:t>
                            </m:r>
                          </m:sub>
                        </m:sSub>
                      </m:sup>
                    </m:sSup>
                  </m:oMath>
                </a14:m>
                <a:endParaRPr lang="en-US" altLang="zh-TW" dirty="0" smtClean="0"/>
              </a:p>
              <a:p>
                <a:r>
                  <a:rPr lang="en-US" altLang="zh-TW" dirty="0" smtClean="0"/>
                  <a:t>Forward Propagation</a:t>
                </a:r>
              </a:p>
              <a:p>
                <a:pPr lvl="1">
                  <a:buFont typeface="Wingdings" panose="05000000000000000000" pitchFamily="2" charset="2"/>
                  <a:buChar char="Ø"/>
                </a:pP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(1)</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b="0" i="1" smtClean="0">
                            <a:latin typeface="Cambria Math" panose="02040503050406030204" pitchFamily="18" charset="0"/>
                          </a:rPr>
                          <m:t>𝑥𝑊</m:t>
                        </m:r>
                      </m:e>
                      <m:sup>
                        <m:r>
                          <a:rPr lang="en-US" altLang="zh-TW" i="1">
                            <a:latin typeface="Cambria Math" panose="02040503050406030204" pitchFamily="18" charset="0"/>
                          </a:rPr>
                          <m:t>(0)</m:t>
                        </m:r>
                      </m:sup>
                    </m:sSup>
                    <m:r>
                      <a:rPr lang="en-US" altLang="zh-TW" b="0" i="1" smtClean="0">
                        <a:latin typeface="Cambria Math" panose="02040503050406030204" pitchFamily="18" charset="0"/>
                      </a:rPr>
                      <m:t>)</m:t>
                    </m:r>
                  </m:oMath>
                </a14:m>
                <a:endParaRPr lang="en-US" altLang="zh-TW" i="1" dirty="0" smtClean="0">
                  <a:latin typeface="Cambria Math" panose="02040503050406030204" pitchFamily="18" charset="0"/>
                </a:endParaRPr>
              </a:p>
              <a:p>
                <a:pPr lvl="1">
                  <a:buFont typeface="Wingdings" panose="05000000000000000000" pitchFamily="2" charset="2"/>
                  <a:buChar char="Ø"/>
                </a:pP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2</m:t>
                        </m:r>
                        <m:r>
                          <a:rPr lang="en-US" altLang="zh-TW" i="1">
                            <a:latin typeface="Cambria Math" panose="02040503050406030204" pitchFamily="18" charset="0"/>
                          </a:rPr>
                          <m:t>)</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i="1">
                            <a:latin typeface="Cambria Math" panose="02040503050406030204" pitchFamily="18" charset="0"/>
                          </a:rPr>
                          <m:t>𝑎</m:t>
                        </m:r>
                      </m:e>
                      <m:sup>
                        <m:r>
                          <a:rPr lang="en-US" altLang="zh-TW" i="1">
                            <a:latin typeface="Cambria Math" panose="02040503050406030204" pitchFamily="18" charset="0"/>
                          </a:rPr>
                          <m:t>(1)</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(1)</m:t>
                        </m:r>
                      </m:sup>
                    </m:sSup>
                    <m:r>
                      <a:rPr lang="en-US" altLang="zh-TW" b="0" i="1" smtClean="0">
                        <a:latin typeface="Cambria Math" panose="02040503050406030204" pitchFamily="18" charset="0"/>
                      </a:rPr>
                      <m:t>)</m:t>
                    </m:r>
                  </m:oMath>
                </a14:m>
                <a:endParaRPr lang="en-US" altLang="zh-TW" dirty="0" smtClean="0"/>
              </a:p>
              <a:p>
                <a:pPr lvl="1">
                  <a:buFont typeface="Wingdings" panose="05000000000000000000" pitchFamily="2" charset="2"/>
                  <a:buChar char="Ø"/>
                </a:pP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m:t>
                        </m:r>
                        <m:r>
                          <a:rPr lang="en-US" altLang="zh-TW" b="0" i="1" smtClean="0">
                            <a:latin typeface="Cambria Math" panose="02040503050406030204" pitchFamily="18" charset="0"/>
                          </a:rPr>
                          <m:t>3</m:t>
                        </m:r>
                        <m:r>
                          <a:rPr lang="en-US" altLang="zh-TW" i="1">
                            <a:latin typeface="Cambria Math" panose="02040503050406030204" pitchFamily="18" charset="0"/>
                          </a:rPr>
                          <m:t>)</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i="1">
                            <a:latin typeface="Cambria Math" panose="02040503050406030204" pitchFamily="18" charset="0"/>
                          </a:rPr>
                          <m:t>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(2)</m:t>
                        </m:r>
                      </m:sup>
                    </m:sSup>
                    <m:r>
                      <a:rPr lang="en-US" altLang="zh-TW" b="0" i="1" smtClean="0">
                        <a:latin typeface="Cambria Math" panose="02040503050406030204" pitchFamily="18" charset="0"/>
                      </a:rPr>
                      <m:t>)</m:t>
                    </m:r>
                  </m:oMath>
                </a14:m>
                <a:endParaRPr lang="en-US" altLang="zh-TW" dirty="0"/>
              </a:p>
              <a:p>
                <a:endParaRPr lang="en-US" altLang="zh-TW" dirty="0"/>
              </a:p>
            </p:txBody>
          </p:sp>
        </mc:Choice>
        <mc:Fallback xmlns="">
          <p:sp>
            <p:nvSpPr>
              <p:cNvPr id="9" name="內容版面配置區 8"/>
              <p:cNvSpPr>
                <a:spLocks noGrp="1" noRot="1" noChangeAspect="1" noMove="1" noResize="1" noEditPoints="1" noAdjustHandles="1" noChangeArrowheads="1" noChangeShapeType="1" noTextEdit="1"/>
              </p:cNvSpPr>
              <p:nvPr>
                <p:ph idx="1"/>
              </p:nvPr>
            </p:nvSpPr>
            <p:spPr>
              <a:blipFill>
                <a:blip r:embed="rId3"/>
                <a:stretch>
                  <a:fillRect l="-812" t="-140"/>
                </a:stretch>
              </a:blipFill>
            </p:spPr>
            <p:txBody>
              <a:bodyPr/>
              <a:lstStyle/>
              <a:p>
                <a:r>
                  <a:rPr lang="en-US">
                    <a:noFill/>
                  </a:rPr>
                  <a:t> </a:t>
                </a:r>
              </a:p>
            </p:txBody>
          </p:sp>
        </mc:Fallback>
      </mc:AlternateContent>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12</a:t>
            </a:fld>
            <a:endParaRPr lang="zh-TW" altLang="en-US"/>
          </a:p>
        </p:txBody>
      </p:sp>
      <p:pic>
        <p:nvPicPr>
          <p:cNvPr id="10" name="內容版面配置區 8"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5431" y="3277399"/>
            <a:ext cx="3659191" cy="2670663"/>
          </a:xfrm>
          <a:prstGeom prst="rect">
            <a:avLst/>
          </a:prstGeom>
        </p:spPr>
      </p:pic>
    </p:spTree>
    <p:extLst>
      <p:ext uri="{BB962C8B-B14F-4D97-AF65-F5344CB8AC3E}">
        <p14:creationId xmlns:p14="http://schemas.microsoft.com/office/powerpoint/2010/main" val="3165810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r>
                  <a:rPr lang="en-US" dirty="0"/>
                  <a:t>Real Network Example - W</a:t>
                </a:r>
                <a:r>
                  <a:rPr lang="en-US" altLang="zh-TW" dirty="0"/>
                  <a:t>hat is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 ? </a:t>
                </a:r>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2377" t="-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Backward </a:t>
                </a:r>
                <a:r>
                  <a:rPr lang="en-US" altLang="zh-TW" dirty="0"/>
                  <a:t>Propagation</a:t>
                </a:r>
              </a:p>
              <a:p>
                <a:pPr lvl="1">
                  <a:buFont typeface="Wingdings" panose="05000000000000000000" pitchFamily="2" charset="2"/>
                  <a:buChar char="Ø"/>
                </a:pP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 = </a:t>
                </a:r>
                <a14:m>
                  <m:oMath xmlns:m="http://schemas.openxmlformats.org/officeDocument/2006/math">
                    <m:f>
                      <m:fPr>
                        <m:ctrlPr>
                          <a:rPr lang="en-US" altLang="zh-TW" i="1">
                            <a:latin typeface="Cambria Math" panose="02040503050406030204" pitchFamily="18" charset="0"/>
                          </a:rPr>
                        </m:ctrlPr>
                      </m:fPr>
                      <m:num>
                        <m:sSup>
                          <m:sSupPr>
                            <m:ctrlPr>
                              <a:rPr lang="en-US" altLang="zh-TW" i="1">
                                <a:latin typeface="Cambria Math" panose="02040503050406030204" pitchFamily="18" charset="0"/>
                              </a:rPr>
                            </m:ctrlPr>
                          </m:sSupPr>
                          <m:e>
                            <m:r>
                              <a:rPr lang="zh-TW" altLang="en-US" i="1">
                                <a:latin typeface="Cambria Math" panose="02040503050406030204" pitchFamily="18" charset="0"/>
                              </a:rPr>
                              <m:t>𝜕</m:t>
                            </m:r>
                            <m:r>
                              <a:rPr lang="en-US" altLang="zh-TW" i="1">
                                <a:latin typeface="Cambria Math" panose="02040503050406030204" pitchFamily="18" charset="0"/>
                              </a:rPr>
                              <m:t>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𝑊</m:t>
                            </m:r>
                          </m:e>
                          <m:sup>
                            <m:r>
                              <a:rPr lang="en-US" altLang="zh-TW" i="1">
                                <a:latin typeface="Cambria Math" panose="02040503050406030204" pitchFamily="18" charset="0"/>
                              </a:rPr>
                              <m:t>(2)</m:t>
                            </m:r>
                          </m:sup>
                        </m:s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endParaRPr lang="en-US" dirty="0" smtClean="0"/>
              </a:p>
              <a:p>
                <a:pPr lvl="1">
                  <a:buFont typeface="Wingdings" panose="05000000000000000000" pitchFamily="2" charset="2"/>
                  <a:buChar char="Ø"/>
                </a:pPr>
                <a:r>
                  <a:rPr lang="en-US" altLang="zh-TW" dirty="0" smtClean="0"/>
                  <a:t>          </a:t>
                </a:r>
                <a14:m>
                  <m:oMath xmlns:m="http://schemas.openxmlformats.org/officeDocument/2006/math">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endParaRPr lang="en-US" dirty="0" smtClean="0"/>
              </a:p>
              <a:p>
                <a:pPr lvl="1">
                  <a:buFont typeface="Wingdings" panose="05000000000000000000" pitchFamily="2" charset="2"/>
                  <a:buChar char="Ø"/>
                </a:pPr>
                <a:r>
                  <a:rPr lang="en-US" dirty="0"/>
                  <a:t> </a:t>
                </a:r>
                <a:r>
                  <a:rPr lang="en-US" dirty="0" smtClean="0"/>
                  <a:t>         </a:t>
                </a:r>
                <a14:m>
                  <m:oMath xmlns:m="http://schemas.openxmlformats.org/officeDocument/2006/math">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m:t>
                        </m:r>
                      </m:sub>
                      <m:sup>
                        <m:r>
                          <a:rPr lang="en-US" altLang="zh-TW" i="1">
                            <a:latin typeface="Cambria Math" panose="02040503050406030204" pitchFamily="18" charset="0"/>
                          </a:rPr>
                          <m:t>(2)</m:t>
                        </m:r>
                      </m:sup>
                    </m:sSubSup>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𝑓</m:t>
                            </m:r>
                            <m:r>
                              <a:rPr lang="en-US" altLang="zh-TW" i="1">
                                <a:latin typeface="Cambria Math" panose="02040503050406030204" pitchFamily="18" charset="0"/>
                              </a:rPr>
                              <m:t>(</m:t>
                            </m:r>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r>
                          <a:rPr lang="en-US" altLang="zh-TW" i="1">
                            <a:latin typeface="Cambria Math" panose="02040503050406030204" pitchFamily="18" charset="0"/>
                          </a:rPr>
                          <m:t>)</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dirty="0" smtClean="0"/>
                  <a:t> </a:t>
                </a:r>
              </a:p>
              <a:p>
                <a:pPr lvl="1">
                  <a:buFont typeface="Wingdings" panose="05000000000000000000" pitchFamily="2" charset="2"/>
                  <a:buChar char="Ø"/>
                </a:pPr>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13</a:t>
            </a:fld>
            <a:endParaRPr lang="zh-TW" altLang="en-US"/>
          </a:p>
        </p:txBody>
      </p:sp>
      <p:sp>
        <p:nvSpPr>
          <p:cNvPr id="7" name="矩形 6"/>
          <p:cNvSpPr/>
          <p:nvPr/>
        </p:nvSpPr>
        <p:spPr>
          <a:xfrm>
            <a:off x="2552008" y="3840480"/>
            <a:ext cx="1637608" cy="889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矩形 7"/>
              <p:cNvSpPr/>
              <p:nvPr/>
            </p:nvSpPr>
            <p:spPr>
              <a:xfrm>
                <a:off x="5273174" y="4608129"/>
                <a:ext cx="1395046" cy="756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TW" sz="2400" i="1" smtClean="0">
                              <a:solidFill>
                                <a:srgbClr val="FF0000"/>
                              </a:solidFill>
                              <a:latin typeface="Cambria Math" panose="02040503050406030204" pitchFamily="18" charset="0"/>
                            </a:rPr>
                          </m:ctrlPr>
                        </m:sSubSupPr>
                        <m:e>
                          <m:r>
                            <a:rPr lang="zh-TW" altLang="en-US" sz="2400" i="1" smtClean="0">
                              <a:solidFill>
                                <a:srgbClr val="FF0000"/>
                              </a:solidFill>
                              <a:latin typeface="Cambria Math" panose="02040503050406030204" pitchFamily="18" charset="0"/>
                            </a:rPr>
                            <m:t>𝛿</m:t>
                          </m:r>
                        </m:e>
                        <m:sub>
                          <m:r>
                            <a:rPr lang="en-US" altLang="zh-TW" sz="2400" b="0" i="1" smtClean="0">
                              <a:solidFill>
                                <a:srgbClr val="FF0000"/>
                              </a:solidFill>
                              <a:latin typeface="Cambria Math" panose="02040503050406030204" pitchFamily="18" charset="0"/>
                            </a:rPr>
                            <m:t>𝑖</m:t>
                          </m:r>
                        </m:sub>
                        <m:sup>
                          <m:r>
                            <a:rPr lang="en-US" altLang="zh-TW" sz="2400" b="0" i="1" smtClean="0">
                              <a:solidFill>
                                <a:srgbClr val="FF0000"/>
                              </a:solidFill>
                              <a:latin typeface="Cambria Math" panose="02040503050406030204" pitchFamily="18" charset="0"/>
                            </a:rPr>
                            <m:t>(2)</m:t>
                          </m:r>
                        </m:sup>
                      </m:sSubSup>
                    </m:oMath>
                  </m:oMathPara>
                </a14:m>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273174" y="4608129"/>
                <a:ext cx="1395046" cy="756138"/>
              </a:xfrm>
              <a:prstGeom prst="rect">
                <a:avLst/>
              </a:prstGeom>
              <a:blipFill>
                <a:blip r:embed="rId4"/>
                <a:stretch>
                  <a:fillRect/>
                </a:stretch>
              </a:blipFill>
              <a:ln>
                <a:noFill/>
              </a:ln>
            </p:spPr>
            <p:txBody>
              <a:bodyPr/>
              <a:lstStyle/>
              <a:p>
                <a:r>
                  <a:rPr lang="en-US">
                    <a:noFill/>
                  </a:rPr>
                  <a:t> </a:t>
                </a:r>
              </a:p>
            </p:txBody>
          </p:sp>
        </mc:Fallback>
      </mc:AlternateContent>
      <p:sp>
        <p:nvSpPr>
          <p:cNvPr id="9" name="矩形 8"/>
          <p:cNvSpPr/>
          <p:nvPr/>
        </p:nvSpPr>
        <p:spPr>
          <a:xfrm>
            <a:off x="4189616" y="3840481"/>
            <a:ext cx="1083558" cy="889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26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fontScale="90000"/>
              </a:bodyPr>
              <a:lstStyle/>
              <a:p>
                <a:r>
                  <a:rPr lang="en-US" altLang="zh-TW" dirty="0" smtClean="0"/>
                  <a:t>How to calculate</a:t>
                </a:r>
                <a:r>
                  <a:rPr lang="en-US" altLang="zh-TW" sz="3200" dirty="0"/>
                  <a:t>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oMath>
                </a14:m>
                <a:r>
                  <a:rPr lang="en-US" altLang="zh-TW" dirty="0"/>
                  <a:t>?</a:t>
                </a:r>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2087" t="-1382" b="-2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f>
                      <m:fPr>
                        <m:ctrlPr>
                          <a:rPr lang="en-US" altLang="zh-TW" i="1" smtClean="0">
                            <a:latin typeface="Cambria Math" panose="02040503050406030204" pitchFamily="18" charset="0"/>
                          </a:rPr>
                        </m:ctrlPr>
                      </m:fPr>
                      <m:num>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𝑧</m:t>
                            </m:r>
                          </m:e>
                          <m:sub>
                            <m:r>
                              <a:rPr lang="en-US" altLang="zh-TW" b="0" i="1" smtClean="0">
                                <a:latin typeface="Cambria Math" panose="02040503050406030204" pitchFamily="18" charset="0"/>
                              </a:rPr>
                              <m:t>𝑗</m:t>
                            </m:r>
                          </m:sub>
                          <m:sup>
                            <m:r>
                              <a:rPr lang="en-US" altLang="zh-TW" i="1">
                                <a:latin typeface="Cambria Math" panose="02040503050406030204" pitchFamily="18" charset="0"/>
                              </a:rPr>
                              <m:t>(2)</m:t>
                            </m:r>
                          </m:sup>
                        </m:sSubSup>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zh-TW" altLang="en-US" i="1">
                            <a:latin typeface="Cambria Math" panose="02040503050406030204" pitchFamily="18" charset="0"/>
                          </a:rPr>
                          <m:t>𝜕</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d>
                      <m:dPr>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1</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1</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2</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2</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3</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3</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4</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4</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e>
                    </m:d>
                  </m:oMath>
                </a14:m>
                <a:endParaRPr lang="en-US" altLang="zh-TW" dirty="0"/>
              </a:p>
              <a:p>
                <a:r>
                  <a:rPr lang="en-US" altLang="zh-TW" dirty="0"/>
                  <a:t>=</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num>
                      <m:den>
                        <m:r>
                          <a:rPr lang="zh-TW" altLang="en-US"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𝑖𝑗</m:t>
                            </m:r>
                          </m:sub>
                          <m:sup>
                            <m:r>
                              <a:rPr lang="en-US" altLang="zh-TW" i="1">
                                <a:latin typeface="Cambria Math" panose="02040503050406030204" pitchFamily="18" charset="0"/>
                              </a:rPr>
                              <m:t>(1)</m:t>
                            </m:r>
                          </m:sup>
                        </m:sSubSup>
                      </m:den>
                    </m:f>
                    <m:d>
                      <m:dPr>
                        <m:ctrlPr>
                          <a:rPr lang="en-US" altLang="zh-TW" i="1">
                            <a:latin typeface="Cambria Math" panose="02040503050406030204" pitchFamily="18" charset="0"/>
                          </a:rPr>
                        </m:ctrlPr>
                      </m:dPr>
                      <m:e>
                        <m:nary>
                          <m:naryPr>
                            <m:chr m:val="∑"/>
                            <m:supHide m:val="on"/>
                            <m:ctrlPr>
                              <a:rPr lang="en-US" altLang="zh-TW" i="1">
                                <a:latin typeface="Cambria Math" panose="02040503050406030204" pitchFamily="18" charset="0"/>
                              </a:rPr>
                            </m:ctrlPr>
                          </m:naryPr>
                          <m:sub>
                            <m:r>
                              <m:rPr>
                                <m:brk m:alnAt="7"/>
                              </m:rPr>
                              <a:rPr lang="en-US" altLang="zh-TW" i="1">
                                <a:latin typeface="Cambria Math" panose="02040503050406030204" pitchFamily="18" charset="0"/>
                              </a:rPr>
                              <m:t>𝑘</m:t>
                            </m:r>
                          </m:sub>
                          <m:sup/>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i="1">
                                    <a:latin typeface="Cambria Math" panose="02040503050406030204" pitchFamily="18" charset="0"/>
                                  </a:rPr>
                                  <m:t>𝑘</m:t>
                                </m:r>
                              </m:sub>
                              <m:sup>
                                <m:r>
                                  <a:rPr lang="en-US" altLang="zh-TW" i="1">
                                    <a:latin typeface="Cambria Math" panose="02040503050406030204" pitchFamily="18" charset="0"/>
                                  </a:rPr>
                                  <m:t>(1)</m:t>
                                </m:r>
                              </m:sup>
                            </m:sSubSup>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𝑊</m:t>
                                </m:r>
                              </m:e>
                              <m:sub>
                                <m:r>
                                  <a:rPr lang="en-US" altLang="zh-TW" i="1">
                                    <a:latin typeface="Cambria Math" panose="02040503050406030204" pitchFamily="18" charset="0"/>
                                  </a:rPr>
                                  <m:t>𝑘</m:t>
                                </m:r>
                                <m:r>
                                  <a:rPr lang="en-US" altLang="zh-TW" b="0" i="1" smtClean="0">
                                    <a:latin typeface="Cambria Math" panose="02040503050406030204" pitchFamily="18" charset="0"/>
                                  </a:rPr>
                                  <m:t>𝑗</m:t>
                                </m:r>
                              </m:sub>
                              <m:sup>
                                <m:r>
                                  <a:rPr lang="en-US" altLang="zh-TW" i="1">
                                    <a:latin typeface="Cambria Math" panose="02040503050406030204" pitchFamily="18" charset="0"/>
                                  </a:rPr>
                                  <m:t>(1)</m:t>
                                </m:r>
                              </m:sup>
                            </m:sSubSup>
                          </m:e>
                        </m:nary>
                      </m:e>
                    </m:d>
                  </m:oMath>
                </a14:m>
                <a:endParaRPr lang="en-US" altLang="zh-TW" dirty="0"/>
              </a:p>
              <a:p>
                <a:r>
                  <a:rPr lang="en-US" altLang="zh-TW" dirty="0"/>
                  <a:t>=</a:t>
                </a:r>
                <a14:m>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𝑎</m:t>
                        </m:r>
                      </m:e>
                      <m:sub>
                        <m:r>
                          <a:rPr lang="en-US" altLang="zh-TW" b="0" i="1" smtClean="0">
                            <a:latin typeface="Cambria Math" panose="02040503050406030204" pitchFamily="18" charset="0"/>
                          </a:rPr>
                          <m:t>𝑖</m:t>
                        </m:r>
                      </m:sub>
                      <m:sup>
                        <m:r>
                          <a:rPr lang="en-US" altLang="zh-TW" i="1">
                            <a:latin typeface="Cambria Math" panose="02040503050406030204" pitchFamily="18" charset="0"/>
                          </a:rPr>
                          <m:t>(1)</m:t>
                        </m:r>
                      </m:sup>
                    </m:sSubSup>
                  </m:oMath>
                </a14:m>
                <a:r>
                  <a:rPr lang="en-US" dirty="0" smtClean="0"/>
                  <a:t> </a:t>
                </a:r>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812"/>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14</a:t>
            </a:fld>
            <a:endParaRPr lang="zh-TW" altLang="en-US"/>
          </a:p>
        </p:txBody>
      </p:sp>
      <p:pic>
        <p:nvPicPr>
          <p:cNvPr id="7" name="圖片 6"/>
          <p:cNvPicPr>
            <a:picLocks noChangeAspect="1"/>
          </p:cNvPicPr>
          <p:nvPr/>
        </p:nvPicPr>
        <p:blipFill>
          <a:blip r:embed="rId4"/>
          <a:stretch>
            <a:fillRect/>
          </a:stretch>
        </p:blipFill>
        <p:spPr>
          <a:xfrm>
            <a:off x="8037289" y="3428093"/>
            <a:ext cx="3316511" cy="2408129"/>
          </a:xfrm>
          <a:prstGeom prst="rect">
            <a:avLst/>
          </a:prstGeom>
        </p:spPr>
      </p:pic>
    </p:spTree>
    <p:extLst>
      <p:ext uri="{BB962C8B-B14F-4D97-AF65-F5344CB8AC3E}">
        <p14:creationId xmlns:p14="http://schemas.microsoft.com/office/powerpoint/2010/main" val="197276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Inefficient </a:t>
            </a:r>
            <a:r>
              <a:rPr lang="en-US" altLang="zh-TW" dirty="0"/>
              <a:t>Gradient </a:t>
            </a:r>
            <a:r>
              <a:rPr lang="en-US" altLang="zh-TW" dirty="0" smtClean="0"/>
              <a:t>Computation</a:t>
            </a:r>
            <a:endParaRPr lang="en-US" dirty="0"/>
          </a:p>
        </p:txBody>
      </p:sp>
      <p:sp>
        <p:nvSpPr>
          <p:cNvPr id="3" name="內容版面配置區 2"/>
          <p:cNvSpPr>
            <a:spLocks noGrp="1"/>
          </p:cNvSpPr>
          <p:nvPr>
            <p:ph idx="1"/>
          </p:nvPr>
        </p:nvSpPr>
        <p:spPr/>
        <p:txBody>
          <a:bodyPr/>
          <a:lstStyle/>
          <a:p>
            <a:r>
              <a:rPr lang="zh-TW" altLang="en-US" dirty="0" smtClean="0"/>
              <a:t>未重複使用已經算過的梯度</a:t>
            </a:r>
            <a:endParaRPr lang="en-US" altLang="zh-TW" dirty="0" smtClean="0"/>
          </a:p>
          <a:p>
            <a:pPr lvl="1"/>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15</a:t>
            </a:fld>
            <a:endParaRPr lang="zh-TW" alt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50" y="3184080"/>
            <a:ext cx="8870449" cy="2636748"/>
          </a:xfrm>
          <a:prstGeom prst="rect">
            <a:avLst/>
          </a:prstGeom>
        </p:spPr>
      </p:pic>
    </p:spTree>
    <p:extLst>
      <p:ext uri="{BB962C8B-B14F-4D97-AF65-F5344CB8AC3E}">
        <p14:creationId xmlns:p14="http://schemas.microsoft.com/office/powerpoint/2010/main" val="4051797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Efficient Gradient Computation</a:t>
            </a:r>
            <a:endParaRPr lang="en-US" dirty="0"/>
          </a:p>
        </p:txBody>
      </p:sp>
      <p:sp>
        <p:nvSpPr>
          <p:cNvPr id="3" name="內容版面配置區 2"/>
          <p:cNvSpPr>
            <a:spLocks noGrp="1"/>
          </p:cNvSpPr>
          <p:nvPr>
            <p:ph idx="1"/>
          </p:nvPr>
        </p:nvSpPr>
        <p:spPr/>
        <p:txBody>
          <a:bodyPr/>
          <a:lstStyle/>
          <a:p>
            <a:r>
              <a:rPr lang="zh-TW" altLang="en-US" dirty="0" smtClean="0"/>
              <a:t>重複使用以計算過的梯度</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16</a:t>
            </a:fld>
            <a:endParaRPr lang="zh-TW" alt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757" y="2852577"/>
            <a:ext cx="8885690" cy="2560542"/>
          </a:xfrm>
          <a:prstGeom prst="rect">
            <a:avLst/>
          </a:prstGeom>
        </p:spPr>
      </p:pic>
    </p:spTree>
    <p:extLst>
      <p:ext uri="{BB962C8B-B14F-4D97-AF65-F5344CB8AC3E}">
        <p14:creationId xmlns:p14="http://schemas.microsoft.com/office/powerpoint/2010/main" val="1127792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計算圖及反向傳播總節</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每個節點以拓樸排序</a:t>
                </a:r>
                <a:endParaRPr lang="en-US" altLang="zh-TW" dirty="0" smtClean="0"/>
              </a:p>
              <a:p>
                <a:r>
                  <a:rPr lang="zh-TW" altLang="en-US" dirty="0" smtClean="0"/>
                  <a:t>前向傳播</a:t>
                </a:r>
                <a:endParaRPr lang="en-US" altLang="zh-TW" dirty="0" smtClean="0"/>
              </a:p>
              <a:p>
                <a:pPr lvl="1"/>
                <a:r>
                  <a:rPr lang="zh-TW" altLang="en-US" dirty="0" smtClean="0"/>
                  <a:t>以拓樸排序的方向計算每個值</a:t>
                </a:r>
                <a:endParaRPr lang="en-US" altLang="zh-TW" dirty="0" smtClean="0"/>
              </a:p>
              <a:p>
                <a:r>
                  <a:rPr lang="zh-TW" altLang="en-US" dirty="0" smtClean="0"/>
                  <a:t>反向傳播</a:t>
                </a:r>
                <a:endParaRPr lang="en-US" altLang="zh-TW" dirty="0" smtClean="0"/>
              </a:p>
              <a:p>
                <a:pPr lvl="1"/>
                <a:r>
                  <a:rPr lang="zh-TW" altLang="en-US" dirty="0" smtClean="0"/>
                  <a:t>輸出的梯度初始化成</a:t>
                </a:r>
                <a:r>
                  <a:rPr lang="en-US" altLang="zh-TW" dirty="0" smtClean="0"/>
                  <a:t>1</a:t>
                </a:r>
              </a:p>
              <a:p>
                <a:pPr lvl="1"/>
                <a:r>
                  <a:rPr lang="zh-TW" altLang="en-US" dirty="0" smtClean="0"/>
                  <a:t>每個節點將以反拓樸方向走訪</a:t>
                </a:r>
                <a:endParaRPr lang="en-US" altLang="zh-TW" dirty="0" smtClean="0"/>
              </a:p>
              <a:p>
                <a:pPr lvl="1"/>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𝑧</m:t>
                        </m:r>
                      </m:num>
                      <m:den>
                        <m:r>
                          <a:rPr lang="zh-TW" altLang="en-US" i="1">
                            <a:latin typeface="Cambria Math" panose="02040503050406030204" pitchFamily="18" charset="0"/>
                          </a:rPr>
                          <m:t>𝜕</m:t>
                        </m:r>
                        <m:r>
                          <a:rPr lang="en-US" altLang="zh-TW" i="1">
                            <a:latin typeface="Cambria Math" panose="02040503050406030204" pitchFamily="18" charset="0"/>
                          </a:rPr>
                          <m:t>𝑥</m:t>
                        </m:r>
                      </m:den>
                    </m:f>
                    <m:r>
                      <a:rPr lang="en-US" altLang="zh-TW" i="1">
                        <a:latin typeface="Cambria Math" panose="02040503050406030204" pitchFamily="18" charset="0"/>
                      </a:rPr>
                      <m:t>=</m:t>
                    </m:r>
                    <m:nary>
                      <m:naryPr>
                        <m:chr m:val="∑"/>
                        <m:limLoc m:val="subSup"/>
                        <m:ctrlPr>
                          <a:rPr lang="en-US" altLang="zh-TW" i="1">
                            <a:latin typeface="Cambria Math" panose="02040503050406030204" pitchFamily="18" charset="0"/>
                          </a:rPr>
                        </m:ctrlPr>
                      </m:naryPr>
                      <m:sub>
                        <m:r>
                          <m:rPr>
                            <m:brk m:alnAt="25"/>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𝑧</m:t>
                            </m:r>
                          </m:num>
                          <m:den>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m:t>
                                </m:r>
                              </m:sub>
                            </m:sSub>
                          </m:den>
                        </m:f>
                        <m:f>
                          <m:fPr>
                            <m:ctrlPr>
                              <a:rPr lang="en-US" altLang="zh-TW" i="1">
                                <a:latin typeface="Cambria Math" panose="02040503050406030204" pitchFamily="18" charset="0"/>
                              </a:rPr>
                            </m:ctrlPr>
                          </m:fPr>
                          <m:num>
                            <m:r>
                              <a:rPr lang="zh-TW" altLang="en-US"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𝑖</m:t>
                                </m:r>
                              </m:sub>
                            </m:sSub>
                          </m:num>
                          <m:den>
                            <m:r>
                              <a:rPr lang="zh-TW" altLang="en-US" i="1">
                                <a:latin typeface="Cambria Math" panose="02040503050406030204" pitchFamily="18" charset="0"/>
                              </a:rPr>
                              <m:t>𝜕</m:t>
                            </m:r>
                            <m:r>
                              <a:rPr lang="en-US" altLang="zh-TW" i="1">
                                <a:latin typeface="Cambria Math" panose="02040503050406030204" pitchFamily="18" charset="0"/>
                              </a:rPr>
                              <m:t>𝑥</m:t>
                            </m:r>
                          </m:den>
                        </m:f>
                      </m:e>
                    </m:nary>
                  </m:oMath>
                </a14:m>
                <a:endParaRPr lang="en-US" dirty="0" smtClean="0"/>
              </a:p>
              <a:p>
                <a:r>
                  <a:rPr lang="zh-TW" altLang="en-US" dirty="0" smtClean="0"/>
                  <a:t>如果計算正確前向傳播及反向傳播的演算法複雜度相同</a:t>
                </a:r>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17</a:t>
            </a:fld>
            <a:endParaRPr lang="zh-TW" alt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084" y="1646238"/>
            <a:ext cx="2857748" cy="3962743"/>
          </a:xfrm>
          <a:prstGeom prst="rect">
            <a:avLst/>
          </a:prstGeom>
        </p:spPr>
      </p:pic>
    </p:spTree>
    <p:extLst>
      <p:ext uri="{BB962C8B-B14F-4D97-AF65-F5344CB8AC3E}">
        <p14:creationId xmlns:p14="http://schemas.microsoft.com/office/powerpoint/2010/main" val="1851854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Tricks and Tips on Neural Network</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18</a:t>
            </a:fld>
            <a:endParaRPr lang="zh-TW" altLang="en-US"/>
          </a:p>
        </p:txBody>
      </p:sp>
    </p:spTree>
    <p:extLst>
      <p:ext uri="{BB962C8B-B14F-4D97-AF65-F5344CB8AC3E}">
        <p14:creationId xmlns:p14="http://schemas.microsoft.com/office/powerpoint/2010/main" val="3669665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Regularization</a:t>
            </a:r>
            <a:endParaRPr lang="en-US" dirty="0"/>
          </a:p>
        </p:txBody>
      </p:sp>
      <mc:AlternateContent xmlns:mc="http://schemas.openxmlformats.org/markup-compatibility/2006" xmlns:a14="http://schemas.microsoft.com/office/drawing/2010/main">
        <mc:Choice Requires="a14">
          <p:sp>
            <p:nvSpPr>
              <p:cNvPr id="8" name="內容版面配置區 7"/>
              <p:cNvSpPr>
                <a:spLocks noGrp="1"/>
              </p:cNvSpPr>
              <p:nvPr>
                <p:ph idx="1"/>
              </p:nvPr>
            </p:nvSpPr>
            <p:spPr/>
            <p:txBody>
              <a:bodyPr/>
              <a:lstStyle/>
              <a:p>
                <a:r>
                  <a:rPr lang="zh-TW" altLang="en-US" dirty="0" smtClean="0"/>
                  <a:t>為了避免</a:t>
                </a:r>
                <a:r>
                  <a:rPr lang="en-US" altLang="zh-TW" dirty="0" smtClean="0"/>
                  <a:t>Overfitting</a:t>
                </a:r>
                <a:r>
                  <a:rPr lang="zh-TW" altLang="en-US" dirty="0" smtClean="0"/>
                  <a:t>，損失函數將修改成下列公式</a:t>
                </a:r>
                <a:r>
                  <a:rPr lang="en-US" altLang="zh-TW" dirty="0" smtClean="0"/>
                  <a:t>:</a:t>
                </a:r>
              </a:p>
              <a:p>
                <a14:m>
                  <m:oMath xmlns:m="http://schemas.openxmlformats.org/officeDocument/2006/math">
                    <m:r>
                      <a:rPr lang="en-US" altLang="zh-TW" i="1">
                        <a:latin typeface="Cambria Math" panose="02040503050406030204" pitchFamily="18" charset="0"/>
                      </a:rPr>
                      <m:t>𝐽</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𝑁</m:t>
                        </m:r>
                      </m:den>
                    </m:f>
                    <m:nary>
                      <m:naryPr>
                        <m:chr m:val="∑"/>
                        <m:limLoc m:val="subSup"/>
                        <m:ctrlPr>
                          <a:rPr lang="en-US" altLang="zh-TW" i="1">
                            <a:latin typeface="Cambria Math" panose="02040503050406030204" pitchFamily="18" charset="0"/>
                          </a:rPr>
                        </m:ctrlPr>
                      </m:naryPr>
                      <m:sub>
                        <m:r>
                          <m:rPr>
                            <m:brk m:alnAt="25"/>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𝑁</m:t>
                        </m:r>
                      </m:sup>
                      <m:e>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log</m:t>
                            </m:r>
                          </m:fName>
                          <m:e>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𝑦𝑖</m:t>
                                            </m:r>
                                          </m:sub>
                                        </m:sSub>
                                        <m:r>
                                          <a:rPr lang="en-US" altLang="zh-TW" i="1">
                                            <a:latin typeface="Cambria Math" panose="02040503050406030204" pitchFamily="18" charset="0"/>
                                          </a:rPr>
                                          <m:t>)</m:t>
                                        </m:r>
                                      </m:e>
                                    </m:func>
                                  </m:num>
                                  <m:den>
                                    <m:nary>
                                      <m:naryPr>
                                        <m:chr m:val="∑"/>
                                        <m:limLoc m:val="subSup"/>
                                        <m:ctrlPr>
                                          <a:rPr lang="en-US" altLang="zh-TW" i="1">
                                            <a:latin typeface="Cambria Math" panose="02040503050406030204" pitchFamily="18" charset="0"/>
                                          </a:rPr>
                                        </m:ctrlPr>
                                      </m:naryPr>
                                      <m:sub>
                                        <m:r>
                                          <m:rPr>
                                            <m:brk m:alnAt="25"/>
                                          </m:rPr>
                                          <a:rPr lang="en-US" altLang="zh-TW" i="1">
                                            <a:latin typeface="Cambria Math" panose="02040503050406030204" pitchFamily="18" charset="0"/>
                                          </a:rPr>
                                          <m:t>𝑐</m:t>
                                        </m:r>
                                        <m:r>
                                          <a:rPr lang="en-US" altLang="zh-TW" i="1">
                                            <a:latin typeface="Cambria Math" panose="02040503050406030204" pitchFamily="18" charset="0"/>
                                          </a:rPr>
                                          <m:t>=1</m:t>
                                        </m:r>
                                      </m:sub>
                                      <m:sup>
                                        <m:r>
                                          <a:rPr lang="en-US" altLang="zh-TW" i="1">
                                            <a:latin typeface="Cambria Math" panose="02040503050406030204" pitchFamily="18" charset="0"/>
                                          </a:rPr>
                                          <m:t>𝐶</m:t>
                                        </m:r>
                                      </m:sup>
                                      <m:e>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𝑐</m:t>
                                                </m:r>
                                              </m:sub>
                                            </m:sSub>
                                            <m:r>
                                              <a:rPr lang="en-US" altLang="zh-TW" i="1">
                                                <a:latin typeface="Cambria Math" panose="02040503050406030204" pitchFamily="18" charset="0"/>
                                              </a:rPr>
                                              <m:t>)</m:t>
                                            </m:r>
                                          </m:e>
                                        </m:func>
                                      </m:e>
                                    </m:nary>
                                  </m:den>
                                </m:f>
                              </m:e>
                            </m:d>
                          </m:e>
                        </m:func>
                      </m:e>
                    </m:nary>
                    <m:r>
                      <a:rPr lang="en-US" altLang="zh-TW" i="1">
                        <a:latin typeface="Cambria Math" panose="02040503050406030204" pitchFamily="18" charset="0"/>
                      </a:rPr>
                      <m:t>+</m:t>
                    </m:r>
                    <m:r>
                      <a:rPr lang="zh-TW" altLang="en-US" i="1">
                        <a:latin typeface="Cambria Math" panose="02040503050406030204" pitchFamily="18" charset="0"/>
                      </a:rPr>
                      <m:t>𝜆</m:t>
                    </m:r>
                    <m:nary>
                      <m:naryPr>
                        <m:chr m:val="∑"/>
                        <m:supHide m:val="on"/>
                        <m:ctrlPr>
                          <a:rPr lang="zh-TW" altLang="en-US" i="1">
                            <a:latin typeface="Cambria Math" panose="02040503050406030204" pitchFamily="18" charset="0"/>
                          </a:rPr>
                        </m:ctrlPr>
                      </m:naryPr>
                      <m:sub>
                        <m:r>
                          <m:rPr>
                            <m:brk m:alnAt="7"/>
                          </m:rPr>
                          <a:rPr lang="en-US" altLang="zh-TW" i="1">
                            <a:latin typeface="Cambria Math" panose="02040503050406030204" pitchFamily="18" charset="0"/>
                          </a:rPr>
                          <m:t>𝑘</m:t>
                        </m:r>
                      </m:sub>
                      <m:sup/>
                      <m:e>
                        <m:sSubSup>
                          <m:sSubSupPr>
                            <m:ctrlPr>
                              <a:rPr lang="en-US" altLang="zh-TW" i="1">
                                <a:latin typeface="Cambria Math" panose="02040503050406030204" pitchFamily="18" charset="0"/>
                              </a:rPr>
                            </m:ctrlPr>
                          </m:sSubSupPr>
                          <m:e>
                            <m:r>
                              <a:rPr lang="zh-TW" altLang="en-US" i="1">
                                <a:latin typeface="Cambria Math" panose="02040503050406030204" pitchFamily="18" charset="0"/>
                              </a:rPr>
                              <m:t>𝜃</m:t>
                            </m:r>
                          </m:e>
                          <m:sub>
                            <m:r>
                              <a:rPr lang="en-US" altLang="zh-TW" i="1">
                                <a:latin typeface="Cambria Math" panose="02040503050406030204" pitchFamily="18" charset="0"/>
                              </a:rPr>
                              <m:t>𝑘</m:t>
                            </m:r>
                          </m:sub>
                          <m:sup>
                            <m:r>
                              <a:rPr lang="en-US" altLang="zh-TW" i="1">
                                <a:latin typeface="Cambria Math" panose="02040503050406030204" pitchFamily="18" charset="0"/>
                              </a:rPr>
                              <m:t>2</m:t>
                            </m:r>
                          </m:sup>
                        </m:sSubSup>
                      </m:e>
                    </m:nary>
                  </m:oMath>
                </a14:m>
                <a:endParaRPr lang="en-US" dirty="0" smtClean="0"/>
              </a:p>
              <a:p>
                <a:endParaRPr lang="en-US" dirty="0" smtClean="0"/>
              </a:p>
              <a:p>
                <a:pPr marL="0" indent="0">
                  <a:buNone/>
                </a:pPr>
                <a:endParaRPr lang="en-US" dirty="0" smtClean="0"/>
              </a:p>
              <a:p>
                <a:r>
                  <a:rPr lang="en-US" dirty="0" smtClean="0"/>
                  <a:t>Is it better to use less parameters?</a:t>
                </a:r>
              </a:p>
              <a:p>
                <a:pPr lvl="1">
                  <a:buFont typeface="Wingdings" panose="05000000000000000000" pitchFamily="2" charset="2"/>
                  <a:buChar char="Ø"/>
                </a:pPr>
                <a:r>
                  <a:rPr lang="en-US" dirty="0" smtClean="0"/>
                  <a:t>BERT Base 110 Million Parameters</a:t>
                </a:r>
              </a:p>
              <a:p>
                <a:pPr lvl="1">
                  <a:buFont typeface="Wingdings" panose="05000000000000000000" pitchFamily="2" charset="2"/>
                  <a:buChar char="Ø"/>
                </a:pPr>
                <a:r>
                  <a:rPr lang="en-US" dirty="0"/>
                  <a:t>BERT </a:t>
                </a:r>
                <a:r>
                  <a:rPr lang="en-US" dirty="0" smtClean="0"/>
                  <a:t>Large 340 Million Parameters</a:t>
                </a:r>
              </a:p>
              <a:p>
                <a:pPr lvl="1">
                  <a:buFont typeface="Wingdings" panose="05000000000000000000" pitchFamily="2" charset="2"/>
                  <a:buChar char="Ø"/>
                </a:pPr>
                <a:r>
                  <a:rPr lang="en-US" dirty="0" smtClean="0"/>
                  <a:t>GPT-2 1.5 Billion Parameters</a:t>
                </a:r>
              </a:p>
              <a:p>
                <a:pPr lvl="1">
                  <a:buFont typeface="Wingdings" panose="05000000000000000000" pitchFamily="2" charset="2"/>
                  <a:buChar char="Ø"/>
                </a:pPr>
                <a:r>
                  <a:rPr lang="en-US" dirty="0" smtClean="0"/>
                  <a:t>GPT-3 175 Billion Parameters</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mc:Choice>
        <mc:Fallback xmlns="">
          <p:sp>
            <p:nvSpPr>
              <p:cNvPr id="8" name="內容版面配置區 7"/>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19</a:t>
            </a:fld>
            <a:endParaRPr lang="zh-TW" altLang="en-US"/>
          </a:p>
        </p:txBody>
      </p:sp>
      <p:sp>
        <p:nvSpPr>
          <p:cNvPr id="9" name="矩形 8"/>
          <p:cNvSpPr/>
          <p:nvPr/>
        </p:nvSpPr>
        <p:spPr>
          <a:xfrm>
            <a:off x="5634390" y="2403955"/>
            <a:ext cx="246184" cy="4212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flipV="1">
            <a:off x="5804373" y="2947652"/>
            <a:ext cx="0" cy="4749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831358" y="3477709"/>
            <a:ext cx="1852247" cy="351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Hyper-Parameter</a:t>
            </a:r>
            <a:endParaRPr lang="zh-TW" altLang="en-US" dirty="0">
              <a:solidFill>
                <a:srgbClr val="FF0000"/>
              </a:solidFill>
            </a:endParaRPr>
          </a:p>
        </p:txBody>
      </p:sp>
      <p:cxnSp>
        <p:nvCxnSpPr>
          <p:cNvPr id="13" name="直線單箭頭接點 12"/>
          <p:cNvCxnSpPr/>
          <p:nvPr/>
        </p:nvCxnSpPr>
        <p:spPr>
          <a:xfrm flipH="1">
            <a:off x="6915651" y="2610830"/>
            <a:ext cx="1150224"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227750" y="2448890"/>
            <a:ext cx="1852247" cy="351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L2 Regularization</a:t>
            </a:r>
            <a:endParaRPr lang="zh-TW" altLang="en-US" dirty="0">
              <a:solidFill>
                <a:srgbClr val="FF0000"/>
              </a:solidFill>
            </a:endParaRPr>
          </a:p>
        </p:txBody>
      </p:sp>
      <p:sp>
        <p:nvSpPr>
          <p:cNvPr id="15" name="矩形 14"/>
          <p:cNvSpPr/>
          <p:nvPr/>
        </p:nvSpPr>
        <p:spPr>
          <a:xfrm>
            <a:off x="6275020" y="2414113"/>
            <a:ext cx="478756" cy="4110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776" y="3326923"/>
            <a:ext cx="4759569" cy="2939733"/>
          </a:xfrm>
          <a:prstGeom prst="rect">
            <a:avLst/>
          </a:prstGeom>
        </p:spPr>
      </p:pic>
      <p:sp>
        <p:nvSpPr>
          <p:cNvPr id="18" name="向下箭號 17"/>
          <p:cNvSpPr/>
          <p:nvPr/>
        </p:nvSpPr>
        <p:spPr>
          <a:xfrm>
            <a:off x="972152" y="4302493"/>
            <a:ext cx="346509" cy="1568918"/>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75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Agenda</a:t>
            </a:r>
            <a:endParaRPr lang="en-US" dirty="0"/>
          </a:p>
        </p:txBody>
      </p:sp>
      <p:sp>
        <p:nvSpPr>
          <p:cNvPr id="3" name="內容版面配置區 2"/>
          <p:cNvSpPr>
            <a:spLocks noGrp="1"/>
          </p:cNvSpPr>
          <p:nvPr>
            <p:ph idx="1"/>
          </p:nvPr>
        </p:nvSpPr>
        <p:spPr/>
        <p:txBody>
          <a:bodyPr/>
          <a:lstStyle/>
          <a:p>
            <a:r>
              <a:rPr lang="zh-TW" altLang="en-US" dirty="0"/>
              <a:t>計算圖及反向</a:t>
            </a:r>
            <a:r>
              <a:rPr lang="zh-TW" altLang="en-US" dirty="0" smtClean="0"/>
              <a:t>傳播</a:t>
            </a:r>
            <a:endParaRPr lang="en-US" altLang="zh-TW" dirty="0" smtClean="0"/>
          </a:p>
          <a:p>
            <a:r>
              <a:rPr lang="en-US" altLang="zh-TW" dirty="0"/>
              <a:t>Tricks and Tips on Neural </a:t>
            </a:r>
            <a:r>
              <a:rPr lang="en-US" altLang="zh-TW" dirty="0" smtClean="0"/>
              <a:t>Network</a:t>
            </a:r>
          </a:p>
          <a:p>
            <a:r>
              <a:rPr lang="zh-TW" altLang="en-US" dirty="0"/>
              <a:t>自然語言處理之分散式表示</a:t>
            </a:r>
            <a:r>
              <a:rPr lang="zh-TW" altLang="en-US" dirty="0" smtClean="0"/>
              <a:t>法</a:t>
            </a:r>
            <a:endParaRPr lang="en-US" altLang="zh-TW" dirty="0" smtClean="0"/>
          </a:p>
          <a:p>
            <a:r>
              <a:rPr lang="zh-TW" altLang="en-US" dirty="0"/>
              <a:t>向量間的相似</a:t>
            </a:r>
            <a:r>
              <a:rPr lang="zh-TW" altLang="en-US" dirty="0" smtClean="0"/>
              <a:t>度</a:t>
            </a:r>
            <a:endParaRPr lang="en-US" altLang="zh-TW" dirty="0" smtClean="0"/>
          </a:p>
          <a:p>
            <a:r>
              <a:rPr lang="zh-TW" altLang="en-US" dirty="0"/>
              <a:t>降維 </a:t>
            </a:r>
            <a:r>
              <a:rPr lang="en-US" altLang="zh-TW" dirty="0"/>
              <a:t>(Dimension Reduction)</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a:t>
            </a:fld>
            <a:endParaRPr lang="zh-TW" altLang="en-US"/>
          </a:p>
        </p:txBody>
      </p:sp>
    </p:spTree>
    <p:extLst>
      <p:ext uri="{BB962C8B-B14F-4D97-AF65-F5344CB8AC3E}">
        <p14:creationId xmlns:p14="http://schemas.microsoft.com/office/powerpoint/2010/main" val="2175132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m:rPr>
                          <m:nor/>
                        </m:rPr>
                        <a:rPr lang="en-US" altLang="zh-TW" dirty="0"/>
                        <m:t>Regularization</m:t>
                      </m:r>
                      <m:r>
                        <a:rPr lang="en-US" altLang="zh-TW" i="1" dirty="0">
                          <a:latin typeface="Cambria Math" panose="02040503050406030204" pitchFamily="18" charset="0"/>
                        </a:rPr>
                        <m:t>: </m:t>
                      </m:r>
                      <m:r>
                        <a:rPr lang="zh-TW" altLang="en-US" i="1">
                          <a:latin typeface="Cambria Math" panose="02040503050406030204" pitchFamily="18" charset="0"/>
                        </a:rPr>
                        <m:t>𝜆</m:t>
                      </m:r>
                    </m:oMath>
                  </m:oMathPara>
                </a14:m>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如</a:t>
                </a:r>
                <a:r>
                  <a:rPr lang="zh-TW" altLang="en-US" dirty="0"/>
                  <a:t>果</a:t>
                </a:r>
                <a14:m>
                  <m:oMath xmlns:m="http://schemas.openxmlformats.org/officeDocument/2006/math">
                    <m:r>
                      <a:rPr lang="zh-TW" altLang="en-US" i="1">
                        <a:latin typeface="Cambria Math" panose="02040503050406030204" pitchFamily="18" charset="0"/>
                      </a:rPr>
                      <m:t>𝜆</m:t>
                    </m:r>
                  </m:oMath>
                </a14:m>
                <a:endParaRPr lang="en-US" dirty="0" smtClean="0"/>
              </a:p>
              <a:p>
                <a:pPr lvl="1"/>
                <a:r>
                  <a:rPr lang="zh-TW" altLang="en-US" dirty="0" smtClean="0"/>
                  <a:t>太大：幾乎等於沒有訓練，因為權重幾乎接近於</a:t>
                </a:r>
                <a:r>
                  <a:rPr lang="en-US" altLang="zh-TW" dirty="0" smtClean="0"/>
                  <a:t>0</a:t>
                </a:r>
              </a:p>
              <a:p>
                <a:pPr lvl="1"/>
                <a:r>
                  <a:rPr lang="zh-TW" altLang="en-US" dirty="0" smtClean="0"/>
                  <a:t>太小：模型會在一次</a:t>
                </a:r>
                <a:r>
                  <a:rPr lang="en-US" altLang="zh-TW" dirty="0" smtClean="0"/>
                  <a:t>Overfitting</a:t>
                </a:r>
                <a:r>
                  <a:rPr lang="zh-TW" altLang="en-US" dirty="0" smtClean="0"/>
                  <a:t>，因為幾乎等於沒有正規化</a:t>
                </a:r>
                <a:endParaRPr lang="en-US" altLang="zh-TW" dirty="0" smtClean="0"/>
              </a:p>
              <a:p>
                <a14:m>
                  <m:oMath xmlns:m="http://schemas.openxmlformats.org/officeDocument/2006/math">
                    <m:r>
                      <a:rPr lang="zh-TW" altLang="en-US" i="1">
                        <a:latin typeface="Cambria Math" panose="02040503050406030204" pitchFamily="18" charset="0"/>
                      </a:rPr>
                      <m:t>𝜆</m:t>
                    </m:r>
                  </m:oMath>
                </a14:m>
                <a:r>
                  <a:rPr lang="en-US" dirty="0" smtClean="0"/>
                  <a:t> </a:t>
                </a:r>
                <a:r>
                  <a:rPr lang="zh-TW" altLang="en-US" dirty="0" smtClean="0"/>
                  <a:t>為超參數，需藉由實驗找出有結果最佳的超參數。</a:t>
                </a:r>
                <a:endParaRPr lang="en-US" dirty="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20</a:t>
            </a:fld>
            <a:endParaRPr lang="zh-TW" altLang="en-US"/>
          </a:p>
        </p:txBody>
      </p:sp>
    </p:spTree>
    <p:extLst>
      <p:ext uri="{BB962C8B-B14F-4D97-AF65-F5344CB8AC3E}">
        <p14:creationId xmlns:p14="http://schemas.microsoft.com/office/powerpoint/2010/main" val="1027887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en-US" dirty="0"/>
          </a:p>
        </p:txBody>
      </p:sp>
      <p:sp>
        <p:nvSpPr>
          <p:cNvPr id="3" name="內容版面配置區 2"/>
          <p:cNvSpPr>
            <a:spLocks noGrp="1"/>
          </p:cNvSpPr>
          <p:nvPr>
            <p:ph idx="1"/>
          </p:nvPr>
        </p:nvSpPr>
        <p:spPr/>
        <p:txBody>
          <a:bodyPr/>
          <a:lstStyle/>
          <a:p>
            <a:r>
              <a:rPr lang="zh-TW" altLang="en-US" dirty="0" smtClean="0"/>
              <a:t>一種正規化的方法</a:t>
            </a:r>
            <a:endParaRPr lang="en-US" altLang="zh-TW" dirty="0" smtClean="0"/>
          </a:p>
          <a:p>
            <a:r>
              <a:rPr lang="zh-TW" altLang="en-US" dirty="0" smtClean="0"/>
              <a:t>訓練階段</a:t>
            </a:r>
            <a:r>
              <a:rPr lang="zh-TW" altLang="en-US" dirty="0"/>
              <a:t>：</a:t>
            </a:r>
            <a:r>
              <a:rPr lang="zh-TW" altLang="en-US" dirty="0" smtClean="0"/>
              <a:t>只有</a:t>
            </a:r>
            <a:r>
              <a:rPr lang="en-US" altLang="zh-TW" dirty="0" smtClean="0"/>
              <a:t>P %</a:t>
            </a:r>
            <a:r>
              <a:rPr lang="zh-TW" altLang="en-US" dirty="0" smtClean="0"/>
              <a:t>個神經元被激活</a:t>
            </a:r>
            <a:endParaRPr lang="en-US" altLang="zh-TW" dirty="0" smtClean="0"/>
          </a:p>
          <a:p>
            <a:r>
              <a:rPr lang="zh-TW" altLang="en-US" dirty="0" smtClean="0"/>
              <a:t>預測階段：所有神經元都會被激活</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21</a:t>
            </a:fld>
            <a:endParaRPr lang="zh-TW" alt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71" y="3326062"/>
            <a:ext cx="5548162" cy="2850901"/>
          </a:xfrm>
          <a:prstGeom prst="rect">
            <a:avLst/>
          </a:prstGeom>
        </p:spPr>
      </p:pic>
    </p:spTree>
    <p:extLst>
      <p:ext uri="{BB962C8B-B14F-4D97-AF65-F5344CB8AC3E}">
        <p14:creationId xmlns:p14="http://schemas.microsoft.com/office/powerpoint/2010/main" val="2242144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Vectorization</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22</a:t>
            </a:fld>
            <a:endParaRPr lang="zh-TW" altLang="en-US"/>
          </a:p>
        </p:txBody>
      </p:sp>
      <p:pic>
        <p:nvPicPr>
          <p:cNvPr id="7" name="內容版面配置區 6"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784" y="1806190"/>
            <a:ext cx="8212380" cy="3131569"/>
          </a:xfrm>
          <a:prstGeom prst="rect">
            <a:avLst/>
          </a:prstGeom>
        </p:spPr>
      </p:pic>
    </p:spTree>
    <p:extLst>
      <p:ext uri="{BB962C8B-B14F-4D97-AF65-F5344CB8AC3E}">
        <p14:creationId xmlns:p14="http://schemas.microsoft.com/office/powerpoint/2010/main" val="1294996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Non-Linearity : Sigmoid</a:t>
            </a:r>
            <a:endParaRPr lang="en-US" dirty="0"/>
          </a:p>
        </p:txBody>
      </p:sp>
      <p:sp>
        <p:nvSpPr>
          <p:cNvPr id="3" name="內容版面配置區 2"/>
          <p:cNvSpPr>
            <a:spLocks noGrp="1"/>
          </p:cNvSpPr>
          <p:nvPr>
            <p:ph idx="1"/>
          </p:nvPr>
        </p:nvSpPr>
        <p:spPr/>
        <p:txBody>
          <a:bodyPr/>
          <a:lstStyle/>
          <a:p>
            <a:r>
              <a:rPr lang="zh-TW" altLang="en-US" dirty="0" smtClean="0"/>
              <a:t>輸出的值介於</a:t>
            </a:r>
            <a:r>
              <a:rPr lang="en-US" altLang="zh-TW" dirty="0" smtClean="0"/>
              <a:t>0</a:t>
            </a:r>
            <a:r>
              <a:rPr lang="zh-TW" altLang="en-US" dirty="0" smtClean="0"/>
              <a:t>到</a:t>
            </a:r>
            <a:r>
              <a:rPr lang="en-US" altLang="zh-TW" dirty="0" smtClean="0"/>
              <a:t>1 </a:t>
            </a:r>
            <a:r>
              <a:rPr lang="zh-TW" altLang="en-US" dirty="0" smtClean="0"/>
              <a:t>之間</a:t>
            </a:r>
            <a:endParaRPr lang="en-US" altLang="zh-TW" dirty="0" smtClean="0"/>
          </a:p>
          <a:p>
            <a:r>
              <a:rPr lang="zh-TW" altLang="en-US" dirty="0" smtClean="0"/>
              <a:t>目前較少使用</a:t>
            </a:r>
            <a:r>
              <a:rPr lang="en-US" altLang="zh-TW" dirty="0" err="1" smtClean="0"/>
              <a:t>Sigmod</a:t>
            </a:r>
            <a:r>
              <a:rPr lang="zh-TW" altLang="en-US" dirty="0" smtClean="0"/>
              <a:t>除非輸出值需要為機率分布</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23</a:t>
            </a:fld>
            <a:endParaRPr lang="zh-TW" altLang="en-US"/>
          </a:p>
        </p:txBody>
      </p:sp>
      <p:pic>
        <p:nvPicPr>
          <p:cNvPr id="7" name="內容版面配置區 8"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870075"/>
            <a:ext cx="3180338" cy="3730625"/>
          </a:xfrm>
          <a:prstGeom prst="rect">
            <a:avLst/>
          </a:prstGeom>
        </p:spPr>
      </p:pic>
    </p:spTree>
    <p:extLst>
      <p:ext uri="{BB962C8B-B14F-4D97-AF65-F5344CB8AC3E}">
        <p14:creationId xmlns:p14="http://schemas.microsoft.com/office/powerpoint/2010/main" val="134148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a:t>
            </a:r>
            <a:r>
              <a:rPr lang="en-US" altLang="zh-TW" dirty="0" err="1"/>
              <a:t>Linearities</a:t>
            </a:r>
            <a:r>
              <a:rPr lang="en-US" altLang="zh-TW" dirty="0"/>
              <a:t> : </a:t>
            </a:r>
            <a:r>
              <a:rPr lang="en-US" altLang="zh-TW" dirty="0" err="1"/>
              <a:t>tanh</a:t>
            </a:r>
            <a:r>
              <a:rPr lang="en-US" altLang="zh-TW" dirty="0"/>
              <a:t> and hard </a:t>
            </a:r>
            <a:r>
              <a:rPr lang="en-US" altLang="zh-TW" dirty="0" err="1"/>
              <a:t>tanh</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24</a:t>
            </a:fld>
            <a:endParaRPr lang="zh-TW" altLang="en-US"/>
          </a:p>
        </p:txBody>
      </p:sp>
      <p:pic>
        <p:nvPicPr>
          <p:cNvPr id="7" name="內容版面配置區 6"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922" y="1872146"/>
            <a:ext cx="7013082" cy="4051817"/>
          </a:xfrm>
          <a:prstGeom prst="rect">
            <a:avLst/>
          </a:prstGeom>
        </p:spPr>
      </p:pic>
    </p:spTree>
    <p:extLst>
      <p:ext uri="{BB962C8B-B14F-4D97-AF65-F5344CB8AC3E}">
        <p14:creationId xmlns:p14="http://schemas.microsoft.com/office/powerpoint/2010/main" val="902549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Better Non-Linearity</a:t>
            </a:r>
            <a:endParaRPr lang="en-US" dirty="0"/>
          </a:p>
        </p:txBody>
      </p:sp>
      <p:sp>
        <p:nvSpPr>
          <p:cNvPr id="7" name="內容版面配置區 6"/>
          <p:cNvSpPr>
            <a:spLocks noGrp="1"/>
          </p:cNvSpPr>
          <p:nvPr>
            <p:ph sz="half" idx="1"/>
          </p:nvPr>
        </p:nvSpPr>
        <p:spPr/>
        <p:txBody>
          <a:bodyPr/>
          <a:lstStyle/>
          <a:p>
            <a:r>
              <a:rPr lang="en-US" altLang="zh-TW" dirty="0" err="1"/>
              <a:t>ReLU</a:t>
            </a:r>
            <a:r>
              <a:rPr lang="en-US" altLang="zh-TW" dirty="0"/>
              <a:t> = max(z,0)</a:t>
            </a:r>
          </a:p>
          <a:p>
            <a:r>
              <a:rPr lang="en-US" altLang="zh-TW" dirty="0"/>
              <a:t>Computational </a:t>
            </a:r>
            <a:r>
              <a:rPr lang="en-US" altLang="zh-TW" dirty="0" smtClean="0"/>
              <a:t>Efficiency</a:t>
            </a:r>
            <a:endParaRPr lang="en-US" altLang="zh-TW" dirty="0"/>
          </a:p>
          <a:p>
            <a:r>
              <a:rPr lang="en-US" altLang="zh-TW" dirty="0"/>
              <a:t>Dead N</a:t>
            </a:r>
            <a:r>
              <a:rPr lang="en-US" altLang="zh-TW" dirty="0" smtClean="0"/>
              <a:t>etwork Sometimes</a:t>
            </a:r>
            <a:endParaRPr lang="en-US" altLang="zh-TW" dirty="0"/>
          </a:p>
          <a:p>
            <a:endParaRPr lang="en-US" dirty="0"/>
          </a:p>
        </p:txBody>
      </p:sp>
      <p:sp>
        <p:nvSpPr>
          <p:cNvPr id="8" name="內容版面配置區 7"/>
          <p:cNvSpPr>
            <a:spLocks noGrp="1"/>
          </p:cNvSpPr>
          <p:nvPr>
            <p:ph sz="half" idx="2"/>
          </p:nvPr>
        </p:nvSpPr>
        <p:spPr/>
        <p:txBody>
          <a:bodyPr/>
          <a:lstStyle/>
          <a:p>
            <a:r>
              <a:rPr lang="en-US" altLang="zh-TW" dirty="0"/>
              <a:t>Leaky </a:t>
            </a:r>
            <a:r>
              <a:rPr lang="en-US" altLang="zh-TW" dirty="0" err="1"/>
              <a:t>ReLU</a:t>
            </a:r>
            <a:r>
              <a:rPr lang="en-US" altLang="zh-TW" dirty="0"/>
              <a:t> and Parametric </a:t>
            </a:r>
            <a:r>
              <a:rPr lang="en-US" altLang="zh-TW" dirty="0" err="1"/>
              <a:t>ReLU</a:t>
            </a:r>
            <a:r>
              <a:rPr lang="en-US" altLang="zh-TW" dirty="0"/>
              <a:t> </a:t>
            </a:r>
            <a:endParaRPr lang="zh-TW" altLang="en-US" dirty="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25</a:t>
            </a:fld>
            <a:endParaRPr lang="zh-TW" altLang="en-US"/>
          </a:p>
        </p:txBody>
      </p:sp>
      <p:pic>
        <p:nvPicPr>
          <p:cNvPr id="9" name="內容版面配置區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76" y="3269150"/>
            <a:ext cx="3385163" cy="2724705"/>
          </a:xfrm>
          <a:prstGeom prst="rect">
            <a:avLst/>
          </a:prstGeom>
        </p:spPr>
      </p:pic>
      <p:pic>
        <p:nvPicPr>
          <p:cNvPr id="10" name="圖片 9"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729" y="3120866"/>
            <a:ext cx="4625741" cy="2872989"/>
          </a:xfrm>
          <a:prstGeom prst="rect">
            <a:avLst/>
          </a:prstGeom>
        </p:spPr>
      </p:pic>
      <p:sp>
        <p:nvSpPr>
          <p:cNvPr id="11" name="矩形 10"/>
          <p:cNvSpPr/>
          <p:nvPr/>
        </p:nvSpPr>
        <p:spPr>
          <a:xfrm>
            <a:off x="3796810" y="2620846"/>
            <a:ext cx="4141177" cy="1547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smtClean="0">
                <a:solidFill>
                  <a:srgbClr val="FF0000"/>
                </a:solidFill>
              </a:rPr>
              <a:t>可以先嘗試使用</a:t>
            </a:r>
            <a:r>
              <a:rPr lang="en-US" altLang="zh-TW" sz="2800" dirty="0" err="1" smtClean="0">
                <a:solidFill>
                  <a:srgbClr val="FF0000"/>
                </a:solidFill>
              </a:rPr>
              <a:t>Relu</a:t>
            </a:r>
            <a:endParaRPr lang="zh-TW" altLang="en-US" sz="2800" dirty="0">
              <a:solidFill>
                <a:srgbClr val="FF0000"/>
              </a:solidFill>
            </a:endParaRPr>
          </a:p>
        </p:txBody>
      </p:sp>
    </p:spTree>
    <p:extLst>
      <p:ext uri="{BB962C8B-B14F-4D97-AF65-F5344CB8AC3E}">
        <p14:creationId xmlns:p14="http://schemas.microsoft.com/office/powerpoint/2010/main" val="256332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zh-TW" dirty="0"/>
              <a:t>Non-Linearity : </a:t>
            </a:r>
            <a:r>
              <a:rPr lang="en-US" altLang="zh-TW" dirty="0" err="1"/>
              <a:t>Maxout</a:t>
            </a:r>
            <a:endParaRPr lang="en-US" dirty="0"/>
          </a:p>
        </p:txBody>
      </p:sp>
      <mc:AlternateContent xmlns:mc="http://schemas.openxmlformats.org/markup-compatibility/2006" xmlns:a14="http://schemas.microsoft.com/office/drawing/2010/main">
        <mc:Choice Requires="a14">
          <p:sp>
            <p:nvSpPr>
              <p:cNvPr id="9" name="內容版面配置區 8"/>
              <p:cNvSpPr>
                <a:spLocks noGrp="1"/>
              </p:cNvSpPr>
              <p:nvPr>
                <p:ph idx="1"/>
              </p:nvPr>
            </p:nvSpPr>
            <p:spPr/>
            <p:txBody>
              <a:bodyPr/>
              <a:lstStyle/>
              <a:p>
                <a14:m>
                  <m:oMath xmlns:m="http://schemas.openxmlformats.org/officeDocument/2006/math">
                    <m:r>
                      <a:rPr lang="en-US" altLang="zh-TW" i="1">
                        <a:latin typeface="Cambria Math" panose="02040503050406030204" pitchFamily="18" charset="0"/>
                      </a:rPr>
                      <m:t>𝑚𝑎𝑥𝑜𝑢𝑡</m:t>
                    </m:r>
                    <m:r>
                      <a:rPr lang="en-US" altLang="zh-TW" i="1">
                        <a:latin typeface="Cambria Math" panose="02040503050406030204" pitchFamily="18" charset="0"/>
                      </a:rPr>
                      <m:t>=</m:t>
                    </m:r>
                    <m:r>
                      <m:rPr>
                        <m:sty m:val="p"/>
                      </m:rPr>
                      <a:rPr lang="en-US" altLang="zh-TW">
                        <a:latin typeface="Cambria Math" panose="02040503050406030204" pitchFamily="18" charset="0"/>
                      </a:rPr>
                      <m:t>max</m:t>
                    </m:r>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𝑤</m:t>
                        </m:r>
                      </m:e>
                      <m:sub>
                        <m:r>
                          <a:rPr lang="en-US" altLang="zh-TW" i="1">
                            <a:latin typeface="Cambria Math" panose="02040503050406030204" pitchFamily="18" charset="0"/>
                          </a:rPr>
                          <m:t>1</m:t>
                        </m:r>
                      </m:sub>
                      <m:sup>
                        <m:r>
                          <a:rPr lang="en-US" altLang="zh-TW" i="1">
                            <a:latin typeface="Cambria Math" panose="02040503050406030204" pitchFamily="18" charset="0"/>
                          </a:rPr>
                          <m:t>𝑇</m:t>
                        </m:r>
                      </m:sup>
                    </m:sSubSup>
                    <m:r>
                      <a:rPr lang="en-US" altLang="zh-TW" i="1">
                        <a:latin typeface="Cambria Math" panose="02040503050406030204" pitchFamily="18" charset="0"/>
                      </a:rPr>
                      <m:t>𝑥</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1</m:t>
                        </m:r>
                      </m:sub>
                    </m:sSub>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𝑤</m:t>
                        </m:r>
                      </m:e>
                      <m:sub>
                        <m:r>
                          <a:rPr lang="en-US" altLang="zh-TW" i="1">
                            <a:latin typeface="Cambria Math" panose="02040503050406030204" pitchFamily="18" charset="0"/>
                          </a:rPr>
                          <m:t>2</m:t>
                        </m:r>
                      </m:sub>
                      <m:sup>
                        <m:r>
                          <a:rPr lang="en-US" altLang="zh-TW" i="1">
                            <a:latin typeface="Cambria Math" panose="02040503050406030204" pitchFamily="18" charset="0"/>
                          </a:rPr>
                          <m:t>𝑇</m:t>
                        </m:r>
                      </m:sup>
                    </m:sSubSup>
                    <m:r>
                      <a:rPr lang="en-US" altLang="zh-TW" i="1">
                        <a:latin typeface="Cambria Math" panose="02040503050406030204" pitchFamily="18" charset="0"/>
                      </a:rPr>
                      <m:t>𝑥</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2</m:t>
                        </m:r>
                      </m:sub>
                    </m:sSub>
                    <m:r>
                      <a:rPr lang="en-US" altLang="zh-TW" i="1">
                        <a:latin typeface="Cambria Math" panose="02040503050406030204" pitchFamily="18" charset="0"/>
                      </a:rPr>
                      <m:t>)</m:t>
                    </m:r>
                  </m:oMath>
                </a14:m>
                <a:endParaRPr lang="en-US" altLang="zh-TW" dirty="0"/>
              </a:p>
              <a:p>
                <a:r>
                  <a:rPr lang="zh-TW" altLang="en-US" dirty="0" smtClean="0"/>
                  <a:t>好處</a:t>
                </a:r>
                <a:endParaRPr lang="en-US" altLang="zh-TW" dirty="0" smtClean="0"/>
              </a:p>
              <a:p>
                <a:pPr lvl="1"/>
                <a:r>
                  <a:rPr lang="zh-TW" altLang="en-US" dirty="0" smtClean="0"/>
                  <a:t>不會有</a:t>
                </a:r>
                <a:r>
                  <a:rPr lang="en-US" altLang="zh-TW" dirty="0" smtClean="0"/>
                  <a:t>Dead</a:t>
                </a:r>
                <a:r>
                  <a:rPr lang="zh-TW" altLang="en-US" dirty="0" smtClean="0"/>
                  <a:t> </a:t>
                </a:r>
                <a:r>
                  <a:rPr lang="en-US" altLang="zh-TW" dirty="0" smtClean="0"/>
                  <a:t>Network</a:t>
                </a:r>
                <a:r>
                  <a:rPr lang="zh-TW" altLang="en-US" dirty="0" smtClean="0"/>
                  <a:t>的問題</a:t>
                </a:r>
                <a:endParaRPr lang="en-US" altLang="zh-TW" dirty="0" smtClean="0"/>
              </a:p>
              <a:p>
                <a:r>
                  <a:rPr lang="zh-TW" altLang="en-US" dirty="0" smtClean="0"/>
                  <a:t>壞處</a:t>
                </a:r>
                <a:endParaRPr lang="en-US" altLang="zh-TW" dirty="0" smtClean="0"/>
              </a:p>
              <a:p>
                <a:pPr lvl="1"/>
                <a:r>
                  <a:rPr lang="zh-TW" altLang="en-US" dirty="0" smtClean="0"/>
                  <a:t>需要兩倍的</a:t>
                </a:r>
                <a:r>
                  <a:rPr lang="zh-TW" altLang="en-US" dirty="0"/>
                  <a:t>參數</a:t>
                </a:r>
                <a:endParaRPr lang="en-US" dirty="0"/>
              </a:p>
            </p:txBody>
          </p:sp>
        </mc:Choice>
        <mc:Fallback xmlns="">
          <p:sp>
            <p:nvSpPr>
              <p:cNvPr id="9" name="內容版面配置區 8"/>
              <p:cNvSpPr>
                <a:spLocks noGrp="1" noRot="1" noChangeAspect="1" noMove="1" noResize="1" noEditPoints="1" noAdjustHandles="1" noChangeArrowheads="1" noChangeShapeType="1" noTextEdit="1"/>
              </p:cNvSpPr>
              <p:nvPr>
                <p:ph idx="1"/>
              </p:nvPr>
            </p:nvSpPr>
            <p:spPr>
              <a:blipFill>
                <a:blip r:embed="rId2"/>
                <a:stretch>
                  <a:fillRect l="-812" t="-1401"/>
                </a:stretch>
              </a:blipFill>
            </p:spPr>
            <p:txBody>
              <a:bodyPr/>
              <a:lstStyle/>
              <a:p>
                <a:r>
                  <a:rPr lang="en-US">
                    <a:noFill/>
                  </a:rPr>
                  <a:t> </a:t>
                </a:r>
              </a:p>
            </p:txBody>
          </p:sp>
        </mc:Fallback>
      </mc:AlternateContent>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26</a:t>
            </a:fld>
            <a:endParaRPr lang="zh-TW" altLang="en-US"/>
          </a:p>
        </p:txBody>
      </p:sp>
    </p:spTree>
    <p:extLst>
      <p:ext uri="{BB962C8B-B14F-4D97-AF65-F5344CB8AC3E}">
        <p14:creationId xmlns:p14="http://schemas.microsoft.com/office/powerpoint/2010/main" val="2390237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Non-Linearity : Soft Sign</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softsign(z) =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𝑧</m:t>
                        </m:r>
                      </m:num>
                      <m:den>
                        <m:r>
                          <a:rPr lang="en-US" altLang="zh-TW" i="1">
                            <a:latin typeface="Cambria Math" panose="02040503050406030204" pitchFamily="18" charset="0"/>
                          </a:rPr>
                          <m:t>1+</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𝑧</m:t>
                            </m:r>
                          </m:e>
                        </m:d>
                      </m:den>
                    </m:f>
                  </m:oMath>
                </a14:m>
                <a:r>
                  <a:rPr lang="en-US" altLang="zh-TW" dirty="0"/>
                  <a:t> </a:t>
                </a:r>
                <a:endParaRPr lang="en-US" altLang="zh-TW" dirty="0" smtClean="0"/>
              </a:p>
              <a:p>
                <a:r>
                  <a:rPr lang="zh-TW" altLang="en-US" dirty="0" smtClean="0"/>
                  <a:t>由於</a:t>
                </a:r>
                <a:r>
                  <a:rPr lang="en-US" altLang="zh-TW" dirty="0" err="1" smtClean="0"/>
                  <a:t>Softsign</a:t>
                </a:r>
                <a:r>
                  <a:rPr lang="zh-TW" altLang="en-US" dirty="0" smtClean="0"/>
                  <a:t>為未飽和函數，所以通常</a:t>
                </a:r>
                <a:r>
                  <a:rPr lang="en-US" altLang="zh-TW" dirty="0" err="1" smtClean="0"/>
                  <a:t>tanh</a:t>
                </a:r>
                <a:r>
                  <a:rPr lang="zh-TW" altLang="en-US" dirty="0" smtClean="0"/>
                  <a:t>會被取代成</a:t>
                </a:r>
                <a:r>
                  <a:rPr lang="en-US" altLang="zh-TW" dirty="0" err="1" smtClean="0"/>
                  <a:t>softsign</a:t>
                </a:r>
                <a:endParaRPr lang="zh-TW" altLang="en-US"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980"/>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27</a:t>
            </a:fld>
            <a:endParaRPr lang="zh-TW" altLang="en-US"/>
          </a:p>
        </p:txBody>
      </p:sp>
      <p:pic>
        <p:nvPicPr>
          <p:cNvPr id="7" name="內容版面配置區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3226274"/>
            <a:ext cx="3126809" cy="2397222"/>
          </a:xfrm>
          <a:prstGeom prst="rect">
            <a:avLst/>
          </a:prstGeom>
        </p:spPr>
      </p:pic>
    </p:spTree>
    <p:extLst>
      <p:ext uri="{BB962C8B-B14F-4D97-AF65-F5344CB8AC3E}">
        <p14:creationId xmlns:p14="http://schemas.microsoft.com/office/powerpoint/2010/main" val="872750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Derivative of Non-</a:t>
            </a:r>
            <a:r>
              <a:rPr lang="en-US" altLang="zh-TW" dirty="0" err="1"/>
              <a:t>Linearities</a:t>
            </a:r>
            <a:endParaRPr lang="en-US" dirty="0"/>
          </a:p>
        </p:txBody>
      </p:sp>
      <mc:AlternateContent xmlns:mc="http://schemas.openxmlformats.org/markup-compatibility/2006" xmlns:a14="http://schemas.microsoft.com/office/drawing/2010/main">
        <mc:Choice Requires="a14">
          <p:sp>
            <p:nvSpPr>
              <p:cNvPr id="7" name="內容版面配置區 6"/>
              <p:cNvSpPr>
                <a:spLocks noGrp="1"/>
              </p:cNvSpPr>
              <p:nvPr>
                <p:ph sz="half" idx="1"/>
              </p:nvPr>
            </p:nvSpPr>
            <p:spPr/>
            <p:txBody>
              <a:bodyPr/>
              <a:lstStyle/>
              <a:p>
                <a:r>
                  <a:rPr lang="en-US" altLang="zh-TW" dirty="0"/>
                  <a:t>tanh(z)=</a:t>
                </a:r>
                <a14:m>
                  <m:oMath xmlns:m="http://schemas.openxmlformats.org/officeDocument/2006/math">
                    <m:f>
                      <m:fPr>
                        <m:ctrlPr>
                          <a:rPr lang="en-US" altLang="zh-TW" i="1">
                            <a:latin typeface="Cambria Math" panose="02040503050406030204" pitchFamily="18" charset="0"/>
                          </a:rPr>
                        </m:ctrlPr>
                      </m:fPr>
                      <m:num>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d>
                              <m:dPr>
                                <m:ctrlPr>
                                  <a:rPr lang="en-US" altLang="zh-TW" i="1">
                                    <a:latin typeface="Cambria Math" panose="02040503050406030204" pitchFamily="18" charset="0"/>
                                  </a:rPr>
                                </m:ctrlPr>
                              </m:dPr>
                              <m:e>
                                <m:r>
                                  <a:rPr lang="en-US" altLang="zh-TW" i="1">
                                    <a:latin typeface="Cambria Math" panose="02040503050406030204" pitchFamily="18" charset="0"/>
                                  </a:rPr>
                                  <m:t>𝑧</m:t>
                                </m:r>
                              </m:e>
                            </m:d>
                          </m:e>
                        </m:func>
                        <m:r>
                          <a:rPr lang="en-US" altLang="zh-TW" i="1">
                            <a:latin typeface="Cambria Math" panose="02040503050406030204" pitchFamily="18" charset="0"/>
                          </a:rPr>
                          <m:t>−</m:t>
                        </m:r>
                        <m:r>
                          <m:rPr>
                            <m:sty m:val="p"/>
                          </m:rPr>
                          <a:rPr lang="en-US" altLang="zh-TW">
                            <a:latin typeface="Cambria Math" panose="02040503050406030204" pitchFamily="18" charset="0"/>
                          </a:rPr>
                          <m:t>exp</m:t>
                        </m:r>
                        <m:r>
                          <a:rPr lang="en-US" altLang="zh-TW" i="1">
                            <a:latin typeface="Cambria Math" panose="02040503050406030204" pitchFamily="18" charset="0"/>
                          </a:rPr>
                          <m:t>⁡(−</m:t>
                        </m:r>
                        <m:r>
                          <a:rPr lang="en-US" altLang="zh-TW" i="1">
                            <a:latin typeface="Cambria Math" panose="02040503050406030204" pitchFamily="18" charset="0"/>
                          </a:rPr>
                          <m:t>𝑧</m:t>
                        </m:r>
                        <m:r>
                          <a:rPr lang="en-US" altLang="zh-TW" i="1">
                            <a:latin typeface="Cambria Math" panose="02040503050406030204" pitchFamily="18" charset="0"/>
                          </a:rPr>
                          <m:t>)</m:t>
                        </m:r>
                      </m:num>
                      <m:den>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exp</m:t>
                            </m:r>
                          </m:fName>
                          <m:e>
                            <m:d>
                              <m:dPr>
                                <m:ctrlPr>
                                  <a:rPr lang="en-US" altLang="zh-TW" i="1">
                                    <a:latin typeface="Cambria Math" panose="02040503050406030204" pitchFamily="18" charset="0"/>
                                  </a:rPr>
                                </m:ctrlPr>
                              </m:dPr>
                              <m:e>
                                <m:r>
                                  <a:rPr lang="en-US" altLang="zh-TW" i="1">
                                    <a:latin typeface="Cambria Math" panose="02040503050406030204" pitchFamily="18" charset="0"/>
                                  </a:rPr>
                                  <m:t>𝑧</m:t>
                                </m:r>
                              </m:e>
                            </m:d>
                          </m:e>
                        </m:func>
                        <m:r>
                          <a:rPr lang="en-US" altLang="zh-TW" i="1">
                            <a:latin typeface="Cambria Math" panose="02040503050406030204" pitchFamily="18" charset="0"/>
                          </a:rPr>
                          <m:t>+</m:t>
                        </m:r>
                        <m:r>
                          <m:rPr>
                            <m:sty m:val="p"/>
                          </m:rPr>
                          <a:rPr lang="en-US" altLang="zh-TW">
                            <a:latin typeface="Cambria Math" panose="02040503050406030204" pitchFamily="18" charset="0"/>
                          </a:rPr>
                          <m:t>exp</m:t>
                        </m:r>
                        <m:r>
                          <a:rPr lang="en-US" altLang="zh-TW" i="1">
                            <a:latin typeface="Cambria Math" panose="02040503050406030204" pitchFamily="18" charset="0"/>
                          </a:rPr>
                          <m:t>⁡(−</m:t>
                        </m:r>
                        <m:r>
                          <a:rPr lang="en-US" altLang="zh-TW" i="1">
                            <a:latin typeface="Cambria Math" panose="02040503050406030204" pitchFamily="18" charset="0"/>
                          </a:rPr>
                          <m:t>𝑧</m:t>
                        </m:r>
                        <m:r>
                          <a:rPr lang="en-US" altLang="zh-TW" i="1">
                            <a:latin typeface="Cambria Math" panose="02040503050406030204" pitchFamily="18" charset="0"/>
                          </a:rPr>
                          <m:t>)</m:t>
                        </m:r>
                      </m:den>
                    </m:f>
                  </m:oMath>
                </a14:m>
                <a:endParaRPr lang="en-US" altLang="zh-TW" dirty="0"/>
              </a:p>
              <a:p>
                <a14:m>
                  <m:oMath xmlns:m="http://schemas.openxmlformats.org/officeDocument/2006/math">
                    <m:r>
                      <a:rPr lang="en-US" altLang="zh-TW" i="1">
                        <a:latin typeface="Cambria Math" panose="02040503050406030204" pitchFamily="18" charset="0"/>
                      </a:rPr>
                      <m:t>h𝑎𝑟𝑑𝑡𝑎𝑛h</m:t>
                    </m:r>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&lt;−1</m:t>
                            </m:r>
                          </m:e>
                          <m:e>
                            <m:r>
                              <a:rPr lang="en-US" altLang="zh-TW" i="1">
                                <a:latin typeface="Cambria Math" panose="02040503050406030204" pitchFamily="18" charset="0"/>
                              </a:rPr>
                              <m:t>𝑧</m:t>
                            </m:r>
                            <m:r>
                              <a:rPr lang="en-US" altLang="zh-TW" i="1">
                                <a:latin typeface="Cambria Math" panose="02040503050406030204" pitchFamily="18" charset="0"/>
                              </a:rPr>
                              <m:t> :−1&lt;</m:t>
                            </m:r>
                            <m:r>
                              <a:rPr lang="en-US" altLang="zh-TW" i="1">
                                <a:latin typeface="Cambria Math" panose="02040503050406030204" pitchFamily="18" charset="0"/>
                              </a:rPr>
                              <m:t>𝑧</m:t>
                            </m:r>
                            <m:r>
                              <a:rPr lang="en-US" altLang="zh-TW" i="1">
                                <a:latin typeface="Cambria Math" panose="02040503050406030204" pitchFamily="18" charset="0"/>
                              </a:rPr>
                              <m:t>&lt;1</m:t>
                            </m:r>
                          </m:e>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&gt;1</m:t>
                            </m:r>
                          </m:e>
                        </m:eqArr>
                      </m:e>
                    </m:d>
                  </m:oMath>
                </a14:m>
                <a:endParaRPr lang="en-US" altLang="zh-TW" dirty="0"/>
              </a:p>
              <a:p>
                <a14:m>
                  <m:oMath xmlns:m="http://schemas.openxmlformats.org/officeDocument/2006/math">
                    <m:r>
                      <a:rPr lang="en-US" altLang="zh-TW" i="1">
                        <a:latin typeface="Cambria Math" panose="02040503050406030204" pitchFamily="18" charset="0"/>
                      </a:rPr>
                      <m:t>𝑠𝑜𝑓𝑡𝑠𝑖𝑔𝑛</m:t>
                    </m:r>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𝑧</m:t>
                        </m:r>
                      </m:num>
                      <m:den>
                        <m:r>
                          <a:rPr lang="en-US" altLang="zh-TW" i="1">
                            <a:latin typeface="Cambria Math" panose="02040503050406030204" pitchFamily="18" charset="0"/>
                          </a:rPr>
                          <m:t>1+</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𝑧</m:t>
                            </m:r>
                          </m:e>
                        </m:d>
                      </m:den>
                    </m:f>
                  </m:oMath>
                </a14:m>
                <a:endParaRPr lang="en-US" altLang="zh-TW" dirty="0"/>
              </a:p>
              <a:p>
                <a:r>
                  <a:rPr lang="en-US" altLang="zh-TW" dirty="0" err="1"/>
                  <a:t>ReLU</a:t>
                </a:r>
                <a:r>
                  <a:rPr lang="en-US" altLang="zh-TW" dirty="0"/>
                  <a:t>(z) =max(z,0)</a:t>
                </a:r>
              </a:p>
              <a:p>
                <a:r>
                  <a:rPr lang="en-US" altLang="zh-TW" dirty="0"/>
                  <a:t>Leaky </a:t>
                </a:r>
                <a:r>
                  <a:rPr lang="en-US" altLang="zh-TW" dirty="0" err="1"/>
                  <a:t>ReLU</a:t>
                </a:r>
                <a:r>
                  <a:rPr lang="en-US" altLang="zh-TW" dirty="0"/>
                  <a:t>(z) = max(</a:t>
                </a:r>
                <a:r>
                  <a:rPr lang="en-US" altLang="zh-TW" dirty="0" err="1"/>
                  <a:t>z,k</a:t>
                </a:r>
                <a:r>
                  <a:rPr lang="en-US" altLang="zh-TW" dirty="0"/>
                  <a:t>*z)</a:t>
                </a:r>
              </a:p>
              <a:p>
                <a:endParaRPr lang="en-US" dirty="0"/>
              </a:p>
            </p:txBody>
          </p:sp>
        </mc:Choice>
        <mc:Fallback xmlns="">
          <p:sp>
            <p:nvSpPr>
              <p:cNvPr id="7" name="內容版面配置區 6"/>
              <p:cNvSpPr>
                <a:spLocks noGrp="1" noRot="1" noChangeAspect="1" noMove="1" noResize="1" noEditPoints="1" noAdjustHandles="1" noChangeArrowheads="1" noChangeShapeType="1" noTextEdit="1"/>
              </p:cNvSpPr>
              <p:nvPr>
                <p:ph sz="half" idx="1"/>
              </p:nvPr>
            </p:nvSpPr>
            <p:spPr>
              <a:blipFill>
                <a:blip r:embed="rId2"/>
                <a:stretch>
                  <a:fillRect l="-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內容版面配置區 7"/>
              <p:cNvSpPr>
                <a:spLocks noGrp="1"/>
              </p:cNvSpPr>
              <p:nvPr>
                <p:ph sz="half" idx="2"/>
              </p:nvPr>
            </p:nvSpPr>
            <p:spPr/>
            <p:txBody>
              <a:bodyPr/>
              <a:lstStyle/>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𝑡𝑎𝑛h</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=1−</m:t>
                    </m:r>
                    <m:sSup>
                      <m:sSupPr>
                        <m:ctrlPr>
                          <a:rPr lang="en-US" altLang="zh-TW" i="1">
                            <a:latin typeface="Cambria Math" panose="02040503050406030204" pitchFamily="18" charset="0"/>
                          </a:rPr>
                        </m:ctrlPr>
                      </m:sSupPr>
                      <m:e>
                        <m:r>
                          <a:rPr lang="en-US" altLang="zh-TW" i="1">
                            <a:latin typeface="Cambria Math" panose="02040503050406030204" pitchFamily="18" charset="0"/>
                          </a:rPr>
                          <m:t>𝑡𝑎𝑛h</m:t>
                        </m:r>
                      </m:e>
                      <m:sup>
                        <m:r>
                          <a:rPr lang="en-US" altLang="zh-TW" i="1">
                            <a:latin typeface="Cambria Math" panose="02040503050406030204" pitchFamily="18" charset="0"/>
                          </a:rPr>
                          <m:t>2</m:t>
                        </m:r>
                      </m:sup>
                    </m:sSup>
                    <m:r>
                      <a:rPr lang="en-US" altLang="zh-TW" i="1">
                        <a:latin typeface="Cambria Math" panose="02040503050406030204" pitchFamily="18" charset="0"/>
                      </a:rPr>
                      <m:t>(</m:t>
                    </m:r>
                    <m:r>
                      <a:rPr lang="en-US" altLang="zh-TW" i="1">
                        <a:latin typeface="Cambria Math" panose="02040503050406030204" pitchFamily="18" charset="0"/>
                      </a:rPr>
                      <m:t>𝑧</m:t>
                    </m:r>
                    <m:r>
                      <a:rPr lang="en-US" altLang="zh-TW" i="1">
                        <a:latin typeface="Cambria Math" panose="02040503050406030204" pitchFamily="18" charset="0"/>
                      </a:rPr>
                      <m:t>)</m:t>
                    </m:r>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h𝑎𝑟𝑑𝑡𝑎𝑛h</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:−1&lt;</m:t>
                            </m:r>
                            <m:r>
                              <a:rPr lang="en-US" altLang="zh-TW" i="1">
                                <a:latin typeface="Cambria Math" panose="02040503050406030204" pitchFamily="18" charset="0"/>
                              </a:rPr>
                              <m:t>𝑧</m:t>
                            </m:r>
                            <m:r>
                              <a:rPr lang="en-US" altLang="zh-TW" i="1">
                                <a:latin typeface="Cambria Math" panose="02040503050406030204" pitchFamily="18" charset="0"/>
                              </a:rPr>
                              <m:t>&lt;1</m:t>
                            </m:r>
                          </m:e>
                          <m:e>
                            <m:r>
                              <a:rPr lang="en-US" altLang="zh-TW" i="1">
                                <a:latin typeface="Cambria Math" panose="02040503050406030204" pitchFamily="18" charset="0"/>
                              </a:rPr>
                              <m:t>0 :</m:t>
                            </m:r>
                            <m:r>
                              <a:rPr lang="en-US" altLang="zh-TW" i="1">
                                <a:latin typeface="Cambria Math" panose="02040503050406030204" pitchFamily="18" charset="0"/>
                              </a:rPr>
                              <m:t>𝑜𝑡h𝑒𝑟𝑤𝑖𝑠𝑒</m:t>
                            </m:r>
                          </m:e>
                        </m:eqArr>
                      </m:e>
                    </m:d>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𝑠𝑜𝑓𝑡𝑠𝑖𝑔𝑛</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r>
                              <a:rPr lang="en-US" altLang="zh-TW" i="1">
                                <a:latin typeface="Cambria Math" panose="02040503050406030204" pitchFamily="18" charset="0"/>
                              </a:rPr>
                              <m:t>(1+</m:t>
                            </m:r>
                            <m:r>
                              <a:rPr lang="en-US" altLang="zh-TW" i="1">
                                <a:latin typeface="Cambria Math" panose="02040503050406030204" pitchFamily="18" charset="0"/>
                              </a:rPr>
                              <m:t>𝑧</m:t>
                            </m:r>
                            <m:r>
                              <a:rPr lang="en-US" altLang="zh-TW" i="1">
                                <a:latin typeface="Cambria Math" panose="02040503050406030204" pitchFamily="18" charset="0"/>
                              </a:rPr>
                              <m:t>)</m:t>
                            </m:r>
                          </m:e>
                          <m:sup>
                            <m:r>
                              <a:rPr lang="en-US" altLang="zh-TW" i="1">
                                <a:latin typeface="Cambria Math" panose="02040503050406030204" pitchFamily="18" charset="0"/>
                              </a:rPr>
                              <m:t>2</m:t>
                            </m:r>
                          </m:sup>
                        </m:sSup>
                      </m:den>
                    </m:f>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𝑟𝑒𝑐𝑡</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&gt;0</m:t>
                            </m:r>
                          </m:e>
                          <m:e>
                            <m:r>
                              <a:rPr lang="en-US" altLang="zh-TW" i="1">
                                <a:latin typeface="Cambria Math" panose="02040503050406030204" pitchFamily="18" charset="0"/>
                              </a:rPr>
                              <m:t>0 :</m:t>
                            </m:r>
                            <m:r>
                              <a:rPr lang="en-US" altLang="zh-TW" i="1">
                                <a:latin typeface="Cambria Math" panose="02040503050406030204" pitchFamily="18" charset="0"/>
                              </a:rPr>
                              <m:t>𝑜𝑡h𝑒𝑟𝑤𝑖𝑠𝑒</m:t>
                            </m:r>
                          </m:e>
                        </m:eqArr>
                      </m:e>
                    </m:d>
                  </m:oMath>
                </a14:m>
                <a:endParaRPr lang="en-US" altLang="zh-TW" dirty="0"/>
              </a:p>
              <a:p>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𝑙𝑒𝑎𝑘𝑦</m:t>
                        </m:r>
                      </m:e>
                      <m:sup>
                        <m:r>
                          <a:rPr lang="en-US" altLang="zh-TW" i="1">
                            <a:latin typeface="Cambria Math" panose="02040503050406030204" pitchFamily="18" charset="0"/>
                          </a:rPr>
                          <m:t>′</m:t>
                        </m:r>
                      </m:sup>
                    </m:sSup>
                    <m:d>
                      <m:dPr>
                        <m:ctrlPr>
                          <a:rPr lang="en-US" altLang="zh-TW" i="1">
                            <a:latin typeface="Cambria Math" panose="02040503050406030204" pitchFamily="18" charset="0"/>
                          </a:rPr>
                        </m:ctrlPr>
                      </m:dPr>
                      <m:e>
                        <m:r>
                          <a:rPr lang="en-US" altLang="zh-TW" i="1">
                            <a:latin typeface="Cambria Math" panose="02040503050406030204" pitchFamily="18" charset="0"/>
                          </a:rPr>
                          <m:t>𝑧</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 :</m:t>
                            </m:r>
                            <m:r>
                              <a:rPr lang="en-US" altLang="zh-TW" i="1">
                                <a:latin typeface="Cambria Math" panose="02040503050406030204" pitchFamily="18" charset="0"/>
                              </a:rPr>
                              <m:t>𝑧</m:t>
                            </m:r>
                            <m:r>
                              <a:rPr lang="en-US" altLang="zh-TW" i="1">
                                <a:latin typeface="Cambria Math" panose="02040503050406030204" pitchFamily="18" charset="0"/>
                              </a:rPr>
                              <m:t>&gt;0</m:t>
                            </m:r>
                          </m:e>
                          <m:e>
                            <m:r>
                              <a:rPr lang="en-US" altLang="zh-TW" i="1">
                                <a:latin typeface="Cambria Math" panose="02040503050406030204" pitchFamily="18" charset="0"/>
                              </a:rPr>
                              <m:t>𝑘</m:t>
                            </m:r>
                            <m:r>
                              <a:rPr lang="en-US" altLang="zh-TW" i="1">
                                <a:latin typeface="Cambria Math" panose="02040503050406030204" pitchFamily="18" charset="0"/>
                              </a:rPr>
                              <m:t> :</m:t>
                            </m:r>
                            <m:r>
                              <a:rPr lang="en-US" altLang="zh-TW" i="1">
                                <a:latin typeface="Cambria Math" panose="02040503050406030204" pitchFamily="18" charset="0"/>
                              </a:rPr>
                              <m:t>𝑜𝑡h𝑒𝑟𝑤𝑖𝑠𝑒</m:t>
                            </m:r>
                          </m:e>
                        </m:eqArr>
                      </m:e>
                    </m:d>
                  </m:oMath>
                </a14:m>
                <a:endParaRPr lang="en-US" dirty="0"/>
              </a:p>
            </p:txBody>
          </p:sp>
        </mc:Choice>
        <mc:Fallback xmlns="">
          <p:sp>
            <p:nvSpPr>
              <p:cNvPr id="8" name="內容版面配置區 7"/>
              <p:cNvSpPr>
                <a:spLocks noGrp="1" noRot="1" noChangeAspect="1" noMove="1" noResize="1" noEditPoints="1" noAdjustHandles="1" noChangeArrowheads="1" noChangeShapeType="1" noTextEdit="1"/>
              </p:cNvSpPr>
              <p:nvPr>
                <p:ph sz="half" idx="2"/>
              </p:nvPr>
            </p:nvSpPr>
            <p:spPr>
              <a:blipFill>
                <a:blip r:embed="rId3"/>
                <a:stretch>
                  <a:fillRect l="-1647" t="-154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28</a:t>
            </a:fld>
            <a:endParaRPr lang="zh-TW" altLang="en-US"/>
          </a:p>
        </p:txBody>
      </p:sp>
    </p:spTree>
    <p:extLst>
      <p:ext uri="{BB962C8B-B14F-4D97-AF65-F5344CB8AC3E}">
        <p14:creationId xmlns:p14="http://schemas.microsoft.com/office/powerpoint/2010/main" val="32329865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dirty="0"/>
              <a:t>Optimizer</a:t>
            </a:r>
          </a:p>
        </p:txBody>
      </p:sp>
      <p:sp>
        <p:nvSpPr>
          <p:cNvPr id="9" name="內容版面配置區 8"/>
          <p:cNvSpPr>
            <a:spLocks noGrp="1"/>
          </p:cNvSpPr>
          <p:nvPr>
            <p:ph idx="1"/>
          </p:nvPr>
        </p:nvSpPr>
        <p:spPr/>
        <p:txBody>
          <a:bodyPr/>
          <a:lstStyle/>
          <a:p>
            <a:r>
              <a:rPr lang="zh-TW" altLang="en-US" dirty="0" smtClean="0"/>
              <a:t>能夠自己調整</a:t>
            </a:r>
            <a:r>
              <a:rPr lang="en-US" altLang="zh-TW" dirty="0" smtClean="0"/>
              <a:t>Learning Rate</a:t>
            </a:r>
            <a:r>
              <a:rPr lang="zh-TW" altLang="en-US" dirty="0" smtClean="0"/>
              <a:t>的</a:t>
            </a:r>
            <a:r>
              <a:rPr lang="en-US" altLang="zh-TW" dirty="0" smtClean="0"/>
              <a:t>Optimizer</a:t>
            </a:r>
            <a:r>
              <a:rPr lang="zh-TW" altLang="en-US" dirty="0" smtClean="0"/>
              <a:t>如下：</a:t>
            </a:r>
            <a:endParaRPr lang="en-US" altLang="zh-TW" dirty="0" smtClean="0"/>
          </a:p>
          <a:p>
            <a:pPr lvl="1"/>
            <a:r>
              <a:rPr lang="en-US" altLang="zh-TW" dirty="0" err="1"/>
              <a:t>Adagrad</a:t>
            </a:r>
            <a:endParaRPr lang="en-US" altLang="zh-TW" dirty="0"/>
          </a:p>
          <a:p>
            <a:pPr lvl="1"/>
            <a:r>
              <a:rPr lang="en-US" altLang="zh-TW" dirty="0" err="1"/>
              <a:t>RMSprop</a:t>
            </a:r>
            <a:endParaRPr lang="en-US" altLang="zh-TW" dirty="0"/>
          </a:p>
          <a:p>
            <a:pPr lvl="1"/>
            <a:r>
              <a:rPr lang="en-US" altLang="zh-TW" dirty="0">
                <a:solidFill>
                  <a:srgbClr val="FF0000"/>
                </a:solidFill>
              </a:rPr>
              <a:t>Adam</a:t>
            </a:r>
            <a:r>
              <a:rPr lang="en-US" altLang="zh-TW" dirty="0"/>
              <a:t> </a:t>
            </a:r>
          </a:p>
          <a:p>
            <a:pPr lvl="1"/>
            <a:r>
              <a:rPr lang="en-US" altLang="zh-TW" dirty="0" err="1"/>
              <a:t>SparseAdam</a:t>
            </a:r>
            <a:endParaRPr lang="en-US" altLang="zh-TW" dirty="0"/>
          </a:p>
          <a:p>
            <a:pPr lvl="1"/>
            <a:r>
              <a:rPr lang="en-US" altLang="zh-TW" dirty="0"/>
              <a:t>…</a:t>
            </a:r>
          </a:p>
          <a:p>
            <a:pPr lvl="1"/>
            <a:endParaRPr lang="en-US" dirty="0"/>
          </a:p>
        </p:txBody>
      </p:sp>
      <p:sp>
        <p:nvSpPr>
          <p:cNvPr id="5" name="日期版面配置區 4"/>
          <p:cNvSpPr>
            <a:spLocks noGrp="1"/>
          </p:cNvSpPr>
          <p:nvPr>
            <p:ph type="dt" sz="half" idx="10"/>
          </p:nvPr>
        </p:nvSpPr>
        <p:spPr/>
        <p:txBody>
          <a:bodyPr/>
          <a:lstStyle/>
          <a:p>
            <a:r>
              <a:rPr lang="en-US" altLang="zh-TW" smtClean="0"/>
              <a:t>October, 2020</a:t>
            </a:r>
            <a:endParaRPr lang="zh-TW" altLang="en-US"/>
          </a:p>
        </p:txBody>
      </p:sp>
      <p:sp>
        <p:nvSpPr>
          <p:cNvPr id="6" name="頁尾版面配置區 5"/>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7" name="投影片編號版面配置區 6"/>
          <p:cNvSpPr>
            <a:spLocks noGrp="1"/>
          </p:cNvSpPr>
          <p:nvPr>
            <p:ph type="sldNum" sz="quarter" idx="12"/>
          </p:nvPr>
        </p:nvSpPr>
        <p:spPr/>
        <p:txBody>
          <a:bodyPr/>
          <a:lstStyle/>
          <a:p>
            <a:fld id="{E689F5F7-6250-42AC-86EC-F0DAF8EB0F02}" type="slidenum">
              <a:rPr lang="zh-TW" altLang="en-US" smtClean="0"/>
              <a:t>29</a:t>
            </a:fld>
            <a:endParaRPr lang="zh-TW" altLang="en-US"/>
          </a:p>
        </p:txBody>
      </p:sp>
    </p:spTree>
    <p:extLst>
      <p:ext uri="{BB962C8B-B14F-4D97-AF65-F5344CB8AC3E}">
        <p14:creationId xmlns:p14="http://schemas.microsoft.com/office/powerpoint/2010/main" val="2689279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計算圖及反向傳播</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a:t>
            </a:fld>
            <a:endParaRPr lang="zh-TW" altLang="en-US"/>
          </a:p>
        </p:txBody>
      </p:sp>
    </p:spTree>
    <p:extLst>
      <p:ext uri="{BB962C8B-B14F-4D97-AF65-F5344CB8AC3E}">
        <p14:creationId xmlns:p14="http://schemas.microsoft.com/office/powerpoint/2010/main" val="3039159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Learning Rate</a:t>
            </a:r>
          </a:p>
        </p:txBody>
      </p:sp>
      <p:sp>
        <p:nvSpPr>
          <p:cNvPr id="3" name="內容版面配置區 2"/>
          <p:cNvSpPr>
            <a:spLocks noGrp="1"/>
          </p:cNvSpPr>
          <p:nvPr>
            <p:ph idx="1"/>
          </p:nvPr>
        </p:nvSpPr>
        <p:spPr/>
        <p:txBody>
          <a:bodyPr/>
          <a:lstStyle/>
          <a:p>
            <a:r>
              <a:rPr lang="en-US" dirty="0" smtClean="0"/>
              <a:t>Learning Rate </a:t>
            </a:r>
            <a:r>
              <a:rPr lang="zh-TW" altLang="en-US" dirty="0" smtClean="0"/>
              <a:t>的大小探討</a:t>
            </a:r>
            <a:endParaRPr lang="en-US" altLang="zh-TW" dirty="0" smtClean="0"/>
          </a:p>
          <a:p>
            <a:pPr lvl="1"/>
            <a:r>
              <a:rPr lang="zh-TW" altLang="en-US" dirty="0" smtClean="0"/>
              <a:t>太大：無法收斂</a:t>
            </a:r>
            <a:endParaRPr lang="en-US" altLang="zh-TW" dirty="0" smtClean="0"/>
          </a:p>
          <a:p>
            <a:pPr lvl="1"/>
            <a:r>
              <a:rPr lang="zh-TW" altLang="en-US" dirty="0" smtClean="0"/>
              <a:t>太小：收斂速度太慢</a:t>
            </a:r>
            <a:endParaRPr lang="en-US" altLang="zh-TW" dirty="0" smtClean="0"/>
          </a:p>
          <a:p>
            <a:pPr lvl="1"/>
            <a:r>
              <a:rPr lang="zh-TW" altLang="en-US" dirty="0" smtClean="0"/>
              <a:t>可以朝</a:t>
            </a:r>
            <a:r>
              <a:rPr lang="en-US" altLang="zh-TW" dirty="0" smtClean="0"/>
              <a:t>10</a:t>
            </a:r>
            <a:r>
              <a:rPr lang="zh-TW" altLang="en-US" dirty="0" smtClean="0"/>
              <a:t>的次方來修正</a:t>
            </a:r>
            <a:r>
              <a:rPr lang="en-US" altLang="zh-TW" dirty="0" smtClean="0"/>
              <a:t>Learning Rate</a:t>
            </a:r>
          </a:p>
          <a:p>
            <a:r>
              <a:rPr lang="zh-TW" altLang="en-US" dirty="0" smtClean="0"/>
              <a:t>如果使用會自我修正的</a:t>
            </a:r>
            <a:r>
              <a:rPr lang="en-US" altLang="zh-TW" dirty="0" smtClean="0"/>
              <a:t>Optimizer</a:t>
            </a:r>
            <a:r>
              <a:rPr lang="zh-TW" altLang="en-US" dirty="0" smtClean="0"/>
              <a:t>一開始可以使用較大的</a:t>
            </a:r>
            <a:r>
              <a:rPr lang="en-US" altLang="zh-TW" dirty="0" smtClean="0"/>
              <a:t>Learning Rate</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30</a:t>
            </a:fld>
            <a:endParaRPr lang="zh-TW" altLang="en-US"/>
          </a:p>
        </p:txBody>
      </p:sp>
      <p:pic>
        <p:nvPicPr>
          <p:cNvPr id="8" name="圖片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066" y="1504571"/>
            <a:ext cx="2533734" cy="1818327"/>
          </a:xfrm>
          <a:prstGeom prst="rect">
            <a:avLst/>
          </a:prstGeom>
        </p:spPr>
      </p:pic>
    </p:spTree>
    <p:extLst>
      <p:ext uri="{BB962C8B-B14F-4D97-AF65-F5344CB8AC3E}">
        <p14:creationId xmlns:p14="http://schemas.microsoft.com/office/powerpoint/2010/main" val="3851700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自然語言處理之分散式表示法</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31</a:t>
            </a:fld>
            <a:endParaRPr lang="zh-TW" altLang="en-US"/>
          </a:p>
        </p:txBody>
      </p:sp>
    </p:spTree>
    <p:extLst>
      <p:ext uri="{BB962C8B-B14F-4D97-AF65-F5344CB8AC3E}">
        <p14:creationId xmlns:p14="http://schemas.microsoft.com/office/powerpoint/2010/main" val="679879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詞庫</a:t>
            </a:r>
            <a:endParaRPr lang="en-US" dirty="0"/>
          </a:p>
        </p:txBody>
      </p:sp>
      <p:sp>
        <p:nvSpPr>
          <p:cNvPr id="8" name="內容版面配置區 7"/>
          <p:cNvSpPr>
            <a:spLocks noGrp="1"/>
          </p:cNvSpPr>
          <p:nvPr>
            <p:ph idx="1"/>
          </p:nvPr>
        </p:nvSpPr>
        <p:spPr/>
        <p:txBody>
          <a:bodyPr/>
          <a:lstStyle/>
          <a:p>
            <a:r>
              <a:rPr lang="zh-TW" altLang="en-US" dirty="0" smtClean="0"/>
              <a:t>類似同義詞辭典</a:t>
            </a:r>
            <a:endParaRPr lang="en-US" altLang="zh-TW" dirty="0" smtClean="0"/>
          </a:p>
          <a:p>
            <a:r>
              <a:rPr lang="zh-TW" altLang="en-US" dirty="0" smtClean="0"/>
              <a:t>將意思相似或相近的語詞分類在相同群組</a:t>
            </a:r>
            <a:endParaRPr lang="en-US" altLang="zh-TW" dirty="0" smtClean="0"/>
          </a:p>
          <a:p>
            <a:r>
              <a:rPr lang="zh-TW" altLang="en-US" dirty="0" smtClean="0"/>
              <a:t>範例：</a:t>
            </a:r>
            <a:r>
              <a:rPr lang="en-US" altLang="zh-TW" dirty="0" smtClean="0"/>
              <a:t>Car = Auto Automobile Machine Motorcar</a:t>
            </a:r>
          </a:p>
          <a:p>
            <a:r>
              <a:rPr lang="zh-TW" altLang="en-US" dirty="0" smtClean="0"/>
              <a:t>最有名的詞庫為詞網 </a:t>
            </a:r>
            <a:r>
              <a:rPr lang="en-US" altLang="zh-TW" dirty="0" smtClean="0"/>
              <a:t>(WordNet)</a:t>
            </a:r>
          </a:p>
          <a:p>
            <a:endParaRPr lang="en-US" altLang="zh-TW" dirty="0" smtClean="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32</a:t>
            </a:fld>
            <a:endParaRPr lang="zh-TW" altLang="en-US"/>
          </a:p>
        </p:txBody>
      </p:sp>
    </p:spTree>
    <p:extLst>
      <p:ext uri="{BB962C8B-B14F-4D97-AF65-F5344CB8AC3E}">
        <p14:creationId xmlns:p14="http://schemas.microsoft.com/office/powerpoint/2010/main" val="1269141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詞</a:t>
            </a:r>
            <a:r>
              <a:rPr lang="zh-TW" altLang="en-US" dirty="0" smtClean="0"/>
              <a:t>庫的問題</a:t>
            </a:r>
            <a:endParaRPr lang="en-US" dirty="0"/>
          </a:p>
        </p:txBody>
      </p:sp>
      <p:sp>
        <p:nvSpPr>
          <p:cNvPr id="3" name="內容版面配置區 2"/>
          <p:cNvSpPr>
            <a:spLocks noGrp="1"/>
          </p:cNvSpPr>
          <p:nvPr>
            <p:ph idx="1"/>
          </p:nvPr>
        </p:nvSpPr>
        <p:spPr/>
        <p:txBody>
          <a:bodyPr/>
          <a:lstStyle/>
          <a:p>
            <a:r>
              <a:rPr lang="zh-TW" altLang="en-US" dirty="0" smtClean="0"/>
              <a:t>難以因應時代變遷</a:t>
            </a:r>
            <a:endParaRPr lang="en-US" altLang="zh-TW" dirty="0" smtClean="0"/>
          </a:p>
          <a:p>
            <a:pPr lvl="1"/>
            <a:r>
              <a:rPr lang="en-US" dirty="0" err="1" smtClean="0"/>
              <a:t>Crowfunding</a:t>
            </a:r>
            <a:r>
              <a:rPr lang="en-US" dirty="0" smtClean="0"/>
              <a:t> (</a:t>
            </a:r>
            <a:r>
              <a:rPr lang="zh-TW" altLang="en-US" dirty="0" smtClean="0"/>
              <a:t>群眾募資</a:t>
            </a:r>
            <a:r>
              <a:rPr lang="en-US" altLang="zh-TW" dirty="0" smtClean="0"/>
              <a:t>)</a:t>
            </a:r>
          </a:p>
          <a:p>
            <a:pPr lvl="1"/>
            <a:r>
              <a:rPr lang="en-US" dirty="0" err="1" smtClean="0"/>
              <a:t>Covidiot</a:t>
            </a:r>
            <a:r>
              <a:rPr lang="zh-TW" altLang="en-US" dirty="0" smtClean="0"/>
              <a:t> </a:t>
            </a:r>
            <a:r>
              <a:rPr lang="en-US" altLang="zh-TW" dirty="0" smtClean="0"/>
              <a:t>(</a:t>
            </a:r>
            <a:r>
              <a:rPr lang="zh-TW" altLang="en-US" dirty="0" smtClean="0"/>
              <a:t>防疫豬隊友</a:t>
            </a:r>
            <a:r>
              <a:rPr lang="en-US" altLang="zh-TW" dirty="0" smtClean="0"/>
              <a:t>)</a:t>
            </a:r>
          </a:p>
          <a:p>
            <a:pPr lvl="1"/>
            <a:r>
              <a:rPr lang="en-US" dirty="0" smtClean="0"/>
              <a:t>LOL (</a:t>
            </a:r>
            <a:r>
              <a:rPr lang="zh-TW" altLang="en-US" dirty="0"/>
              <a:t>大聲地</a:t>
            </a:r>
            <a:r>
              <a:rPr lang="zh-TW" altLang="en-US" dirty="0" smtClean="0"/>
              <a:t>笑</a:t>
            </a:r>
            <a:r>
              <a:rPr lang="en-US" altLang="zh-TW" dirty="0" smtClean="0"/>
              <a:t>)</a:t>
            </a:r>
          </a:p>
          <a:p>
            <a:r>
              <a:rPr lang="zh-TW" altLang="en-US" dirty="0" smtClean="0"/>
              <a:t>人工作業成本昂貴</a:t>
            </a:r>
            <a:endParaRPr lang="en-US" altLang="zh-TW" dirty="0" smtClean="0"/>
          </a:p>
          <a:p>
            <a:pPr lvl="1"/>
            <a:r>
              <a:rPr lang="zh-TW" altLang="en-US" dirty="0" smtClean="0"/>
              <a:t>英文單字總數約 </a:t>
            </a:r>
            <a:r>
              <a:rPr lang="en-US" altLang="zh-TW" dirty="0" smtClean="0"/>
              <a:t>1000</a:t>
            </a:r>
            <a:r>
              <a:rPr lang="zh-TW" altLang="en-US" dirty="0" smtClean="0"/>
              <a:t> 萬個，目前</a:t>
            </a:r>
            <a:r>
              <a:rPr lang="en-US" altLang="zh-TW" dirty="0" smtClean="0"/>
              <a:t>WordNet</a:t>
            </a:r>
            <a:r>
              <a:rPr lang="zh-TW" altLang="en-US" dirty="0" smtClean="0"/>
              <a:t>登</a:t>
            </a:r>
            <a:r>
              <a:rPr lang="zh-TW" altLang="en-US" dirty="0"/>
              <a:t>入</a:t>
            </a:r>
            <a:r>
              <a:rPr lang="zh-TW" altLang="en-US" dirty="0" smtClean="0"/>
              <a:t>大約</a:t>
            </a:r>
            <a:r>
              <a:rPr lang="en-US" altLang="zh-TW" dirty="0" smtClean="0"/>
              <a:t>20</a:t>
            </a:r>
            <a:r>
              <a:rPr lang="zh-TW" altLang="en-US" dirty="0" smtClean="0"/>
              <a:t>萬個</a:t>
            </a:r>
            <a:endParaRPr lang="en-US" altLang="zh-TW" dirty="0" smtClean="0"/>
          </a:p>
          <a:p>
            <a:r>
              <a:rPr lang="zh-TW" altLang="en-US" dirty="0" smtClean="0"/>
              <a:t>無法展現出語詞的細微語感差異</a:t>
            </a:r>
            <a:endParaRPr lang="en-US" altLang="zh-TW" dirty="0" smtClean="0"/>
          </a:p>
          <a:p>
            <a:pPr lvl="1"/>
            <a:r>
              <a:rPr lang="en-US" altLang="zh-TW" dirty="0" smtClean="0"/>
              <a:t>Vintage</a:t>
            </a:r>
            <a:r>
              <a:rPr lang="zh-TW" altLang="en-US" dirty="0" smtClean="0"/>
              <a:t>：過去最好的</a:t>
            </a:r>
            <a:endParaRPr lang="en-US" altLang="zh-TW" dirty="0" smtClean="0"/>
          </a:p>
          <a:p>
            <a:pPr lvl="1"/>
            <a:r>
              <a:rPr lang="en-US" altLang="zh-TW" dirty="0" smtClean="0"/>
              <a:t>Retrospective</a:t>
            </a:r>
            <a:r>
              <a:rPr lang="zh-TW" altLang="en-US" dirty="0" smtClean="0"/>
              <a:t>：過往的</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33</a:t>
            </a:fld>
            <a:endParaRPr lang="zh-TW" altLang="en-US"/>
          </a:p>
        </p:txBody>
      </p:sp>
    </p:spTree>
    <p:extLst>
      <p:ext uri="{BB962C8B-B14F-4D97-AF65-F5344CB8AC3E}">
        <p14:creationId xmlns:p14="http://schemas.microsoft.com/office/powerpoint/2010/main" val="3668057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計數手法</a:t>
            </a:r>
            <a:endParaRPr lang="en-US" dirty="0"/>
          </a:p>
        </p:txBody>
      </p:sp>
      <p:sp>
        <p:nvSpPr>
          <p:cNvPr id="3" name="內容版面配置區 2"/>
          <p:cNvSpPr>
            <a:spLocks noGrp="1"/>
          </p:cNvSpPr>
          <p:nvPr>
            <p:ph idx="1"/>
          </p:nvPr>
        </p:nvSpPr>
        <p:spPr/>
        <p:txBody>
          <a:bodyPr/>
          <a:lstStyle/>
          <a:p>
            <a:r>
              <a:rPr lang="zh-TW" altLang="en-US" dirty="0" smtClean="0"/>
              <a:t>讓電腦自動從文本中找出語詞之間的知識</a:t>
            </a:r>
            <a:endParaRPr lang="en-US" altLang="zh-TW" dirty="0" smtClean="0"/>
          </a:p>
          <a:p>
            <a:r>
              <a:rPr lang="zh-TW" altLang="en-US" dirty="0"/>
              <a:t>計數</a:t>
            </a:r>
            <a:r>
              <a:rPr lang="zh-TW" altLang="en-US" dirty="0" smtClean="0"/>
              <a:t>手法的演算法</a:t>
            </a:r>
            <a:endParaRPr lang="en-US" altLang="zh-TW" dirty="0" smtClean="0"/>
          </a:p>
          <a:p>
            <a:pPr lvl="1"/>
            <a:r>
              <a:rPr lang="zh-TW" altLang="en-US" dirty="0" smtClean="0"/>
              <a:t>共生矩陣</a:t>
            </a:r>
            <a:endParaRPr lang="en-US" altLang="zh-TW" dirty="0" smtClean="0"/>
          </a:p>
          <a:p>
            <a:pPr lvl="1"/>
            <a:r>
              <a:rPr lang="zh-TW" altLang="en-US" dirty="0" smtClean="0"/>
              <a:t>點間互資訊</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34</a:t>
            </a:fld>
            <a:endParaRPr lang="zh-TW" altLang="en-US"/>
          </a:p>
        </p:txBody>
      </p:sp>
    </p:spTree>
    <p:extLst>
      <p:ext uri="{BB962C8B-B14F-4D97-AF65-F5344CB8AC3E}">
        <p14:creationId xmlns:p14="http://schemas.microsoft.com/office/powerpoint/2010/main" val="1529126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分布假說</a:t>
            </a:r>
            <a:endParaRPr lang="en-US" dirty="0"/>
          </a:p>
        </p:txBody>
      </p:sp>
      <p:sp>
        <p:nvSpPr>
          <p:cNvPr id="3" name="內容版面配置區 2"/>
          <p:cNvSpPr>
            <a:spLocks noGrp="1"/>
          </p:cNvSpPr>
          <p:nvPr>
            <p:ph idx="1"/>
          </p:nvPr>
        </p:nvSpPr>
        <p:spPr/>
        <p:txBody>
          <a:bodyPr/>
          <a:lstStyle/>
          <a:p>
            <a:r>
              <a:rPr lang="zh-TW" altLang="en-US" dirty="0" smtClean="0"/>
              <a:t>一個語詞的意思是根據周圍的語詞而生成。</a:t>
            </a:r>
            <a:endParaRPr lang="en-US" altLang="zh-TW" dirty="0" smtClean="0"/>
          </a:p>
          <a:p>
            <a:r>
              <a:rPr lang="zh-TW" altLang="en-US" dirty="0" smtClean="0"/>
              <a:t>範例</a:t>
            </a:r>
            <a:endParaRPr lang="en-US" altLang="zh-TW" dirty="0" smtClean="0"/>
          </a:p>
          <a:p>
            <a:pPr lvl="1"/>
            <a:r>
              <a:rPr lang="zh-TW" altLang="en-US" dirty="0" smtClean="0"/>
              <a:t>我想喝飲料。</a:t>
            </a:r>
            <a:endParaRPr lang="en-US" altLang="zh-TW" dirty="0" smtClean="0"/>
          </a:p>
          <a:p>
            <a:pPr lvl="1"/>
            <a:r>
              <a:rPr lang="zh-TW" altLang="en-US" dirty="0" smtClean="0"/>
              <a:t>他想喝果汁。</a:t>
            </a:r>
            <a:endParaRPr lang="en-US" altLang="zh-TW" dirty="0" smtClean="0"/>
          </a:p>
          <a:p>
            <a:endParaRPr lang="en-US" altLang="zh-TW" dirty="0"/>
          </a:p>
          <a:p>
            <a:r>
              <a:rPr lang="zh-TW" altLang="en-US" dirty="0" smtClean="0"/>
              <a:t>目前最新的方法</a:t>
            </a:r>
            <a:r>
              <a:rPr lang="en-US" altLang="zh-TW" dirty="0" smtClean="0"/>
              <a:t>BERT</a:t>
            </a:r>
            <a:r>
              <a:rPr lang="en-US" altLang="zh-TW" dirty="0"/>
              <a:t>, GPT-1, </a:t>
            </a:r>
            <a:r>
              <a:rPr lang="en-US" altLang="zh-TW" dirty="0" smtClean="0"/>
              <a:t>GPT-2,</a:t>
            </a:r>
            <a:r>
              <a:rPr lang="en-US" altLang="zh-TW" dirty="0"/>
              <a:t> </a:t>
            </a:r>
            <a:r>
              <a:rPr lang="en-US" altLang="zh-TW" dirty="0" smtClean="0"/>
              <a:t>GPT-3</a:t>
            </a:r>
            <a:r>
              <a:rPr lang="zh-TW" altLang="en-US" dirty="0" smtClean="0"/>
              <a:t>並未根據分布假說。</a:t>
            </a:r>
            <a:endParaRPr lang="en-US" altLang="zh-TW" dirty="0" smtClean="0"/>
          </a:p>
          <a:p>
            <a:r>
              <a:rPr lang="zh-TW" altLang="en-US" dirty="0" smtClean="0"/>
              <a:t>他們強調根據整個句子來做編碼。</a:t>
            </a:r>
            <a:endParaRPr lang="en-US" altLang="zh-TW" dirty="0" smtClean="0"/>
          </a:p>
          <a:p>
            <a:r>
              <a:rPr lang="zh-TW" altLang="en-US" dirty="0" smtClean="0"/>
              <a:t>他們的表現遠優於採用分布假說的演算法。</a:t>
            </a:r>
            <a:endParaRPr lang="en-US" altLang="zh-TW" dirty="0" smtClean="0"/>
          </a:p>
          <a:p>
            <a:r>
              <a:rPr lang="zh-TW" altLang="en-US" dirty="0"/>
              <a:t>然而</a:t>
            </a:r>
            <a:r>
              <a:rPr lang="zh-TW" altLang="en-US" dirty="0" smtClean="0"/>
              <a:t>：他們所需的參數量也較多，運算量也較大。</a:t>
            </a:r>
            <a:endParaRPr lang="en-US" altLang="zh-TW" dirty="0" smtClean="0"/>
          </a:p>
          <a:p>
            <a:pPr marL="0" indent="0">
              <a:buNone/>
            </a:pP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35</a:t>
            </a:fld>
            <a:endParaRPr lang="zh-TW" altLang="en-US"/>
          </a:p>
        </p:txBody>
      </p:sp>
      <p:sp>
        <p:nvSpPr>
          <p:cNvPr id="7" name="矩形 6"/>
          <p:cNvSpPr/>
          <p:nvPr/>
        </p:nvSpPr>
        <p:spPr>
          <a:xfrm>
            <a:off x="1892166" y="2531444"/>
            <a:ext cx="635267" cy="1116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2527433" y="2531444"/>
            <a:ext cx="687405" cy="1116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1588168" y="2531444"/>
            <a:ext cx="330067" cy="11165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3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上下文 </a:t>
            </a:r>
            <a:r>
              <a:rPr lang="en-US" altLang="zh-TW" dirty="0" smtClean="0"/>
              <a:t>(Context)</a:t>
            </a:r>
            <a:endParaRPr lang="en-US" dirty="0"/>
          </a:p>
        </p:txBody>
      </p:sp>
      <p:sp>
        <p:nvSpPr>
          <p:cNvPr id="3" name="內容版面配置區 2"/>
          <p:cNvSpPr>
            <a:spLocks noGrp="1"/>
          </p:cNvSpPr>
          <p:nvPr>
            <p:ph idx="1"/>
          </p:nvPr>
        </p:nvSpPr>
        <p:spPr/>
        <p:txBody>
          <a:bodyPr/>
          <a:lstStyle/>
          <a:p>
            <a:r>
              <a:rPr lang="zh-TW" altLang="en-US" dirty="0" smtClean="0"/>
              <a:t>中心字詞左右兩邊的語詞</a:t>
            </a:r>
            <a:endParaRPr lang="en-US" altLang="zh-TW" dirty="0" smtClean="0"/>
          </a:p>
          <a:p>
            <a:r>
              <a:rPr lang="zh-TW" altLang="en-US" dirty="0" smtClean="0"/>
              <a:t>大小通常為對稱</a:t>
            </a:r>
            <a:endParaRPr lang="en-US" altLang="zh-TW" dirty="0" smtClean="0"/>
          </a:p>
          <a:p>
            <a:r>
              <a:rPr lang="zh-TW" altLang="en-US" dirty="0" smtClean="0"/>
              <a:t>一般會以視窗大小 </a:t>
            </a:r>
            <a:r>
              <a:rPr lang="en-US" altLang="zh-TW" dirty="0" smtClean="0"/>
              <a:t>(Windows Size)</a:t>
            </a:r>
            <a:r>
              <a:rPr lang="zh-TW" altLang="en-US" dirty="0" smtClean="0"/>
              <a:t>來表示上下文大小</a:t>
            </a:r>
            <a:endParaRPr lang="en-US" altLang="zh-TW" dirty="0" smtClean="0"/>
          </a:p>
          <a:p>
            <a:r>
              <a:rPr lang="zh-TW" altLang="en-US" dirty="0" smtClean="0"/>
              <a:t>範例</a:t>
            </a:r>
            <a:endParaRPr lang="en-US" altLang="zh-TW" dirty="0" smtClean="0"/>
          </a:p>
          <a:p>
            <a:pPr lvl="1"/>
            <a:r>
              <a:rPr lang="zh-TW" altLang="en-US" dirty="0" smtClean="0"/>
              <a:t>如果視窗大小為</a:t>
            </a:r>
            <a:r>
              <a:rPr lang="en-US" altLang="zh-TW" dirty="0" smtClean="0"/>
              <a:t>1</a:t>
            </a:r>
            <a:r>
              <a:rPr lang="zh-TW" altLang="en-US" dirty="0" smtClean="0"/>
              <a:t>，代表上下文為左右各</a:t>
            </a:r>
            <a:r>
              <a:rPr lang="en-US" altLang="zh-TW" dirty="0" smtClean="0"/>
              <a:t>1</a:t>
            </a:r>
            <a:r>
              <a:rPr lang="zh-TW" altLang="en-US" dirty="0" smtClean="0"/>
              <a:t>個語詞</a:t>
            </a:r>
            <a:endParaRPr lang="en-US" altLang="zh-TW" dirty="0" smtClean="0"/>
          </a:p>
          <a:p>
            <a:pPr lvl="1"/>
            <a:r>
              <a:rPr lang="zh-TW" altLang="en-US" dirty="0" smtClean="0"/>
              <a:t>如果大小為</a:t>
            </a:r>
            <a:r>
              <a:rPr lang="en-US" altLang="zh-TW" dirty="0" smtClean="0"/>
              <a:t>2</a:t>
            </a:r>
            <a:r>
              <a:rPr lang="zh-TW" altLang="en-US" dirty="0" smtClean="0"/>
              <a:t>，</a:t>
            </a:r>
            <a:r>
              <a:rPr lang="zh-TW" altLang="en-US" dirty="0"/>
              <a:t>代表上下文為左右</a:t>
            </a:r>
            <a:r>
              <a:rPr lang="zh-TW" altLang="en-US" dirty="0" smtClean="0"/>
              <a:t>各</a:t>
            </a:r>
            <a:r>
              <a:rPr lang="en-US" altLang="zh-TW" dirty="0"/>
              <a:t>2</a:t>
            </a:r>
            <a:r>
              <a:rPr lang="zh-TW" altLang="en-US" dirty="0" smtClean="0"/>
              <a:t>個</a:t>
            </a:r>
            <a:r>
              <a:rPr lang="zh-TW" altLang="en-US" dirty="0"/>
              <a:t>語詞</a:t>
            </a:r>
            <a:endParaRPr lang="en-US" altLang="zh-TW" dirty="0"/>
          </a:p>
          <a:p>
            <a:pPr lvl="1"/>
            <a:r>
              <a:rPr lang="en-US" altLang="zh-TW" dirty="0" smtClean="0"/>
              <a:t>…</a:t>
            </a:r>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36</a:t>
            </a:fld>
            <a:endParaRPr lang="zh-TW" altLang="en-US"/>
          </a:p>
        </p:txBody>
      </p:sp>
    </p:spTree>
    <p:extLst>
      <p:ext uri="{BB962C8B-B14F-4D97-AF65-F5344CB8AC3E}">
        <p14:creationId xmlns:p14="http://schemas.microsoft.com/office/powerpoint/2010/main" val="2317288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共生矩陣</a:t>
            </a:r>
            <a:endParaRPr lang="en-US" dirty="0"/>
          </a:p>
        </p:txBody>
      </p:sp>
      <p:sp>
        <p:nvSpPr>
          <p:cNvPr id="3" name="內容版面配置區 2"/>
          <p:cNvSpPr>
            <a:spLocks noGrp="1"/>
          </p:cNvSpPr>
          <p:nvPr>
            <p:ph idx="1"/>
          </p:nvPr>
        </p:nvSpPr>
        <p:spPr/>
        <p:txBody>
          <a:bodyPr/>
          <a:lstStyle/>
          <a:p>
            <a:r>
              <a:rPr lang="zh-TW" altLang="en-US" dirty="0" smtClean="0"/>
              <a:t>假設我們有下列句子：</a:t>
            </a:r>
            <a:endParaRPr lang="en-US" altLang="zh-TW" dirty="0" smtClean="0"/>
          </a:p>
          <a:p>
            <a:pPr lvl="1"/>
            <a:r>
              <a:rPr lang="en-US" altLang="zh-TW" dirty="0"/>
              <a:t>I like deep learning. </a:t>
            </a:r>
          </a:p>
          <a:p>
            <a:pPr lvl="1"/>
            <a:r>
              <a:rPr lang="en-US" altLang="zh-TW" dirty="0"/>
              <a:t>I like NLP.</a:t>
            </a:r>
          </a:p>
          <a:p>
            <a:pPr lvl="1"/>
            <a:r>
              <a:rPr lang="en-US" altLang="zh-TW" dirty="0"/>
              <a:t>I enjoy flying</a:t>
            </a:r>
            <a:r>
              <a:rPr lang="en-US" altLang="zh-TW" dirty="0" smtClean="0"/>
              <a:t>.</a:t>
            </a:r>
          </a:p>
          <a:p>
            <a:r>
              <a:rPr lang="zh-TW" altLang="en-US" dirty="0" smtClean="0"/>
              <a:t>假設視窗大小為</a:t>
            </a:r>
            <a:r>
              <a:rPr lang="en-US" altLang="zh-TW" dirty="0" smtClean="0"/>
              <a:t>1</a:t>
            </a:r>
            <a:r>
              <a:rPr lang="zh-TW" altLang="en-US" dirty="0" smtClean="0"/>
              <a:t> </a:t>
            </a:r>
            <a:r>
              <a:rPr lang="en-US" altLang="zh-TW" dirty="0" smtClean="0"/>
              <a:t>(</a:t>
            </a:r>
            <a:r>
              <a:rPr lang="zh-TW" altLang="en-US" dirty="0" smtClean="0"/>
              <a:t>通常為</a:t>
            </a:r>
            <a:r>
              <a:rPr lang="en-US" altLang="zh-TW" dirty="0" smtClean="0"/>
              <a:t>5~10)</a:t>
            </a:r>
          </a:p>
          <a:p>
            <a:r>
              <a:rPr lang="zh-TW" altLang="en-US" dirty="0" smtClean="0"/>
              <a:t>共生矩陣如下圖</a:t>
            </a:r>
            <a:endParaRPr lang="en-US" altLang="zh-TW"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37</a:t>
            </a:fld>
            <a:endParaRPr lang="zh-TW" altLang="en-US"/>
          </a:p>
        </p:txBody>
      </p:sp>
    </p:spTree>
    <p:extLst>
      <p:ext uri="{BB962C8B-B14F-4D97-AF65-F5344CB8AC3E}">
        <p14:creationId xmlns:p14="http://schemas.microsoft.com/office/powerpoint/2010/main" val="1776255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上述句子之共生矩陣</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38</a:t>
            </a:fld>
            <a:endParaRPr lang="zh-TW" altLang="en-US"/>
          </a:p>
        </p:txBody>
      </p:sp>
      <p:pic>
        <p:nvPicPr>
          <p:cNvPr id="7" name="內容版面配置區 6"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016128"/>
            <a:ext cx="7727350" cy="3604572"/>
          </a:xfrm>
        </p:spPr>
      </p:pic>
    </p:spTree>
    <p:extLst>
      <p:ext uri="{BB962C8B-B14F-4D97-AF65-F5344CB8AC3E}">
        <p14:creationId xmlns:p14="http://schemas.microsoft.com/office/powerpoint/2010/main" val="3062107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共生</a:t>
            </a:r>
            <a:r>
              <a:rPr lang="zh-TW" altLang="en-US" dirty="0" smtClean="0"/>
              <a:t>矩陣的缺點</a:t>
            </a:r>
            <a:endParaRPr lang="en-US" dirty="0"/>
          </a:p>
        </p:txBody>
      </p:sp>
      <p:sp>
        <p:nvSpPr>
          <p:cNvPr id="3" name="內容版面配置區 2"/>
          <p:cNvSpPr>
            <a:spLocks noGrp="1"/>
          </p:cNvSpPr>
          <p:nvPr>
            <p:ph idx="1"/>
          </p:nvPr>
        </p:nvSpPr>
        <p:spPr/>
        <p:txBody>
          <a:bodyPr/>
          <a:lstStyle/>
          <a:p>
            <a:r>
              <a:rPr lang="zh-TW" altLang="en-US" dirty="0" smtClean="0"/>
              <a:t>容易被停用字影響</a:t>
            </a:r>
            <a:endParaRPr lang="en-US" altLang="zh-TW" dirty="0" smtClean="0"/>
          </a:p>
          <a:p>
            <a:r>
              <a:rPr lang="zh-TW" altLang="en-US" dirty="0" smtClean="0"/>
              <a:t>範例：</a:t>
            </a:r>
            <a:endParaRPr lang="en-US" altLang="zh-TW" dirty="0" smtClean="0"/>
          </a:p>
          <a:p>
            <a:pPr lvl="1"/>
            <a:r>
              <a:rPr lang="en-US" dirty="0" smtClean="0"/>
              <a:t>The</a:t>
            </a:r>
          </a:p>
          <a:p>
            <a:pPr lvl="1"/>
            <a:r>
              <a:rPr lang="en-US" dirty="0" smtClean="0"/>
              <a:t>Car</a:t>
            </a:r>
          </a:p>
          <a:p>
            <a:pPr lvl="1"/>
            <a:r>
              <a:rPr lang="en-US" dirty="0" smtClean="0"/>
              <a:t>Drive</a:t>
            </a:r>
          </a:p>
          <a:p>
            <a:endParaRPr lang="en-US" dirty="0"/>
          </a:p>
          <a:p>
            <a:r>
              <a:rPr lang="zh-TW" altLang="en-US" dirty="0" smtClean="0"/>
              <a:t>因此：我們需要一種比較不受停用字影響的方法</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39</a:t>
            </a:fld>
            <a:endParaRPr lang="zh-TW" altLang="en-US"/>
          </a:p>
        </p:txBody>
      </p:sp>
      <p:sp>
        <p:nvSpPr>
          <p:cNvPr id="7" name="矩形 6"/>
          <p:cNvSpPr/>
          <p:nvPr/>
        </p:nvSpPr>
        <p:spPr>
          <a:xfrm>
            <a:off x="1511166" y="3048392"/>
            <a:ext cx="1203158" cy="952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1511166" y="2661635"/>
            <a:ext cx="1203158" cy="7745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13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lstStyle/>
          <a:p>
            <a:r>
              <a:rPr lang="en-US" dirty="0" smtClean="0"/>
              <a:t>Introduction</a:t>
            </a:r>
            <a:endParaRPr lang="en-US" dirty="0"/>
          </a:p>
        </p:txBody>
      </p:sp>
      <p:sp>
        <p:nvSpPr>
          <p:cNvPr id="10" name="內容版面配置區 9"/>
          <p:cNvSpPr>
            <a:spLocks noGrp="1"/>
          </p:cNvSpPr>
          <p:nvPr>
            <p:ph idx="1"/>
          </p:nvPr>
        </p:nvSpPr>
        <p:spPr/>
        <p:txBody>
          <a:bodyPr/>
          <a:lstStyle/>
          <a:p>
            <a:r>
              <a:rPr lang="zh-TW" altLang="en-US" dirty="0" smtClean="0"/>
              <a:t>微分</a:t>
            </a:r>
            <a:endParaRPr lang="en-US" altLang="zh-TW" dirty="0" smtClean="0"/>
          </a:p>
          <a:p>
            <a:r>
              <a:rPr lang="zh-TW" altLang="en-US" dirty="0" smtClean="0"/>
              <a:t>連鎖率</a:t>
            </a:r>
            <a:endParaRPr lang="en-US" altLang="zh-TW" dirty="0" smtClean="0"/>
          </a:p>
          <a:p>
            <a:r>
              <a:rPr lang="zh-TW" altLang="en-US" dirty="0" smtClean="0"/>
              <a:t>通常我們會反覆利用上層網路所微分出來的值，以減少運算量及避免重複計算。</a:t>
            </a:r>
            <a:endParaRPr lang="en-US" altLang="zh-TW" dirty="0" smtClean="0"/>
          </a:p>
          <a:p>
            <a:pPr lvl="1"/>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a:t>
            </a:fld>
            <a:endParaRPr lang="zh-TW" altLang="en-US"/>
          </a:p>
        </p:txBody>
      </p:sp>
    </p:spTree>
    <p:extLst>
      <p:ext uri="{BB962C8B-B14F-4D97-AF65-F5344CB8AC3E}">
        <p14:creationId xmlns:p14="http://schemas.microsoft.com/office/powerpoint/2010/main" val="344059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點間互資訊</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PMI(x, y)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den>
                    </m:f>
                  </m:oMath>
                </a14:m>
                <a:r>
                  <a:rPr lang="en-US" dirty="0" smtClean="0"/>
                  <a:t>, </a:t>
                </a:r>
                <a:r>
                  <a:rPr lang="en-US" sz="2000" dirty="0" smtClean="0"/>
                  <a:t>p(x</a:t>
                </a:r>
                <a:r>
                  <a:rPr lang="en-US" altLang="zh-TW" sz="2000" dirty="0" smtClean="0"/>
                  <a:t>)</a:t>
                </a:r>
                <a:r>
                  <a:rPr lang="zh-TW" altLang="en-US" sz="2000" dirty="0" smtClean="0"/>
                  <a:t>為字詞</a:t>
                </a:r>
                <a:r>
                  <a:rPr lang="en-US" altLang="zh-TW" sz="2000" dirty="0" smtClean="0"/>
                  <a:t>x</a:t>
                </a:r>
                <a:r>
                  <a:rPr lang="zh-TW" altLang="en-US" sz="2000" dirty="0" smtClean="0"/>
                  <a:t>所出現的機率</a:t>
                </a:r>
                <a:r>
                  <a:rPr lang="en-US" altLang="zh-TW" sz="2000" dirty="0" smtClean="0"/>
                  <a:t>, p(</a:t>
                </a:r>
                <a:r>
                  <a:rPr lang="en-US" altLang="zh-TW" sz="2000" dirty="0" err="1" smtClean="0"/>
                  <a:t>x,y</a:t>
                </a:r>
                <a:r>
                  <a:rPr lang="en-US" altLang="zh-TW" sz="2000" dirty="0" smtClean="0"/>
                  <a:t>)</a:t>
                </a:r>
                <a:r>
                  <a:rPr lang="zh-TW" altLang="en-US" sz="2000" dirty="0" smtClean="0"/>
                  <a:t>為字詞</a:t>
                </a:r>
                <a:r>
                  <a:rPr lang="en-US" altLang="zh-TW" sz="2000" dirty="0" smtClean="0"/>
                  <a:t>x</a:t>
                </a:r>
                <a:r>
                  <a:rPr lang="zh-TW" altLang="en-US" sz="2000" dirty="0" smtClean="0"/>
                  <a:t>與</a:t>
                </a:r>
                <a:r>
                  <a:rPr lang="en-US" altLang="zh-TW" sz="2000" dirty="0" smtClean="0"/>
                  <a:t>y</a:t>
                </a:r>
                <a:r>
                  <a:rPr lang="zh-TW" altLang="en-US" sz="2000" dirty="0" smtClean="0"/>
                  <a:t>共同出現的機率</a:t>
                </a:r>
                <a:endParaRPr lang="en-US" sz="2000" dirty="0" smtClean="0"/>
              </a:p>
              <a:p>
                <a:pPr marL="0" indent="0">
                  <a:buNone/>
                </a:pPr>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𝑁</m:t>
                            </m:r>
                          </m:den>
                        </m:f>
                      </m:num>
                      <m:den>
                        <m:f>
                          <m:fPr>
                            <m:ctrlPr>
                              <a:rPr lang="en-US"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𝑁</m:t>
                            </m:r>
                          </m:den>
                        </m:f>
                        <m:f>
                          <m:fPr>
                            <m:ctrlPr>
                              <a:rPr lang="en-US"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𝑁</m:t>
                            </m:r>
                          </m:den>
                        </m:f>
                      </m:den>
                    </m:f>
                  </m:oMath>
                </a14:m>
                <a:r>
                  <a:rPr lang="en-US" dirty="0" smtClean="0"/>
                  <a:t>, </a:t>
                </a:r>
                <a:r>
                  <a:rPr lang="en-US" sz="2000" dirty="0" smtClean="0"/>
                  <a:t>c(x)</a:t>
                </a:r>
                <a:r>
                  <a:rPr lang="zh-TW" altLang="en-US" sz="2000" dirty="0" smtClean="0"/>
                  <a:t> </a:t>
                </a:r>
                <a:r>
                  <a:rPr lang="en-US" altLang="zh-TW" sz="2000" dirty="0" smtClean="0"/>
                  <a:t>=</a:t>
                </a:r>
                <a:r>
                  <a:rPr lang="zh-TW" altLang="en-US" sz="2000" dirty="0" smtClean="0"/>
                  <a:t> 字詞 </a:t>
                </a:r>
                <a:r>
                  <a:rPr lang="en-US" altLang="zh-TW" sz="2000" dirty="0" smtClean="0"/>
                  <a:t>x</a:t>
                </a:r>
                <a:r>
                  <a:rPr lang="zh-TW" altLang="en-US" sz="2000" dirty="0" smtClean="0"/>
                  <a:t> 出現的次數</a:t>
                </a:r>
                <a:r>
                  <a:rPr lang="en-US" altLang="zh-TW" sz="2000" dirty="0" smtClean="0"/>
                  <a:t>, N</a:t>
                </a:r>
                <a:r>
                  <a:rPr lang="zh-TW" altLang="en-US" sz="2000" dirty="0" smtClean="0"/>
                  <a:t>為語料庫內所有語詞的數量</a:t>
                </a:r>
                <a:endParaRPr lang="en-US" altLang="zh-TW" sz="2000" dirty="0"/>
              </a:p>
              <a:p>
                <a:pPr marL="0" indent="0">
                  <a:buNone/>
                </a:pPr>
                <a:r>
                  <a:rPr lang="zh-TW" altLang="en-US" dirty="0" smtClean="0"/>
                  <a:t>                     </a:t>
                </a:r>
                <a:r>
                  <a:rPr lang="en-US" altLang="zh-TW"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𝑁</m:t>
                        </m:r>
                      </m:num>
                      <m:den>
                        <m:r>
                          <a:rPr lang="en-US" b="0" i="1" smtClean="0">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den>
                    </m:f>
                  </m:oMath>
                </a14:m>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40</a:t>
            </a:fld>
            <a:endParaRPr lang="zh-TW" altLang="en-US"/>
          </a:p>
        </p:txBody>
      </p:sp>
      <p:sp>
        <p:nvSpPr>
          <p:cNvPr id="7" name="矩形 6"/>
          <p:cNvSpPr/>
          <p:nvPr/>
        </p:nvSpPr>
        <p:spPr>
          <a:xfrm>
            <a:off x="2556309" y="3320716"/>
            <a:ext cx="2050182"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6015789" y="3532472"/>
            <a:ext cx="3051209" cy="1106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rgbClr val="FF0000"/>
                </a:solidFill>
              </a:rPr>
              <a:t>上下同乘</a:t>
            </a:r>
            <a:r>
              <a:rPr lang="en-US" altLang="zh-TW" sz="2000" dirty="0" smtClean="0">
                <a:solidFill>
                  <a:srgbClr val="FF0000"/>
                </a:solidFill>
              </a:rPr>
              <a:t>N</a:t>
            </a:r>
            <a:r>
              <a:rPr lang="zh-TW" altLang="en-US" sz="2000" dirty="0" smtClean="0">
                <a:solidFill>
                  <a:srgbClr val="FF0000"/>
                </a:solidFill>
              </a:rPr>
              <a:t>的平方</a:t>
            </a:r>
            <a:endParaRPr lang="en-US" sz="2000" dirty="0">
              <a:solidFill>
                <a:srgbClr val="FF0000"/>
              </a:solidFill>
            </a:endParaRPr>
          </a:p>
        </p:txBody>
      </p:sp>
    </p:spTree>
    <p:extLst>
      <p:ext uri="{BB962C8B-B14F-4D97-AF65-F5344CB8AC3E}">
        <p14:creationId xmlns:p14="http://schemas.microsoft.com/office/powerpoint/2010/main" val="296367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點間互</a:t>
            </a:r>
            <a:r>
              <a:rPr lang="zh-TW" altLang="en-US" dirty="0" smtClean="0"/>
              <a:t>資訊的問題</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m:rPr>
                            <m:nor/>
                          </m:rPr>
                          <a:rPr lang="en-US" dirty="0"/>
                          <m:t>PMI</m:t>
                        </m:r>
                        <m:r>
                          <m:rPr>
                            <m:nor/>
                          </m:rPr>
                          <a:rPr lang="en-US" dirty="0"/>
                          <m:t>(</m:t>
                        </m:r>
                        <m:r>
                          <m:rPr>
                            <m:nor/>
                          </m:rPr>
                          <a:rPr lang="en-US" dirty="0"/>
                          <m:t>x</m:t>
                        </m:r>
                        <m:r>
                          <m:rPr>
                            <m:nor/>
                          </m:rPr>
                          <a:rPr lang="en-US" dirty="0"/>
                          <m:t>, </m:t>
                        </m:r>
                        <m:r>
                          <m:rPr>
                            <m:nor/>
                          </m:rPr>
                          <a:rPr lang="en-US" dirty="0"/>
                          <m:t>y</m:t>
                        </m:r>
                        <m:r>
                          <m:rPr>
                            <m:nor/>
                          </m:rPr>
                          <a:rPr lang="en-US" dirty="0"/>
                          <m:t>)</m:t>
                        </m:r>
                        <m:r>
                          <a:rPr lang="en-US" b="0" i="1" dirty="0" smtClean="0">
                            <a:latin typeface="Cambria Math" panose="02040503050406030204" pitchFamily="18" charset="0"/>
                          </a:rPr>
                          <m:t>= </m:t>
                        </m:r>
                        <m:r>
                          <a:rPr lang="en-US" i="1">
                            <a:latin typeface="Cambria Math" panose="02040503050406030204" pitchFamily="18" charset="0"/>
                          </a:rPr>
                          <m:t>𝑙𝑜𝑔</m:t>
                        </m:r>
                      </m:e>
                      <m:sub>
                        <m:r>
                          <a:rPr lang="en-US" i="1">
                            <a:latin typeface="Cambria Math" panose="02040503050406030204" pitchFamily="18" charset="0"/>
                          </a:rPr>
                          <m:t>2</m:t>
                        </m:r>
                      </m:sub>
                    </m:sSub>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oMath>
                </a14:m>
                <a:endParaRPr lang="en-US" dirty="0" smtClean="0"/>
              </a:p>
              <a:p>
                <a:r>
                  <a:rPr lang="en-US" altLang="zh-TW" dirty="0"/>
                  <a:t>log 0 </a:t>
                </a:r>
                <a:r>
                  <a:rPr lang="zh-TW" altLang="en-US" dirty="0"/>
                  <a:t>為負的無窮</a:t>
                </a:r>
                <a:r>
                  <a:rPr lang="zh-TW" altLang="en-US" dirty="0" smtClean="0"/>
                  <a:t>大</a:t>
                </a:r>
                <a:endParaRPr lang="en-US" altLang="zh-TW" dirty="0" smtClean="0"/>
              </a:p>
              <a:p>
                <a:r>
                  <a:rPr lang="zh-TW" altLang="en-US" dirty="0" smtClean="0"/>
                  <a:t>所以公式可以修改為：</a:t>
                </a:r>
                <a:r>
                  <a:rPr lang="en-US" dirty="0" smtClean="0"/>
                  <a:t> </a:t>
                </a:r>
                <a:r>
                  <a:rPr lang="en-US" dirty="0"/>
                  <a:t>P</a:t>
                </a:r>
                <a14:m>
                  <m:oMath xmlns:m="http://schemas.openxmlformats.org/officeDocument/2006/math">
                    <m:r>
                      <m:rPr>
                        <m:nor/>
                      </m:rPr>
                      <a:rPr lang="en-US" dirty="0"/>
                      <m:t>PMI</m:t>
                    </m:r>
                    <m:r>
                      <m:rPr>
                        <m:nor/>
                      </m:rPr>
                      <a:rPr lang="en-US" dirty="0"/>
                      <m:t>(</m:t>
                    </m:r>
                    <m:r>
                      <m:rPr>
                        <m:nor/>
                      </m:rPr>
                      <a:rPr lang="en-US" dirty="0"/>
                      <m:t>x</m:t>
                    </m:r>
                    <m:r>
                      <m:rPr>
                        <m:nor/>
                      </m:rPr>
                      <a:rPr lang="en-US" dirty="0"/>
                      <m:t>, </m:t>
                    </m:r>
                    <m:r>
                      <m:rPr>
                        <m:nor/>
                      </m:rPr>
                      <a:rPr lang="en-US" dirty="0"/>
                      <m:t>y</m:t>
                    </m:r>
                    <m:r>
                      <m:rPr>
                        <m:nor/>
                      </m:rPr>
                      <a:rPr lang="en-US" dirty="0"/>
                      <m:t>)</m:t>
                    </m:r>
                    <m:r>
                      <a:rPr lang="en-US" i="1" dirty="0">
                        <a:latin typeface="Cambria Math" panose="02040503050406030204" pitchFamily="18" charset="0"/>
                      </a:rPr>
                      <m:t>=</m:t>
                    </m:r>
                    <m:r>
                      <m:rPr>
                        <m:sty m:val="p"/>
                      </m:rPr>
                      <a:rPr lang="en-US" b="0" i="0" dirty="0" smtClean="0">
                        <a:latin typeface="Cambria Math" panose="02040503050406030204" pitchFamily="18" charset="0"/>
                      </a:rPr>
                      <m:t>max</m:t>
                    </m:r>
                    <m:r>
                      <a:rPr lang="en-US" b="0" i="0" dirty="0" smtClean="0">
                        <a:latin typeface="Cambria Math" panose="02040503050406030204" pitchFamily="18" charset="0"/>
                      </a:rPr>
                      <m:t>(0,</m:t>
                    </m:r>
                  </m:oMath>
                </a14:m>
                <a:r>
                  <a:rPr lang="en-US" dirty="0"/>
                  <a:t> </a:t>
                </a:r>
                <a14:m>
                  <m:oMath xmlns:m="http://schemas.openxmlformats.org/officeDocument/2006/math">
                    <m:r>
                      <m:rPr>
                        <m:nor/>
                      </m:rPr>
                      <a:rPr lang="en-US" dirty="0"/>
                      <m:t>PMI</m:t>
                    </m:r>
                    <m:r>
                      <m:rPr>
                        <m:nor/>
                      </m:rPr>
                      <a:rPr lang="en-US" dirty="0"/>
                      <m:t>(</m:t>
                    </m:r>
                    <m:r>
                      <m:rPr>
                        <m:nor/>
                      </m:rPr>
                      <a:rPr lang="en-US" dirty="0"/>
                      <m:t>x</m:t>
                    </m:r>
                    <m:r>
                      <m:rPr>
                        <m:nor/>
                      </m:rPr>
                      <a:rPr lang="en-US" dirty="0"/>
                      <m:t>, </m:t>
                    </m:r>
                    <m:r>
                      <m:rPr>
                        <m:nor/>
                      </m:rPr>
                      <a:rPr lang="en-US" dirty="0"/>
                      <m:t>y</m:t>
                    </m:r>
                    <m:r>
                      <m:rPr>
                        <m:nor/>
                      </m:rPr>
                      <a:rPr lang="en-US" dirty="0"/>
                      <m:t>)</m:t>
                    </m:r>
                  </m:oMath>
                </a14:m>
                <a:r>
                  <a:rPr lang="en-US" altLang="zh-TW" dirty="0" smtClean="0"/>
                  <a:t>)</a:t>
                </a:r>
              </a:p>
              <a:p>
                <a:endParaRPr lang="zh-TW" altLang="en-US" dirty="0"/>
              </a:p>
              <a:p>
                <a:endParaRPr lang="en-US" dirty="0" smtClean="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41</a:t>
            </a:fld>
            <a:endParaRPr lang="zh-TW" altLang="en-US"/>
          </a:p>
        </p:txBody>
      </p:sp>
      <p:sp>
        <p:nvSpPr>
          <p:cNvPr id="7" name="矩形 6"/>
          <p:cNvSpPr/>
          <p:nvPr/>
        </p:nvSpPr>
        <p:spPr>
          <a:xfrm>
            <a:off x="3403332" y="1825625"/>
            <a:ext cx="962527" cy="308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05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點間互</a:t>
            </a:r>
            <a:r>
              <a:rPr lang="zh-TW" altLang="en-US" dirty="0" smtClean="0"/>
              <a:t>資訊範例</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假設</a:t>
                </a:r>
                <a:r>
                  <a:rPr lang="en-US" altLang="zh-TW" dirty="0" smtClean="0"/>
                  <a:t>N = 10000, C(the) </a:t>
                </a:r>
                <a:r>
                  <a:rPr lang="zh-TW" altLang="en-US" dirty="0" smtClean="0"/>
                  <a:t>為</a:t>
                </a:r>
                <a:r>
                  <a:rPr lang="en-US" altLang="zh-TW" dirty="0" smtClean="0"/>
                  <a:t>1000, C(car)</a:t>
                </a:r>
                <a:r>
                  <a:rPr lang="zh-TW" altLang="en-US" dirty="0" smtClean="0"/>
                  <a:t>為</a:t>
                </a:r>
                <a:r>
                  <a:rPr lang="en-US" altLang="zh-TW" dirty="0" smtClean="0"/>
                  <a:t>20, C(drive)</a:t>
                </a:r>
                <a:r>
                  <a:rPr lang="zh-TW" altLang="en-US" dirty="0" smtClean="0"/>
                  <a:t>為</a:t>
                </a:r>
                <a:r>
                  <a:rPr lang="en-US" altLang="zh-TW" dirty="0" smtClean="0"/>
                  <a:t>10, C(the, car) </a:t>
                </a:r>
                <a:r>
                  <a:rPr lang="zh-TW" altLang="en-US" dirty="0" smtClean="0"/>
                  <a:t>為</a:t>
                </a:r>
                <a:r>
                  <a:rPr lang="en-US" altLang="zh-TW" dirty="0" smtClean="0"/>
                  <a:t>10, C(car, drive)</a:t>
                </a:r>
                <a:r>
                  <a:rPr lang="zh-TW" altLang="en-US" dirty="0" smtClean="0"/>
                  <a:t>為</a:t>
                </a:r>
                <a:r>
                  <a:rPr lang="en-US" altLang="zh-TW" dirty="0" smtClean="0"/>
                  <a:t>5</a:t>
                </a:r>
                <a:r>
                  <a:rPr lang="zh-TW" altLang="en-US" dirty="0" smtClean="0"/>
                  <a:t>，點間互資訊如下：</a:t>
                </a:r>
                <a:endParaRPr lang="en-US" altLang="zh-TW" dirty="0" smtClean="0"/>
              </a:p>
              <a:p>
                <a14:m>
                  <m:oMath xmlns:m="http://schemas.openxmlformats.org/officeDocument/2006/math">
                    <m:r>
                      <m:rPr>
                        <m:nor/>
                      </m:rPr>
                      <a:rPr lang="en-US" dirty="0"/>
                      <m:t>PMI</m:t>
                    </m:r>
                    <m:r>
                      <m:rPr>
                        <m:nor/>
                      </m:rPr>
                      <a:rPr lang="en-US" dirty="0"/>
                      <m:t>(</m:t>
                    </m:r>
                    <m:r>
                      <a:rPr lang="en-US" b="0" i="1" dirty="0" smtClean="0">
                        <a:latin typeface="Cambria Math" panose="02040503050406030204" pitchFamily="18" charset="0"/>
                      </a:rPr>
                      <m:t>𝑡h𝑒</m:t>
                    </m:r>
                    <m:r>
                      <m:rPr>
                        <m:nor/>
                      </m:rPr>
                      <a:rPr lang="en-US" dirty="0"/>
                      <m:t>, </m:t>
                    </m:r>
                    <m:r>
                      <m:rPr>
                        <m:nor/>
                      </m:rPr>
                      <a:rPr lang="en-US" b="0" i="0" dirty="0" smtClean="0"/>
                      <m:t>car</m:t>
                    </m:r>
                    <m:r>
                      <m:rPr>
                        <m:nor/>
                      </m:rPr>
                      <a:rPr lang="en-US" dirty="0"/>
                      <m:t>)</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𝑙𝑜𝑔</m:t>
                        </m:r>
                      </m:e>
                      <m:sub>
                        <m:r>
                          <a:rPr lang="en-US" b="0" i="1" dirty="0" smtClean="0">
                            <a:latin typeface="Cambria Math" panose="02040503050406030204" pitchFamily="18" charset="0"/>
                          </a:rPr>
                          <m:t>2</m:t>
                        </m:r>
                      </m:sub>
                    </m:sSub>
                    <m:f>
                      <m:fPr>
                        <m:ctrlPr>
                          <a:rPr lang="en-US" i="1" dirty="0" smtClean="0">
                            <a:latin typeface="Cambria Math" panose="02040503050406030204" pitchFamily="18" charset="0"/>
                          </a:rPr>
                        </m:ctrlPr>
                      </m:fPr>
                      <m:num>
                        <m:r>
                          <a:rPr lang="en-US" b="0" i="1" dirty="0" smtClean="0">
                            <a:latin typeface="Cambria Math" panose="02040503050406030204" pitchFamily="18" charset="0"/>
                          </a:rPr>
                          <m:t>10∗10000</m:t>
                        </m:r>
                      </m:num>
                      <m:den>
                        <m:r>
                          <a:rPr lang="en-US" b="0" i="1" dirty="0" smtClean="0">
                            <a:latin typeface="Cambria Math" panose="02040503050406030204" pitchFamily="18" charset="0"/>
                          </a:rPr>
                          <m:t>1000∗20</m:t>
                        </m:r>
                      </m:den>
                    </m:f>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2.32</m:t>
                    </m:r>
                  </m:oMath>
                </a14:m>
                <a:endParaRPr lang="en-US" dirty="0" smtClean="0"/>
              </a:p>
              <a:p>
                <a14:m>
                  <m:oMath xmlns:m="http://schemas.openxmlformats.org/officeDocument/2006/math">
                    <m:r>
                      <m:rPr>
                        <m:nor/>
                      </m:rPr>
                      <a:rPr lang="en-US" dirty="0"/>
                      <m:t>PMI</m:t>
                    </m:r>
                    <m:r>
                      <m:rPr>
                        <m:nor/>
                      </m:rPr>
                      <a:rPr lang="en-US" dirty="0"/>
                      <m:t>(</m:t>
                    </m:r>
                    <m:r>
                      <m:rPr>
                        <m:nor/>
                      </m:rPr>
                      <a:rPr lang="en-US" dirty="0"/>
                      <m:t>car</m:t>
                    </m:r>
                    <m:r>
                      <m:rPr>
                        <m:nor/>
                      </m:rPr>
                      <a:rPr lang="en-US" b="0" i="0" dirty="0" smtClean="0"/>
                      <m:t>, </m:t>
                    </m:r>
                    <m:r>
                      <m:rPr>
                        <m:nor/>
                      </m:rPr>
                      <a:rPr lang="en-US" b="0" i="0" dirty="0" smtClean="0"/>
                      <m:t>drive</m:t>
                    </m:r>
                    <m:r>
                      <m:rPr>
                        <m:nor/>
                      </m:rPr>
                      <a:rPr lang="en-US" dirty="0"/>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𝑙𝑜𝑔</m:t>
                        </m:r>
                      </m:e>
                      <m:sub>
                        <m:r>
                          <a:rPr lang="en-US" i="1" dirty="0">
                            <a:latin typeface="Cambria Math" panose="02040503050406030204" pitchFamily="18" charset="0"/>
                          </a:rPr>
                          <m:t>2</m:t>
                        </m:r>
                      </m:sub>
                    </m:sSub>
                    <m:f>
                      <m:fPr>
                        <m:ctrlPr>
                          <a:rPr lang="en-US" i="1" dirty="0">
                            <a:latin typeface="Cambria Math" panose="02040503050406030204" pitchFamily="18" charset="0"/>
                          </a:rPr>
                        </m:ctrlPr>
                      </m:fPr>
                      <m:num>
                        <m:r>
                          <a:rPr lang="en-US" b="0" i="1" dirty="0" smtClean="0">
                            <a:latin typeface="Cambria Math" panose="02040503050406030204" pitchFamily="18" charset="0"/>
                          </a:rPr>
                          <m:t>5</m:t>
                        </m:r>
                        <m:r>
                          <a:rPr lang="en-US" i="1" dirty="0">
                            <a:latin typeface="Cambria Math" panose="02040503050406030204" pitchFamily="18" charset="0"/>
                          </a:rPr>
                          <m:t>∗10000</m:t>
                        </m:r>
                      </m:num>
                      <m:den>
                        <m:r>
                          <a:rPr lang="en-US" b="0" i="1" dirty="0" smtClean="0">
                            <a:latin typeface="Cambria Math" panose="02040503050406030204" pitchFamily="18" charset="0"/>
                          </a:rPr>
                          <m:t>20</m:t>
                        </m:r>
                        <m:r>
                          <a:rPr lang="en-US" i="1" dirty="0">
                            <a:latin typeface="Cambria Math" panose="02040503050406030204" pitchFamily="18" charset="0"/>
                          </a:rPr>
                          <m:t>∗</m:t>
                        </m:r>
                        <m:r>
                          <a:rPr lang="en-US" b="0" i="1" dirty="0" smtClean="0">
                            <a:latin typeface="Cambria Math" panose="02040503050406030204" pitchFamily="18" charset="0"/>
                          </a:rPr>
                          <m:t>1</m:t>
                        </m:r>
                        <m:r>
                          <a:rPr lang="en-US" i="1" dirty="0">
                            <a:latin typeface="Cambria Math" panose="02040503050406030204" pitchFamily="18" charset="0"/>
                          </a:rPr>
                          <m:t>0</m:t>
                        </m:r>
                      </m:den>
                    </m:f>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7.97</m:t>
                    </m:r>
                  </m:oMath>
                </a14:m>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42</a:t>
            </a:fld>
            <a:endParaRPr lang="zh-TW" altLang="en-US"/>
          </a:p>
        </p:txBody>
      </p:sp>
      <p:sp>
        <p:nvSpPr>
          <p:cNvPr id="7" name="矩形 6"/>
          <p:cNvSpPr/>
          <p:nvPr/>
        </p:nvSpPr>
        <p:spPr>
          <a:xfrm>
            <a:off x="1116532" y="3176337"/>
            <a:ext cx="4899258" cy="7218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3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點間互資訊及共生矩陣的問題</a:t>
            </a:r>
            <a:endParaRPr lang="en-US" dirty="0"/>
          </a:p>
        </p:txBody>
      </p:sp>
      <p:sp>
        <p:nvSpPr>
          <p:cNvPr id="3" name="內容版面配置區 2"/>
          <p:cNvSpPr>
            <a:spLocks noGrp="1"/>
          </p:cNvSpPr>
          <p:nvPr>
            <p:ph idx="1"/>
          </p:nvPr>
        </p:nvSpPr>
        <p:spPr/>
        <p:txBody>
          <a:bodyPr/>
          <a:lstStyle/>
          <a:p>
            <a:r>
              <a:rPr lang="zh-TW" altLang="en-US" dirty="0" smtClean="0"/>
              <a:t>儲存：隨著字數增加，需儲存的資料也增加</a:t>
            </a:r>
            <a:endParaRPr lang="en-US" altLang="zh-TW" dirty="0" smtClean="0"/>
          </a:p>
          <a:p>
            <a:r>
              <a:rPr lang="zh-TW" altLang="en-US" dirty="0" smtClean="0"/>
              <a:t>稀疏矩陣：可以由上述共生矩陣發現矩陣會有許多的</a:t>
            </a:r>
            <a:r>
              <a:rPr lang="en-US" altLang="zh-TW" dirty="0" smtClean="0"/>
              <a:t>0</a:t>
            </a:r>
          </a:p>
          <a:p>
            <a:r>
              <a:rPr lang="zh-TW" altLang="en-US" dirty="0" smtClean="0"/>
              <a:t>穩健度：由於矩陣太稀疏也讓我們的模型穩健度降低 </a:t>
            </a:r>
            <a:r>
              <a:rPr lang="en-US" altLang="zh-TW" dirty="0" smtClean="0"/>
              <a:t>(</a:t>
            </a:r>
            <a:r>
              <a:rPr lang="zh-TW" altLang="en-US" dirty="0" smtClean="0"/>
              <a:t>易受雜訊影響</a:t>
            </a:r>
            <a:r>
              <a:rPr lang="en-US" altLang="zh-TW" dirty="0" smtClean="0"/>
              <a:t>)</a:t>
            </a:r>
          </a:p>
          <a:p>
            <a:r>
              <a:rPr lang="zh-TW" altLang="en-US" dirty="0" smtClean="0"/>
              <a:t>解決方法：</a:t>
            </a:r>
            <a:endParaRPr lang="en-US" altLang="zh-TW" dirty="0" smtClean="0"/>
          </a:p>
          <a:p>
            <a:pPr lvl="1"/>
            <a:r>
              <a:rPr lang="zh-TW" altLang="en-US" dirty="0" smtClean="0"/>
              <a:t>降維 </a:t>
            </a:r>
            <a:r>
              <a:rPr lang="en-US" altLang="zh-TW" dirty="0" smtClean="0"/>
              <a:t>(</a:t>
            </a:r>
            <a:r>
              <a:rPr lang="zh-TW" altLang="en-US" dirty="0" smtClean="0"/>
              <a:t>不是最好的解決辦法</a:t>
            </a:r>
            <a:r>
              <a:rPr lang="en-US" altLang="zh-TW" dirty="0" smtClean="0"/>
              <a:t>)</a:t>
            </a:r>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43</a:t>
            </a:fld>
            <a:endParaRPr lang="zh-TW" altLang="en-US"/>
          </a:p>
        </p:txBody>
      </p:sp>
    </p:spTree>
    <p:extLst>
      <p:ext uri="{BB962C8B-B14F-4D97-AF65-F5344CB8AC3E}">
        <p14:creationId xmlns:p14="http://schemas.microsoft.com/office/powerpoint/2010/main" val="141238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向量間的相似度</a:t>
            </a:r>
            <a:endParaRPr lang="en-US" dirty="0"/>
          </a:p>
        </p:txBody>
      </p:sp>
      <p:sp>
        <p:nvSpPr>
          <p:cNvPr id="3" name="文字版面配置區 2"/>
          <p:cNvSpPr>
            <a:spLocks noGrp="1"/>
          </p:cNvSpPr>
          <p:nvPr>
            <p:ph type="body" idx="1"/>
          </p:nvPr>
        </p:nvSpPr>
        <p:spPr/>
        <p:txBody>
          <a:bodyPr/>
          <a:lstStyle/>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44</a:t>
            </a:fld>
            <a:endParaRPr lang="zh-TW" altLang="en-US"/>
          </a:p>
        </p:txBody>
      </p:sp>
    </p:spTree>
    <p:extLst>
      <p:ext uri="{BB962C8B-B14F-4D97-AF65-F5344CB8AC3E}">
        <p14:creationId xmlns:p14="http://schemas.microsoft.com/office/powerpoint/2010/main" val="15327088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Cosine Similarity</a:t>
            </a:r>
            <a:endParaRPr lang="en-US" dirty="0"/>
          </a:p>
        </p:txBody>
      </p:sp>
      <p:sp>
        <p:nvSpPr>
          <p:cNvPr id="8" name="內容版面配置區 7"/>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smtClean="0"/>
          </a:p>
          <a:p>
            <a:pPr marL="0" indent="0">
              <a:buNone/>
            </a:pPr>
            <a:endParaRPr lang="en-US" dirty="0" smtClean="0"/>
          </a:p>
          <a:p>
            <a:r>
              <a:rPr lang="en-US" sz="1000" dirty="0" smtClean="0"/>
              <a:t>Image Source: https</a:t>
            </a:r>
            <a:r>
              <a:rPr lang="en-US" sz="1000" dirty="0"/>
              <a:t>://nlp.stanford.edu/IR-book/pdf/06vect.pdf </a:t>
            </a:r>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45</a:t>
            </a:fld>
            <a:endParaRPr lang="zh-TW" altLang="en-US"/>
          </a:p>
        </p:txBody>
      </p:sp>
      <p:pic>
        <p:nvPicPr>
          <p:cNvPr id="9" name="圖片 8"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496536"/>
            <a:ext cx="4806531" cy="3970614"/>
          </a:xfrm>
          <a:prstGeom prst="rect">
            <a:avLst/>
          </a:prstGeom>
        </p:spPr>
      </p:pic>
    </p:spTree>
    <p:extLst>
      <p:ext uri="{BB962C8B-B14F-4D97-AF65-F5344CB8AC3E}">
        <p14:creationId xmlns:p14="http://schemas.microsoft.com/office/powerpoint/2010/main" val="1298317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Formula of Cosine Similarity</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Similarity(x, 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den>
                    </m:f>
                    <m:r>
                      <a:rPr lang="en-US" b="0" i="1" smtClean="0">
                        <a:latin typeface="Cambria Math" panose="02040503050406030204" pitchFamily="18" charset="0"/>
                      </a:rPr>
                      <m:t>=</m:t>
                    </m:r>
                    <m:f>
                      <m:fPr>
                        <m:ctrlPr>
                          <a:rPr lang="en-US" i="1">
                            <a:latin typeface="Cambria Math" panose="02040503050406030204" pitchFamily="18" charset="0"/>
                          </a:rPr>
                        </m:ctrlPr>
                      </m:fPr>
                      <m:num>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num>
                      <m:den>
                        <m:rad>
                          <m:radPr>
                            <m:degHide m:val="on"/>
                            <m:ctrlPr>
                              <a:rPr lang="en-US" i="1" smtClean="0">
                                <a:latin typeface="Cambria Math" panose="02040503050406030204" pitchFamily="18" charset="0"/>
                                <a:ea typeface="Cambria Math" panose="02040503050406030204" pitchFamily="18" charset="0"/>
                              </a:rPr>
                            </m:ctrlPr>
                          </m:radPr>
                          <m:deg/>
                          <m:e>
                            <m:nary>
                              <m:naryPr>
                                <m:chr m:val="∑"/>
                                <m:supHide m:val="on"/>
                                <m:ctrlPr>
                                  <a:rPr lang="en-US"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rad>
                        <m:rad>
                          <m:radPr>
                            <m:degHide m:val="on"/>
                            <m:ctrlPr>
                              <a:rPr lang="en-US" i="1" smtClean="0">
                                <a:latin typeface="Cambria Math" panose="02040503050406030204" pitchFamily="18" charset="0"/>
                                <a:ea typeface="Cambria Math" panose="02040503050406030204" pitchFamily="18" charset="0"/>
                              </a:rPr>
                            </m:ctrlPr>
                          </m:radPr>
                          <m:deg/>
                          <m:e>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rad>
                      </m:den>
                    </m:f>
                  </m:oMath>
                </a14:m>
                <a:endParaRPr lang="en-US" dirty="0" smtClean="0"/>
              </a:p>
              <a:p>
                <a:r>
                  <a:rPr lang="zh-TW" altLang="en-US" dirty="0" smtClean="0"/>
                  <a:t>如果將每個向量變成單位向量，相似度公式修改如下：</a:t>
                </a:r>
                <a:endParaRPr lang="en-US" dirty="0" smtClean="0"/>
              </a:p>
              <a:p>
                <a:r>
                  <a:rPr lang="en-US" dirty="0"/>
                  <a:t>Similarity(x, y</a:t>
                </a:r>
                <a:r>
                  <a:rPr lang="en-US" dirty="0" smtClean="0"/>
                  <a:t>) =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oMath>
                </a14:m>
                <a:r>
                  <a:rPr lang="en-US" dirty="0" smtClean="0"/>
                  <a:t> =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a14:m>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40"/>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46</a:t>
            </a:fld>
            <a:endParaRPr lang="zh-TW" altLang="en-US"/>
          </a:p>
        </p:txBody>
      </p:sp>
    </p:spTree>
    <p:extLst>
      <p:ext uri="{BB962C8B-B14F-4D97-AF65-F5344CB8AC3E}">
        <p14:creationId xmlns:p14="http://schemas.microsoft.com/office/powerpoint/2010/main" val="1200255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相似度計算程式範例</a:t>
            </a:r>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47</a:t>
            </a:fld>
            <a:endParaRPr lang="zh-TW" altLang="en-US"/>
          </a:p>
        </p:txBody>
      </p:sp>
      <p:pic>
        <p:nvPicPr>
          <p:cNvPr id="9" name="內容版面配置區 8" descr="Python 3.6.5 Shel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6459" y="1402114"/>
            <a:ext cx="4879082" cy="4857984"/>
          </a:xfrm>
        </p:spPr>
      </p:pic>
    </p:spTree>
    <p:extLst>
      <p:ext uri="{BB962C8B-B14F-4D97-AF65-F5344CB8AC3E}">
        <p14:creationId xmlns:p14="http://schemas.microsoft.com/office/powerpoint/2010/main" val="26243237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Cosine </a:t>
            </a:r>
            <a:r>
              <a:rPr lang="en-US" altLang="zh-TW" dirty="0" smtClean="0"/>
              <a:t>Similarity </a:t>
            </a:r>
            <a:r>
              <a:rPr lang="zh-TW" altLang="en-US" dirty="0" smtClean="0"/>
              <a:t>探討</a:t>
            </a:r>
            <a:endParaRPr lang="en-US" dirty="0"/>
          </a:p>
        </p:txBody>
      </p:sp>
      <p:sp>
        <p:nvSpPr>
          <p:cNvPr id="3" name="內容版面配置區 2"/>
          <p:cNvSpPr>
            <a:spLocks noGrp="1"/>
          </p:cNvSpPr>
          <p:nvPr>
            <p:ph idx="1"/>
          </p:nvPr>
        </p:nvSpPr>
        <p:spPr/>
        <p:txBody>
          <a:bodyPr/>
          <a:lstStyle/>
          <a:p>
            <a:r>
              <a:rPr lang="zh-TW" altLang="en-US" dirty="0" smtClean="0"/>
              <a:t>如果相似度分數為</a:t>
            </a:r>
            <a:endParaRPr lang="en-US" altLang="zh-TW" dirty="0" smtClean="0"/>
          </a:p>
          <a:p>
            <a:pPr lvl="1"/>
            <a:r>
              <a:rPr lang="en-US" altLang="zh-TW" dirty="0" smtClean="0"/>
              <a:t>1</a:t>
            </a:r>
            <a:r>
              <a:rPr lang="zh-TW" altLang="en-US" dirty="0" smtClean="0"/>
              <a:t>：兩個向量相同，也就是兩個語詞意思或是語法相同</a:t>
            </a:r>
            <a:endParaRPr lang="en-US" altLang="zh-TW" dirty="0" smtClean="0"/>
          </a:p>
          <a:p>
            <a:pPr lvl="1"/>
            <a:r>
              <a:rPr lang="en-US" altLang="zh-TW" dirty="0" smtClean="0"/>
              <a:t>-1</a:t>
            </a:r>
            <a:r>
              <a:rPr lang="zh-TW" altLang="en-US" dirty="0"/>
              <a:t>：兩個向量</a:t>
            </a:r>
            <a:r>
              <a:rPr lang="zh-TW" altLang="en-US" dirty="0" smtClean="0"/>
              <a:t>相反，也就是兩個語詞意思或是語法相反</a:t>
            </a:r>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48</a:t>
            </a:fld>
            <a:endParaRPr lang="zh-TW" altLang="en-US"/>
          </a:p>
        </p:txBody>
      </p:sp>
    </p:spTree>
    <p:extLst>
      <p:ext uri="{BB962C8B-B14F-4D97-AF65-F5344CB8AC3E}">
        <p14:creationId xmlns:p14="http://schemas.microsoft.com/office/powerpoint/2010/main" val="4926256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降維 </a:t>
            </a:r>
            <a:r>
              <a:rPr lang="en-US" altLang="zh-TW" dirty="0" smtClean="0"/>
              <a:t>(Dimension Reduction)</a:t>
            </a:r>
            <a:endParaRPr lang="en-US" dirty="0"/>
          </a:p>
        </p:txBody>
      </p:sp>
      <p:sp>
        <p:nvSpPr>
          <p:cNvPr id="8" name="文字版面配置區 7"/>
          <p:cNvSpPr>
            <a:spLocks noGrp="1"/>
          </p:cNvSpPr>
          <p:nvPr>
            <p:ph type="body" idx="1"/>
          </p:nvPr>
        </p:nvSpPr>
        <p:spPr/>
        <p:txBody>
          <a:bodyPr/>
          <a:lstStyle/>
          <a:p>
            <a:endParaRPr lang="en-US"/>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49</a:t>
            </a:fld>
            <a:endParaRPr lang="zh-TW" altLang="en-US"/>
          </a:p>
        </p:txBody>
      </p:sp>
    </p:spTree>
    <p:extLst>
      <p:ext uri="{BB962C8B-B14F-4D97-AF65-F5344CB8AC3E}">
        <p14:creationId xmlns:p14="http://schemas.microsoft.com/office/powerpoint/2010/main" val="2593318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計算圖及前向傳播</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前向</a:t>
                </a:r>
                <a:r>
                  <a:rPr lang="zh-TW" altLang="en-US" dirty="0" smtClean="0"/>
                  <a:t>傳播</a:t>
                </a:r>
                <a:endParaRPr lang="en-US" altLang="zh-TW" dirty="0" smtClean="0"/>
              </a:p>
              <a:p>
                <a:pPr lvl="1"/>
                <a:r>
                  <a:rPr lang="en-US" altLang="zh-TW" dirty="0"/>
                  <a:t>x (input)</a:t>
                </a:r>
              </a:p>
              <a:p>
                <a:pPr lvl="1"/>
                <a:r>
                  <a:rPr lang="en-US" altLang="zh-TW" dirty="0"/>
                  <a:t>z = </a:t>
                </a:r>
                <a:r>
                  <a:rPr lang="en-US" altLang="zh-TW" dirty="0" err="1"/>
                  <a:t>Wx</a:t>
                </a:r>
                <a:r>
                  <a:rPr lang="en-US" altLang="zh-TW" dirty="0"/>
                  <a:t> + b</a:t>
                </a:r>
              </a:p>
              <a:p>
                <a:pPr lvl="1"/>
                <a:r>
                  <a:rPr lang="en-US" altLang="zh-TW" dirty="0"/>
                  <a:t>h = f(z)</a:t>
                </a:r>
              </a:p>
              <a:p>
                <a:pPr lvl="1"/>
                <a:r>
                  <a:rPr lang="en-US" altLang="zh-TW" dirty="0"/>
                  <a:t>s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𝑢</m:t>
                        </m:r>
                      </m:e>
                      <m:sup>
                        <m:r>
                          <a:rPr lang="en-US" altLang="zh-TW" i="1">
                            <a:latin typeface="Cambria Math" panose="02040503050406030204" pitchFamily="18" charset="0"/>
                          </a:rPr>
                          <m:t>𝑇</m:t>
                        </m:r>
                      </m:sup>
                    </m:sSup>
                    <m:r>
                      <a:rPr lang="en-US" altLang="zh-TW" i="1">
                        <a:latin typeface="Cambria Math" panose="02040503050406030204" pitchFamily="18" charset="0"/>
                      </a:rPr>
                      <m:t>h</m:t>
                    </m:r>
                  </m:oMath>
                </a14:m>
                <a:endParaRPr lang="en-US" altLang="zh-TW" dirty="0"/>
              </a:p>
              <a:p>
                <a:pPr lvl="1"/>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a:t>
            </a:fld>
            <a:endParaRPr lang="zh-TW" altLang="en-US"/>
          </a:p>
        </p:txBody>
      </p:sp>
      <p:pic>
        <p:nvPicPr>
          <p:cNvPr id="8" name="圖片 7"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425" y="3758348"/>
            <a:ext cx="8756139" cy="2232853"/>
          </a:xfrm>
          <a:prstGeom prst="rect">
            <a:avLst/>
          </a:prstGeom>
        </p:spPr>
      </p:pic>
    </p:spTree>
    <p:extLst>
      <p:ext uri="{BB962C8B-B14F-4D97-AF65-F5344CB8AC3E}">
        <p14:creationId xmlns:p14="http://schemas.microsoft.com/office/powerpoint/2010/main" val="17037665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奇異值分解 </a:t>
            </a:r>
            <a:r>
              <a:rPr lang="en-US" altLang="zh-TW" dirty="0" smtClean="0"/>
              <a:t>(SVD)</a:t>
            </a:r>
            <a:endParaRPr lang="en-US" dirty="0"/>
          </a:p>
        </p:txBody>
      </p:sp>
      <mc:AlternateContent xmlns:mc="http://schemas.openxmlformats.org/markup-compatibility/2006" xmlns:a14="http://schemas.microsoft.com/office/drawing/2010/main">
        <mc:Choice Requires="a14">
          <p:sp>
            <p:nvSpPr>
              <p:cNvPr id="8" name="內容版面配置區 7"/>
              <p:cNvSpPr>
                <a:spLocks noGrp="1"/>
              </p:cNvSpPr>
              <p:nvPr>
                <p:ph idx="1"/>
              </p:nvPr>
            </p:nvSpPr>
            <p:spPr/>
            <p:txBody>
              <a:bodyPr/>
              <a:lstStyle/>
              <a:p>
                <a:r>
                  <a:rPr lang="zh-TW" altLang="en-US" dirty="0" smtClean="0"/>
                  <a:t>將原本的向量 </a:t>
                </a:r>
                <a:r>
                  <a:rPr lang="en-US" altLang="zh-TW" dirty="0" smtClean="0"/>
                  <a:t>X </a:t>
                </a:r>
                <a:r>
                  <a:rPr lang="zh-TW" altLang="en-US" dirty="0" smtClean="0"/>
                  <a:t>分解成三個矩陣的乘積</a:t>
                </a:r>
                <a:endParaRPr lang="en-US" altLang="zh-TW" dirty="0" smtClean="0"/>
              </a:p>
              <a:p>
                <a:r>
                  <a:rPr lang="en-US" altLang="zh-TW" dirty="0" smtClean="0"/>
                  <a:t>SVD</a:t>
                </a:r>
                <a:r>
                  <a:rPr lang="zh-TW" altLang="en-US" dirty="0" smtClean="0"/>
                  <a:t>的數學表示法：</a:t>
                </a:r>
                <a:endParaRPr lang="en-US" altLang="zh-TW" dirty="0" smtClean="0"/>
              </a:p>
              <a:p>
                <a:r>
                  <a:rPr lang="en-US" altLang="zh-TW" dirty="0" smtClean="0"/>
                  <a:t>X = US</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𝑉</m:t>
                        </m:r>
                      </m:e>
                      <m:sup>
                        <m:r>
                          <a:rPr lang="en-US" altLang="zh-TW" b="0" i="1" smtClean="0">
                            <a:latin typeface="Cambria Math" panose="02040503050406030204" pitchFamily="18" charset="0"/>
                          </a:rPr>
                          <m:t>𝑇</m:t>
                        </m:r>
                      </m:sup>
                    </m:sSup>
                    <m:r>
                      <a:rPr lang="zh-TW" altLang="en-US" i="1">
                        <a:latin typeface="Cambria Math" panose="02040503050406030204" pitchFamily="18" charset="0"/>
                      </a:rPr>
                      <m:t>，</m:t>
                    </m:r>
                  </m:oMath>
                </a14:m>
                <a:r>
                  <a:rPr lang="en-US" altLang="zh-TW" dirty="0" smtClean="0"/>
                  <a:t>U</a:t>
                </a:r>
                <a:r>
                  <a:rPr lang="zh-TW" altLang="en-US" dirty="0" smtClean="0"/>
                  <a:t>及</a:t>
                </a:r>
                <a:r>
                  <a:rPr lang="en-US" altLang="zh-TW" dirty="0" smtClean="0"/>
                  <a:t>V</a:t>
                </a:r>
                <a:r>
                  <a:rPr lang="zh-TW" altLang="en-US" dirty="0" smtClean="0"/>
                  <a:t>為正交矩陣，</a:t>
                </a:r>
                <a:r>
                  <a:rPr lang="en-US" altLang="zh-TW" dirty="0" smtClean="0"/>
                  <a:t>S</a:t>
                </a:r>
                <a:r>
                  <a:rPr lang="zh-TW" altLang="en-US" dirty="0" smtClean="0"/>
                  <a:t>為對角矩陣。</a:t>
                </a:r>
                <a:endParaRPr lang="en-US" altLang="zh-TW" dirty="0" smtClean="0"/>
              </a:p>
              <a:p>
                <a:r>
                  <a:rPr lang="zh-TW" altLang="en-US" dirty="0" smtClean="0"/>
                  <a:t>最後再從</a:t>
                </a:r>
                <a:r>
                  <a:rPr lang="en-US" altLang="zh-TW" dirty="0" smtClean="0"/>
                  <a:t>U</a:t>
                </a:r>
                <a:r>
                  <a:rPr lang="zh-TW" altLang="en-US" dirty="0" smtClean="0"/>
                  <a:t>刪除不重要的元素</a:t>
                </a:r>
                <a:endParaRPr lang="en-US" altLang="zh-TW" dirty="0" smtClean="0"/>
              </a:p>
            </p:txBody>
          </p:sp>
        </mc:Choice>
        <mc:Fallback xmlns="">
          <p:sp>
            <p:nvSpPr>
              <p:cNvPr id="8" name="內容版面配置區 7"/>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50</a:t>
            </a:fld>
            <a:endParaRPr lang="zh-TW" altLang="en-US"/>
          </a:p>
        </p:txBody>
      </p:sp>
    </p:spTree>
    <p:extLst>
      <p:ext uri="{BB962C8B-B14F-4D97-AF65-F5344CB8AC3E}">
        <p14:creationId xmlns:p14="http://schemas.microsoft.com/office/powerpoint/2010/main" val="3263817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奇異值</a:t>
            </a:r>
            <a:r>
              <a:rPr lang="zh-TW" altLang="en-US" dirty="0" smtClean="0"/>
              <a:t>分解：如何找出三個</a:t>
            </a:r>
            <a:r>
              <a:rPr lang="zh-TW" altLang="en-US" dirty="0"/>
              <a:t>矩陣</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dirty="0" smtClean="0"/>
                  <a:t>X = US</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𝑉</m:t>
                        </m:r>
                      </m:e>
                      <m:sup>
                        <m:r>
                          <a:rPr lang="en-US" altLang="zh-TW" i="1">
                            <a:latin typeface="Cambria Math" panose="02040503050406030204" pitchFamily="18" charset="0"/>
                          </a:rPr>
                          <m:t>𝑇</m:t>
                        </m:r>
                      </m:sup>
                    </m:sSup>
                  </m:oMath>
                </a14:m>
                <a:endParaRPr lang="en-US" dirty="0" smtClean="0"/>
              </a:p>
              <a:p>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𝑋𝑋</m:t>
                        </m:r>
                      </m:e>
                      <m:sup>
                        <m:r>
                          <a:rPr lang="en-US" altLang="zh-TW" i="1">
                            <a:latin typeface="Cambria Math" panose="02040503050406030204" pitchFamily="18" charset="0"/>
                          </a:rPr>
                          <m:t>𝑇</m:t>
                        </m:r>
                      </m:sup>
                    </m:sSup>
                    <m:r>
                      <a:rPr lang="en-US" altLang="zh-TW" b="0" i="1" smtClean="0">
                        <a:latin typeface="Cambria Math" panose="02040503050406030204" pitchFamily="18" charset="0"/>
                      </a:rPr>
                      <m:t>=</m:t>
                    </m:r>
                    <m:r>
                      <m:rPr>
                        <m:nor/>
                      </m:rPr>
                      <a:rPr lang="en-US" altLang="zh-TW" dirty="0"/>
                      <m:t>US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𝑉</m:t>
                        </m:r>
                      </m:e>
                      <m:sup>
                        <m:r>
                          <a:rPr lang="en-US" altLang="zh-TW" i="1">
                            <a:latin typeface="Cambria Math" panose="02040503050406030204" pitchFamily="18" charset="0"/>
                          </a:rPr>
                          <m:t>𝑇</m:t>
                        </m:r>
                      </m:sup>
                    </m:sSup>
                    <m:r>
                      <m:rPr>
                        <m:sty m:val="p"/>
                      </m:rPr>
                      <a:rPr lang="en-US" altLang="zh-TW" b="0" i="0" smtClean="0">
                        <a:latin typeface="Cambria Math" panose="02040503050406030204" pitchFamily="18" charset="0"/>
                      </a:rPr>
                      <m:t>V</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𝑈</m:t>
                        </m:r>
                      </m:e>
                      <m:sup>
                        <m:r>
                          <a:rPr lang="en-US" altLang="zh-TW" i="1">
                            <a:latin typeface="Cambria Math" panose="02040503050406030204" pitchFamily="18" charset="0"/>
                          </a:rPr>
                          <m:t>𝑇</m:t>
                        </m:r>
                      </m:sup>
                    </m:sSup>
                  </m:oMath>
                </a14:m>
                <a:endParaRPr lang="en-US" altLang="zh-TW" dirty="0" smtClean="0"/>
              </a:p>
              <a:p>
                <a:pPr marL="0" indent="0">
                  <a:buNone/>
                </a:pPr>
                <a:r>
                  <a:rPr lang="en-US" dirty="0" smtClean="0"/>
                  <a:t>             = </a:t>
                </a:r>
                <a14:m>
                  <m:oMath xmlns:m="http://schemas.openxmlformats.org/officeDocument/2006/math">
                    <m:r>
                      <m:rPr>
                        <m:nor/>
                      </m:rPr>
                      <a:rPr lang="en-US" altLang="zh-TW" dirty="0"/>
                      <m:t>US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𝑈</m:t>
                        </m:r>
                      </m:e>
                      <m:sup>
                        <m:r>
                          <a:rPr lang="en-US" altLang="zh-TW" i="1">
                            <a:latin typeface="Cambria Math" panose="02040503050406030204" pitchFamily="18" charset="0"/>
                          </a:rPr>
                          <m:t>𝑇</m:t>
                        </m:r>
                      </m:sup>
                    </m:sSup>
                  </m:oMath>
                </a14:m>
                <a:endParaRPr lang="en-US" dirty="0" smtClean="0"/>
              </a:p>
              <a:p>
                <a:pPr marL="0" indent="0">
                  <a:buNone/>
                </a:pPr>
                <a:endParaRPr lang="en-US" altLang="zh-TW" i="1" dirty="0" smtClean="0">
                  <a:latin typeface="Cambria Math" panose="02040503050406030204" pitchFamily="18" charset="0"/>
                </a:endParaRPr>
              </a:p>
              <a:p>
                <a14:m>
                  <m:oMath xmlns:m="http://schemas.openxmlformats.org/officeDocument/2006/math">
                    <m:sSup>
                      <m:sSupPr>
                        <m:ctrlPr>
                          <a:rPr lang="en-US" altLang="zh-TW" i="1">
                            <a:latin typeface="Cambria Math" panose="02040503050406030204" pitchFamily="18" charset="0"/>
                          </a:rPr>
                        </m:ctrlPr>
                      </m:sSupPr>
                      <m:e>
                        <m:r>
                          <m:rPr>
                            <m:sty m:val="p"/>
                          </m:rPr>
                          <a:rPr lang="en-US" altLang="zh-TW" i="0">
                            <a:latin typeface="Cambria Math" panose="02040503050406030204" pitchFamily="18" charset="0"/>
                          </a:rPr>
                          <m:t>X</m:t>
                        </m:r>
                      </m:e>
                      <m:sup>
                        <m:r>
                          <a:rPr lang="en-US" altLang="zh-TW" i="1">
                            <a:latin typeface="Cambria Math" panose="02040503050406030204" pitchFamily="18" charset="0"/>
                          </a:rPr>
                          <m:t>𝑇</m:t>
                        </m:r>
                      </m:sup>
                    </m:sSup>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a:latin typeface="Cambria Math" panose="02040503050406030204" pitchFamily="18" charset="0"/>
                      </a:rPr>
                      <m:t>V</m:t>
                    </m:r>
                    <m:sSup>
                      <m:sSupPr>
                        <m:ctrlPr>
                          <a:rPr lang="en-US" altLang="zh-TW" i="1">
                            <a:latin typeface="Cambria Math" panose="02040503050406030204" pitchFamily="18" charset="0"/>
                          </a:rPr>
                        </m:ctrlPr>
                      </m:sSupPr>
                      <m:e>
                        <m:r>
                          <a:rPr lang="en-US" altLang="zh-TW" i="1">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rPr>
                          <m:t>𝑈</m:t>
                        </m:r>
                      </m:e>
                      <m:sup>
                        <m:r>
                          <a:rPr lang="en-US" altLang="zh-TW" i="1">
                            <a:latin typeface="Cambria Math" panose="02040503050406030204" pitchFamily="18" charset="0"/>
                          </a:rPr>
                          <m:t>𝑇</m:t>
                        </m:r>
                      </m:sup>
                    </m:sSup>
                    <m:r>
                      <m:rPr>
                        <m:nor/>
                      </m:rPr>
                      <a:rPr lang="en-US" altLang="zh-TW" dirty="0"/>
                      <m:t>US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𝑉</m:t>
                        </m:r>
                      </m:e>
                      <m:sup>
                        <m:r>
                          <a:rPr lang="en-US" altLang="zh-TW" i="1">
                            <a:latin typeface="Cambria Math" panose="02040503050406030204" pitchFamily="18" charset="0"/>
                          </a:rPr>
                          <m:t>𝑇</m:t>
                        </m:r>
                      </m:sup>
                    </m:sSup>
                  </m:oMath>
                </a14:m>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 </a:t>
                </a:r>
                <a14:m>
                  <m:oMath xmlns:m="http://schemas.openxmlformats.org/officeDocument/2006/math">
                    <m:r>
                      <m:rPr>
                        <m:nor/>
                      </m:rPr>
                      <a:rPr lang="en-US" dirty="0" smtClean="0">
                        <a:latin typeface="Cambria Math" panose="02040503050406030204" pitchFamily="18" charset="0"/>
                      </a:rPr>
                      <m:t>V</m:t>
                    </m:r>
                    <m:r>
                      <m:rPr>
                        <m:nor/>
                      </m:rPr>
                      <a:rPr lang="en-US" altLang="zh-TW" dirty="0"/>
                      <m:t>S</m:t>
                    </m:r>
                    <m:sSup>
                      <m:sSupPr>
                        <m:ctrlPr>
                          <a:rPr lang="en-US" altLang="zh-TW" i="1">
                            <a:latin typeface="Cambria Math" panose="02040503050406030204" pitchFamily="18" charset="0"/>
                          </a:rPr>
                        </m:ctrlPr>
                      </m:sSupPr>
                      <m:e>
                        <m:r>
                          <a:rPr lang="en-US" altLang="zh-TW" i="1">
                            <a:latin typeface="Cambria Math" panose="02040503050406030204" pitchFamily="18" charset="0"/>
                          </a:rPr>
                          <m:t>𝑆</m:t>
                        </m:r>
                      </m:e>
                      <m:sup>
                        <m:r>
                          <a:rPr lang="en-US" altLang="zh-TW" i="1">
                            <a:latin typeface="Cambria Math" panose="02040503050406030204" pitchFamily="18" charset="0"/>
                          </a:rPr>
                          <m:t>𝑇</m:t>
                        </m:r>
                      </m:sup>
                    </m:sSup>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𝑉</m:t>
                        </m:r>
                      </m:e>
                      <m:sup>
                        <m:r>
                          <a:rPr lang="en-US" altLang="zh-TW" i="1">
                            <a:latin typeface="Cambria Math" panose="02040503050406030204" pitchFamily="18" charset="0"/>
                          </a:rPr>
                          <m:t>𝑇</m:t>
                        </m:r>
                      </m:sup>
                    </m:sSup>
                  </m:oMath>
                </a14:m>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Reference: </a:t>
                </a:r>
                <a:endParaRPr lang="en-US" sz="1100" dirty="0" smtClean="0">
                  <a:latin typeface="Times New Roman" panose="02020603050405020304" pitchFamily="18" charset="0"/>
                  <a:cs typeface="Times New Roman" panose="02020603050405020304" pitchFamily="18" charset="0"/>
                </a:endParaRPr>
              </a:p>
              <a:p>
                <a:pPr marL="0" indent="0">
                  <a:buNone/>
                </a:pPr>
                <a:r>
                  <a:rPr lang="en-US" sz="1100" dirty="0" smtClean="0">
                    <a:latin typeface="Times New Roman" panose="02020603050405020304" pitchFamily="18" charset="0"/>
                    <a:cs typeface="Times New Roman" panose="02020603050405020304" pitchFamily="18" charset="0"/>
                    <a:hlinkClick r:id="rId2"/>
                  </a:rPr>
                  <a:t>https</a:t>
                </a:r>
                <a:r>
                  <a:rPr lang="en-US" sz="1100" dirty="0">
                    <a:latin typeface="Times New Roman" panose="02020603050405020304" pitchFamily="18" charset="0"/>
                    <a:cs typeface="Times New Roman" panose="02020603050405020304" pitchFamily="18" charset="0"/>
                    <a:hlinkClick r:id="rId2"/>
                  </a:rPr>
                  <a:t>://</a:t>
                </a:r>
                <a:r>
                  <a:rPr lang="en-US" sz="1100" dirty="0" smtClean="0">
                    <a:latin typeface="Times New Roman" panose="02020603050405020304" pitchFamily="18" charset="0"/>
                    <a:cs typeface="Times New Roman" panose="02020603050405020304" pitchFamily="18" charset="0"/>
                    <a:hlinkClick r:id="rId2"/>
                  </a:rPr>
                  <a:t>ocw.mit.edu/courses/mathematics/18-06sc-linear-algebra-fall-2011/positive-definite-matrices-and-applications/singular-value-decomposition/MIT18_06SCF11_Ses3.5sum.pdf</a:t>
                </a:r>
                <a:endParaRPr lang="en-US" sz="1100" dirty="0" smtClean="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hlinkClick r:id="rId3"/>
                  </a:rPr>
                  <a:t>https://www.youtube.com/watch?v=mBcLRGuAFUk&amp;t=2s&amp;ab_channel=MITOpenCourseWare</a:t>
                </a:r>
                <a:endParaRPr lang="en-US" sz="1100" dirty="0">
                  <a:latin typeface="Times New Roman" panose="02020603050405020304" pitchFamily="18" charset="0"/>
                  <a:cs typeface="Times New Roman" panose="02020603050405020304" pitchFamily="18"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812" t="-26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51</a:t>
            </a:fld>
            <a:endParaRPr lang="zh-TW" altLang="en-US"/>
          </a:p>
        </p:txBody>
      </p:sp>
      <p:sp>
        <p:nvSpPr>
          <p:cNvPr id="7" name="矩形 6"/>
          <p:cNvSpPr/>
          <p:nvPr/>
        </p:nvSpPr>
        <p:spPr>
          <a:xfrm>
            <a:off x="2444817" y="2223436"/>
            <a:ext cx="558265" cy="404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2029328" y="2708103"/>
            <a:ext cx="232610" cy="404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2261938" y="2708103"/>
            <a:ext cx="433136" cy="404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p:cNvSpPr/>
              <p:nvPr/>
            </p:nvSpPr>
            <p:spPr>
              <a:xfrm>
                <a:off x="4668253" y="2887579"/>
                <a:ext cx="1617044" cy="5678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𝑆</m:t>
                          </m:r>
                        </m:e>
                        <m:sup>
                          <m:r>
                            <a:rPr lang="en-US" altLang="zh-TW" b="0" i="1" smtClean="0">
                              <a:solidFill>
                                <a:srgbClr val="FF0000"/>
                              </a:solidFill>
                              <a:latin typeface="Cambria Math" panose="02040503050406030204" pitchFamily="18" charset="0"/>
                            </a:rPr>
                            <m:t>2</m:t>
                          </m:r>
                        </m:sup>
                      </m:sSup>
                    </m:oMath>
                  </m:oMathPara>
                </a14:m>
                <a:endParaRPr lang="en-US" dirty="0"/>
              </a:p>
            </p:txBody>
          </p:sp>
        </mc:Choice>
        <mc:Fallback xmlns="">
          <p:sp>
            <p:nvSpPr>
              <p:cNvPr id="12" name="矩形 11"/>
              <p:cNvSpPr>
                <a:spLocks noRot="1" noChangeAspect="1" noMove="1" noResize="1" noEditPoints="1" noAdjustHandles="1" noChangeArrowheads="1" noChangeShapeType="1" noTextEdit="1"/>
              </p:cNvSpPr>
              <p:nvPr/>
            </p:nvSpPr>
            <p:spPr>
              <a:xfrm>
                <a:off x="4668253" y="2887579"/>
                <a:ext cx="1617044" cy="567890"/>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5924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特徵值分解 </a:t>
            </a:r>
            <a:r>
              <a:rPr lang="en-US" altLang="zh-TW" dirty="0" smtClean="0"/>
              <a:t>(Eigen-Decomposition)</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由特徵向量以及特徵值組合而成</a:t>
                </a:r>
                <a:endParaRPr lang="en-US" altLang="zh-TW" dirty="0" smtClean="0"/>
              </a:p>
              <a:p>
                <a:r>
                  <a:rPr lang="zh-TW" altLang="en-US" dirty="0" smtClean="0"/>
                  <a:t>假設我們有一個向量</a:t>
                </a:r>
                <a:r>
                  <a:rPr lang="en-US" altLang="zh-TW" dirty="0" smtClean="0"/>
                  <a:t>A</a:t>
                </a:r>
                <a:r>
                  <a:rPr lang="zh-TW" altLang="en-US" dirty="0" smtClean="0"/>
                  <a:t>及一個滿足於下列式子的特徵向量</a:t>
                </a:r>
                <a:r>
                  <a:rPr lang="en-US" altLang="zh-TW" dirty="0" smtClean="0"/>
                  <a:t>u</a:t>
                </a:r>
              </a:p>
              <a:p>
                <a14:m>
                  <m:oMath xmlns:m="http://schemas.openxmlformats.org/officeDocument/2006/math">
                    <m:r>
                      <a:rPr lang="en-US" altLang="zh-TW" i="1">
                        <a:latin typeface="Cambria Math" panose="02040503050406030204" pitchFamily="18" charset="0"/>
                      </a:rPr>
                      <m:t>𝐴𝑢</m:t>
                    </m:r>
                    <m:r>
                      <a:rPr lang="en-US" altLang="zh-TW" i="1">
                        <a:latin typeface="Cambria Math" panose="02040503050406030204" pitchFamily="18" charset="0"/>
                      </a:rPr>
                      <m:t>=</m:t>
                    </m:r>
                    <m:r>
                      <a:rPr lang="zh-TW" altLang="en-US" i="1">
                        <a:latin typeface="Cambria Math" panose="02040503050406030204" pitchFamily="18" charset="0"/>
                      </a:rPr>
                      <m:t>𝜆</m:t>
                    </m:r>
                    <m:r>
                      <a:rPr lang="en-US" altLang="zh-TW" i="1">
                        <a:latin typeface="Cambria Math" panose="02040503050406030204" pitchFamily="18" charset="0"/>
                      </a:rPr>
                      <m:t>𝑢</m:t>
                    </m:r>
                  </m:oMath>
                </a14:m>
                <a:r>
                  <a:rPr lang="zh-TW" altLang="en-US" dirty="0" smtClean="0"/>
                  <a:t> </a:t>
                </a:r>
                <a:r>
                  <a:rPr lang="en-US" altLang="zh-TW" dirty="0" smtClean="0"/>
                  <a:t>–</a:t>
                </a:r>
                <a:r>
                  <a:rPr lang="zh-TW" altLang="en-US" dirty="0" smtClean="0"/>
                  <a:t> </a:t>
                </a:r>
                <a:r>
                  <a:rPr lang="en-US" altLang="zh-TW" dirty="0" smtClean="0"/>
                  <a:t>(1)</a:t>
                </a:r>
              </a:p>
              <a:p>
                <a:r>
                  <a:rPr lang="zh-TW" altLang="en-US" dirty="0" smtClean="0"/>
                  <a:t>我們可以將所有特徵向量放到同一矩陣並且將特徵值放到一個對角矩陣</a:t>
                </a:r>
                <a:r>
                  <a:rPr lang="en-US" altLang="zh-TW" dirty="0"/>
                  <a:t>(</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Λ</m:t>
                    </m:r>
                  </m:oMath>
                </a14:m>
                <a:r>
                  <a:rPr lang="en-US" altLang="zh-TW" dirty="0"/>
                  <a:t>)</a:t>
                </a:r>
              </a:p>
              <a:p>
                <a:r>
                  <a:rPr lang="zh-TW" altLang="en-US" dirty="0" smtClean="0"/>
                  <a:t>因此，可以將公式</a:t>
                </a:r>
                <a:r>
                  <a:rPr lang="en-US" altLang="zh-TW" dirty="0" smtClean="0"/>
                  <a:t>(1)</a:t>
                </a:r>
                <a:r>
                  <a:rPr lang="zh-TW" altLang="en-US" dirty="0" smtClean="0"/>
                  <a:t>改寫成下列公式</a:t>
                </a:r>
                <a:r>
                  <a:rPr lang="zh-TW" altLang="en-US" dirty="0"/>
                  <a:t>：</a:t>
                </a:r>
                <a:endParaRPr lang="en-US" altLang="zh-TW" dirty="0" smtClean="0"/>
              </a:p>
              <a:p>
                <a:r>
                  <a:rPr lang="en-US" altLang="zh-TW" dirty="0"/>
                  <a:t>AU = </a:t>
                </a:r>
                <a:r>
                  <a:rPr lang="el-GR" altLang="zh-TW" dirty="0">
                    <a:ea typeface="Cambria Math" panose="02040503050406030204" pitchFamily="18" charset="0"/>
                  </a:rPr>
                  <a:t> </a:t>
                </a:r>
                <a:r>
                  <a:rPr lang="en-US" altLang="zh-TW" dirty="0">
                    <a:ea typeface="Cambria Math" panose="02040503050406030204" pitchFamily="18" charset="0"/>
                  </a:rPr>
                  <a:t>U</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Λ</m:t>
                    </m:r>
                    <m:r>
                      <a:rPr lang="en-US" altLang="zh-TW">
                        <a:latin typeface="Cambria Math" panose="02040503050406030204" pitchFamily="18" charset="0"/>
                        <a:ea typeface="Cambria Math" panose="02040503050406030204" pitchFamily="18" charset="0"/>
                      </a:rPr>
                      <m:t> </m:t>
                    </m:r>
                  </m:oMath>
                </a14:m>
                <a:endParaRPr lang="en-US" altLang="zh-TW" dirty="0" smtClean="0"/>
              </a:p>
              <a:p>
                <a:r>
                  <a:rPr lang="en-US" altLang="zh-TW" dirty="0" smtClean="0"/>
                  <a:t>a.k.a. A</a:t>
                </a:r>
                <a:r>
                  <a:rPr lang="en-US" altLang="zh-TW" dirty="0"/>
                  <a:t>=</a:t>
                </a:r>
                <a:r>
                  <a:rPr lang="el-GR" altLang="zh-TW" dirty="0">
                    <a:ea typeface="Cambria Math" panose="02040503050406030204" pitchFamily="18" charset="0"/>
                  </a:rPr>
                  <a:t> </a:t>
                </a:r>
                <a14:m>
                  <m:oMath xmlns:m="http://schemas.openxmlformats.org/officeDocument/2006/math">
                    <m:r>
                      <m:rPr>
                        <m:sty m:val="p"/>
                      </m:rPr>
                      <a:rPr lang="en-US" altLang="zh-TW">
                        <a:latin typeface="Cambria Math" panose="02040503050406030204" pitchFamily="18" charset="0"/>
                        <a:ea typeface="Cambria Math" panose="02040503050406030204" pitchFamily="18" charset="0"/>
                      </a:rPr>
                      <m:t>U</m:t>
                    </m:r>
                    <m:r>
                      <m:rPr>
                        <m:sty m:val="p"/>
                      </m:rPr>
                      <a:rPr lang="el-GR" altLang="zh-TW" i="1">
                        <a:latin typeface="Cambria Math" panose="02040503050406030204" pitchFamily="18" charset="0"/>
                        <a:ea typeface="Cambria Math" panose="02040503050406030204" pitchFamily="18" charset="0"/>
                      </a:rPr>
                      <m:t>Λ</m:t>
                    </m:r>
                    <m:sSup>
                      <m:sSupPr>
                        <m:ctrlPr>
                          <a:rPr lang="el-GR"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𝑈</m:t>
                        </m:r>
                      </m:e>
                      <m:sup>
                        <m:r>
                          <a:rPr lang="en-US" altLang="zh-TW" i="1">
                            <a:latin typeface="Cambria Math" panose="02040503050406030204" pitchFamily="18" charset="0"/>
                            <a:ea typeface="Cambria Math" panose="02040503050406030204" pitchFamily="18" charset="0"/>
                          </a:rPr>
                          <m:t>−1</m:t>
                        </m:r>
                      </m:sup>
                    </m:sSup>
                  </m:oMath>
                </a14:m>
                <a:endParaRPr lang="en-US" altLang="zh-TW" dirty="0"/>
              </a:p>
              <a:p>
                <a:endParaRPr lang="en-US" altLang="zh-TW"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52</a:t>
            </a:fld>
            <a:endParaRPr lang="zh-TW" altLang="en-US"/>
          </a:p>
        </p:txBody>
      </p:sp>
    </p:spTree>
    <p:extLst>
      <p:ext uri="{BB962C8B-B14F-4D97-AF65-F5344CB8AC3E}">
        <p14:creationId xmlns:p14="http://schemas.microsoft.com/office/powerpoint/2010/main" val="34634676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it-IT" altLang="zh-TW" dirty="0"/>
              <a:t>Positive Semi-Definite Matrix A</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如果</a:t>
                </a:r>
                <a:r>
                  <a:rPr lang="en-US" altLang="zh-TW" dirty="0" smtClean="0"/>
                  <a:t>A</a:t>
                </a:r>
                <a:r>
                  <a:rPr lang="zh-TW" altLang="en-US" dirty="0" smtClean="0"/>
                  <a:t>是一個</a:t>
                </a:r>
                <a:r>
                  <a:rPr lang="it-IT" altLang="zh-TW" dirty="0" smtClean="0"/>
                  <a:t>Semi-Definite Matrix </a:t>
                </a:r>
                <a:r>
                  <a:rPr lang="zh-TW" altLang="en-US" dirty="0" smtClean="0"/>
                  <a:t>，</a:t>
                </a:r>
                <a:endParaRPr lang="en-US" altLang="zh-TW" dirty="0" smtClean="0"/>
              </a:p>
              <a:p>
                <a:pPr lvl="1"/>
                <a:r>
                  <a:rPr lang="it-IT" altLang="zh-TW" dirty="0"/>
                  <a:t>A = </a:t>
                </a:r>
                <a14:m>
                  <m:oMath xmlns:m="http://schemas.openxmlformats.org/officeDocument/2006/math">
                    <m:r>
                      <a:rPr lang="en-US" altLang="zh-TW" i="1">
                        <a:latin typeface="Cambria Math" panose="02040503050406030204" pitchFamily="18" charset="0"/>
                      </a:rPr>
                      <m:t>𝑋</m:t>
                    </m:r>
                    <m:sSup>
                      <m:sSupPr>
                        <m:ctrlPr>
                          <a:rPr lang="en-US" altLang="zh-TW" i="1">
                            <a:latin typeface="Cambria Math" panose="02040503050406030204" pitchFamily="18" charset="0"/>
                          </a:rPr>
                        </m:ctrlPr>
                      </m:sSupPr>
                      <m:e>
                        <m:r>
                          <a:rPr lang="en-US" altLang="zh-TW" i="1">
                            <a:latin typeface="Cambria Math" panose="02040503050406030204" pitchFamily="18" charset="0"/>
                          </a:rPr>
                          <m:t>𝑋</m:t>
                        </m:r>
                      </m:e>
                      <m:sup>
                        <m:r>
                          <a:rPr lang="en-US" altLang="zh-TW" i="1">
                            <a:latin typeface="Cambria Math" panose="02040503050406030204" pitchFamily="18" charset="0"/>
                          </a:rPr>
                          <m:t>𝑇</m:t>
                        </m:r>
                      </m:sup>
                    </m:sSup>
                  </m:oMath>
                </a14:m>
                <a:endParaRPr lang="en-US" dirty="0" smtClean="0"/>
              </a:p>
              <a:p>
                <a:pPr lvl="1"/>
                <a:r>
                  <a:rPr lang="zh-TW" altLang="en-US" dirty="0" smtClean="0"/>
                  <a:t>特徵值永遠為正</a:t>
                </a:r>
                <a:endParaRPr lang="en-US" altLang="zh-TW" dirty="0" smtClean="0"/>
              </a:p>
              <a:p>
                <a:pPr lvl="1"/>
                <a:r>
                  <a:rPr lang="zh-TW" altLang="en-US" dirty="0" smtClean="0"/>
                  <a:t>如果特徵值都不同，代表矩陣為正交。</a:t>
                </a:r>
                <a:endParaRPr lang="en-US" dirty="0" smtClean="0"/>
              </a:p>
              <a:p>
                <a:r>
                  <a:rPr lang="zh-TW" altLang="en-US" dirty="0" smtClean="0"/>
                  <a:t>如果一個矩陣為正交，</a:t>
                </a:r>
                <a:endParaRPr lang="en-US" altLang="zh-TW" dirty="0" smtClean="0"/>
              </a:p>
              <a:p>
                <a:r>
                  <a:rPr lang="en-US" altLang="zh-TW" dirty="0"/>
                  <a:t>M</a:t>
                </a:r>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𝑀</m:t>
                        </m:r>
                      </m:e>
                      <m:sup>
                        <m:r>
                          <a:rPr lang="en-US" altLang="zh-TW" i="1">
                            <a:latin typeface="Cambria Math" panose="02040503050406030204" pitchFamily="18" charset="0"/>
                          </a:rPr>
                          <m:t>𝑇</m:t>
                        </m:r>
                      </m:sup>
                    </m:sSup>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 </m:t>
                    </m:r>
                  </m:oMath>
                </a14:m>
                <a:endParaRPr lang="en-US" altLang="zh-TW" dirty="0" smtClean="0"/>
              </a:p>
              <a:p>
                <a:r>
                  <a:rPr lang="zh-TW" altLang="en-US" dirty="0" smtClean="0"/>
                  <a:t>因此，特徵值公式改寫如下：</a:t>
                </a:r>
                <a:endParaRPr lang="en-US" altLang="zh-TW" dirty="0" smtClean="0"/>
              </a:p>
              <a:p>
                <a:r>
                  <a:rPr lang="en-US" altLang="zh-TW" dirty="0"/>
                  <a:t>A=</a:t>
                </a:r>
                <a:r>
                  <a:rPr lang="el-GR" altLang="zh-TW" dirty="0">
                    <a:ea typeface="Cambria Math" panose="02040503050406030204" pitchFamily="18" charset="0"/>
                  </a:rPr>
                  <a:t> </a:t>
                </a:r>
                <a14:m>
                  <m:oMath xmlns:m="http://schemas.openxmlformats.org/officeDocument/2006/math">
                    <m:r>
                      <m:rPr>
                        <m:sty m:val="p"/>
                      </m:rPr>
                      <a:rPr lang="en-US" altLang="zh-TW">
                        <a:latin typeface="Cambria Math" panose="02040503050406030204" pitchFamily="18" charset="0"/>
                        <a:ea typeface="Cambria Math" panose="02040503050406030204" pitchFamily="18" charset="0"/>
                      </a:rPr>
                      <m:t>U</m:t>
                    </m:r>
                    <m:r>
                      <m:rPr>
                        <m:sty m:val="p"/>
                      </m:rPr>
                      <a:rPr lang="el-GR" altLang="zh-TW" i="1">
                        <a:latin typeface="Cambria Math" panose="02040503050406030204" pitchFamily="18" charset="0"/>
                        <a:ea typeface="Cambria Math" panose="02040503050406030204" pitchFamily="18" charset="0"/>
                      </a:rPr>
                      <m:t>Λ</m:t>
                    </m:r>
                    <m:sSup>
                      <m:sSupPr>
                        <m:ctrlPr>
                          <a:rPr lang="el-GR"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𝑈</m:t>
                        </m:r>
                      </m:e>
                      <m:sup>
                        <m:r>
                          <a:rPr lang="en-US" altLang="zh-TW" i="1">
                            <a:latin typeface="Cambria Math" panose="02040503050406030204" pitchFamily="18" charset="0"/>
                            <a:ea typeface="Cambria Math" panose="02040503050406030204" pitchFamily="18" charset="0"/>
                          </a:rPr>
                          <m:t>𝑇</m:t>
                        </m:r>
                      </m:sup>
                    </m:sSup>
                  </m:oMath>
                </a14:m>
                <a:endParaRPr lang="en-US" altLang="zh-TW"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53</a:t>
            </a:fld>
            <a:endParaRPr lang="zh-TW" altLang="en-US"/>
          </a:p>
        </p:txBody>
      </p:sp>
    </p:spTree>
    <p:extLst>
      <p:ext uri="{BB962C8B-B14F-4D97-AF65-F5344CB8AC3E}">
        <p14:creationId xmlns:p14="http://schemas.microsoft.com/office/powerpoint/2010/main" val="12783704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降維後及降維後的向量</a:t>
            </a:r>
            <a:endParaRPr lang="en-US" dirty="0"/>
          </a:p>
        </p:txBody>
      </p:sp>
      <p:pic>
        <p:nvPicPr>
          <p:cNvPr id="7" name="內容版面配置區 6" descr="Python 3.6.5 Shel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495" y="1440431"/>
            <a:ext cx="4836905" cy="4815989"/>
          </a:xfrm>
        </p:spPr>
      </p:pic>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54</a:t>
            </a:fld>
            <a:endParaRPr lang="zh-TW" altLang="en-US"/>
          </a:p>
        </p:txBody>
      </p:sp>
    </p:spTree>
    <p:extLst>
      <p:ext uri="{BB962C8B-B14F-4D97-AF65-F5344CB8AC3E}">
        <p14:creationId xmlns:p14="http://schemas.microsoft.com/office/powerpoint/2010/main" val="2133088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References</a:t>
            </a:r>
            <a:endParaRPr lang="en-US" dirty="0"/>
          </a:p>
        </p:txBody>
      </p:sp>
      <p:sp>
        <p:nvSpPr>
          <p:cNvPr id="3" name="內容版面配置區 2"/>
          <p:cNvSpPr>
            <a:spLocks noGrp="1"/>
          </p:cNvSpPr>
          <p:nvPr>
            <p:ph idx="1"/>
          </p:nvPr>
        </p:nvSpPr>
        <p:spPr/>
        <p:txBody>
          <a:bodyPr/>
          <a:lstStyle/>
          <a:p>
            <a:r>
              <a:rPr lang="zh-TW" altLang="en-US" sz="2000" dirty="0"/>
              <a:t>斎藤康毅</a:t>
            </a:r>
            <a:r>
              <a:rPr lang="en-US" altLang="zh-TW" sz="2000" dirty="0"/>
              <a:t>, </a:t>
            </a:r>
            <a:r>
              <a:rPr lang="en-US" sz="2000" dirty="0"/>
              <a:t>Deep Learning 2: </a:t>
            </a:r>
            <a:r>
              <a:rPr lang="zh-TW" altLang="en-US" sz="2000" dirty="0"/>
              <a:t>用</a:t>
            </a:r>
            <a:r>
              <a:rPr lang="en-US" sz="2000" dirty="0"/>
              <a:t>Python</a:t>
            </a:r>
            <a:r>
              <a:rPr lang="zh-TW" altLang="en-US" sz="2000" dirty="0"/>
              <a:t>進行自然語言處理的基礎理論實作</a:t>
            </a:r>
            <a:r>
              <a:rPr lang="en-US" altLang="zh-TW" sz="2000" dirty="0"/>
              <a:t>.</a:t>
            </a:r>
          </a:p>
          <a:p>
            <a:r>
              <a:rPr lang="en-US" altLang="zh-TW" sz="2000" dirty="0"/>
              <a:t>Manning et al., CS224n Natural Language Processing with Deep Learning, Stanford University</a:t>
            </a:r>
            <a:r>
              <a:rPr lang="en-US" altLang="zh-TW" sz="2000" dirty="0" smtClean="0"/>
              <a:t>.</a:t>
            </a:r>
          </a:p>
          <a:p>
            <a:r>
              <a:rPr lang="en-US" altLang="zh-TW" sz="2000" dirty="0" err="1"/>
              <a:t>Hervé</a:t>
            </a:r>
            <a:r>
              <a:rPr lang="en-US" altLang="zh-TW" sz="2000" dirty="0"/>
              <a:t> Abdi, </a:t>
            </a:r>
            <a:r>
              <a:rPr lang="en-US" altLang="zh-TW" sz="2000" dirty="0">
                <a:solidFill>
                  <a:prstClr val="black"/>
                </a:solidFill>
              </a:rPr>
              <a:t>The Eigen-Decomposition: Eigenvalues and </a:t>
            </a:r>
            <a:r>
              <a:rPr lang="en-US" altLang="zh-TW" sz="2000" dirty="0" smtClean="0">
                <a:solidFill>
                  <a:prstClr val="black"/>
                </a:solidFill>
              </a:rPr>
              <a:t>Eigenvectors</a:t>
            </a:r>
          </a:p>
          <a:p>
            <a:r>
              <a:rPr lang="en-US" altLang="zh-TW" sz="2000" dirty="0" err="1" smtClean="0"/>
              <a:t>D.Manning</a:t>
            </a:r>
            <a:r>
              <a:rPr lang="en-US" altLang="zh-TW" sz="2000" dirty="0" smtClean="0"/>
              <a:t>, Introduction </a:t>
            </a:r>
            <a:r>
              <a:rPr lang="en-US" altLang="zh-TW" sz="2000" dirty="0"/>
              <a:t>of Information </a:t>
            </a:r>
            <a:r>
              <a:rPr lang="en-US" altLang="zh-TW" sz="2000" dirty="0" smtClean="0"/>
              <a:t>Retrieve.</a:t>
            </a:r>
            <a:endParaRPr lang="en-US" altLang="zh-TW" sz="2000" dirty="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55</a:t>
            </a:fld>
            <a:endParaRPr lang="zh-TW" altLang="en-US"/>
          </a:p>
        </p:txBody>
      </p:sp>
    </p:spTree>
    <p:extLst>
      <p:ext uri="{BB962C8B-B14F-4D97-AF65-F5344CB8AC3E}">
        <p14:creationId xmlns:p14="http://schemas.microsoft.com/office/powerpoint/2010/main" val="2445856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計算圖</a:t>
            </a:r>
            <a:r>
              <a:rPr lang="zh-TW" altLang="en-US" dirty="0" smtClean="0"/>
              <a:t>及反向</a:t>
            </a:r>
            <a:r>
              <a:rPr lang="zh-TW" altLang="en-US" dirty="0"/>
              <a:t>傳播</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前向傳播</a:t>
                </a:r>
                <a:endParaRPr lang="en-US" altLang="zh-TW" dirty="0"/>
              </a:p>
              <a:p>
                <a:pPr lvl="1"/>
                <a:r>
                  <a:rPr lang="en-US" altLang="zh-TW" dirty="0"/>
                  <a:t>x (input)</a:t>
                </a:r>
              </a:p>
              <a:p>
                <a:pPr lvl="1"/>
                <a:r>
                  <a:rPr lang="en-US" altLang="zh-TW" dirty="0"/>
                  <a:t>z = </a:t>
                </a:r>
                <a:r>
                  <a:rPr lang="en-US" altLang="zh-TW" dirty="0" err="1"/>
                  <a:t>Wx</a:t>
                </a:r>
                <a:r>
                  <a:rPr lang="en-US" altLang="zh-TW" dirty="0"/>
                  <a:t> + b</a:t>
                </a:r>
              </a:p>
              <a:p>
                <a:pPr lvl="1"/>
                <a:r>
                  <a:rPr lang="en-US" altLang="zh-TW" dirty="0"/>
                  <a:t>h = f(z)</a:t>
                </a:r>
              </a:p>
              <a:p>
                <a:pPr lvl="1"/>
                <a:r>
                  <a:rPr lang="en-US" altLang="zh-TW" dirty="0"/>
                  <a:t>s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𝑢</m:t>
                        </m:r>
                      </m:e>
                      <m:sup>
                        <m:r>
                          <a:rPr lang="en-US" altLang="zh-TW" i="1">
                            <a:latin typeface="Cambria Math" panose="02040503050406030204" pitchFamily="18" charset="0"/>
                          </a:rPr>
                          <m:t>𝑇</m:t>
                        </m:r>
                      </m:sup>
                    </m:sSup>
                    <m:r>
                      <a:rPr lang="en-US" altLang="zh-TW" i="1">
                        <a:latin typeface="Cambria Math" panose="02040503050406030204" pitchFamily="18" charset="0"/>
                      </a:rPr>
                      <m:t>h</m:t>
                    </m:r>
                  </m:oMath>
                </a14:m>
                <a:endParaRPr lang="en-US" altLang="zh-TW" dirty="0"/>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21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6</a:t>
            </a:fld>
            <a:endParaRPr lang="zh-TW" alt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116" y="3784232"/>
            <a:ext cx="8115148" cy="2322735"/>
          </a:xfrm>
          <a:prstGeom prst="rect">
            <a:avLst/>
          </a:prstGeom>
        </p:spPr>
      </p:pic>
    </p:spTree>
    <p:extLst>
      <p:ext uri="{BB962C8B-B14F-4D97-AF65-F5344CB8AC3E}">
        <p14:creationId xmlns:p14="http://schemas.microsoft.com/office/powerpoint/2010/main" val="1948855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單一節點的反向傳播</a:t>
            </a:r>
            <a:endParaRPr lang="en-US" dirty="0"/>
          </a:p>
        </p:txBody>
      </p:sp>
      <p:sp>
        <p:nvSpPr>
          <p:cNvPr id="3" name="內容版面配置區 2"/>
          <p:cNvSpPr>
            <a:spLocks noGrp="1"/>
          </p:cNvSpPr>
          <p:nvPr>
            <p:ph idx="1"/>
          </p:nvPr>
        </p:nvSpPr>
        <p:spPr/>
        <p:txBody>
          <a:bodyPr/>
          <a:lstStyle/>
          <a:p>
            <a:r>
              <a:rPr lang="zh-TW" altLang="en-US" dirty="0" smtClean="0"/>
              <a:t> 每一個節點都有</a:t>
            </a:r>
            <a:endParaRPr lang="en-US" altLang="zh-TW" dirty="0" smtClean="0"/>
          </a:p>
          <a:p>
            <a:pPr lvl="1"/>
            <a:r>
              <a:rPr lang="zh-TW" altLang="en-US" sz="2000" dirty="0" smtClean="0"/>
              <a:t>上游梯度</a:t>
            </a:r>
            <a:endParaRPr lang="en-US" altLang="zh-TW" sz="2000" dirty="0" smtClean="0"/>
          </a:p>
          <a:p>
            <a:pPr lvl="1"/>
            <a:r>
              <a:rPr lang="en-US" sz="2000" dirty="0" smtClean="0"/>
              <a:t>Local Gradient</a:t>
            </a:r>
            <a:endParaRPr lang="en-US" sz="2000"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7</a:t>
            </a:fld>
            <a:endParaRPr lang="zh-TW" alt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7" y="2941882"/>
            <a:ext cx="6584304" cy="2948955"/>
          </a:xfrm>
          <a:prstGeom prst="rect">
            <a:avLst/>
          </a:prstGeom>
        </p:spPr>
      </p:pic>
    </p:spTree>
    <p:extLst>
      <p:ext uri="{BB962C8B-B14F-4D97-AF65-F5344CB8AC3E}">
        <p14:creationId xmlns:p14="http://schemas.microsoft.com/office/powerpoint/2010/main" val="946270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r>
                  <a:rPr lang="zh-TW" altLang="en-US" dirty="0" smtClean="0"/>
                  <a:t>如何計算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r>
                          <a:rPr lang="en-US" altLang="zh-TW" i="1">
                            <a:latin typeface="Cambria Math" panose="02040503050406030204" pitchFamily="18" charset="0"/>
                          </a:rPr>
                          <m:t>𝑧</m:t>
                        </m:r>
                      </m:den>
                    </m:f>
                  </m:oMath>
                </a14:m>
                <a:r>
                  <a:rPr lang="en-US" altLang="zh-TW" dirty="0"/>
                  <a:t>?</a:t>
                </a:r>
                <a:endParaRPr 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2"/>
                <a:stretch>
                  <a:fillRect l="-2377" b="-4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a:t>h = f(z)</a:t>
                </a:r>
              </a:p>
              <a:p>
                <a:r>
                  <a:rPr lang="en-US" altLang="zh-TW" dirty="0"/>
                  <a:t>s =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𝑢</m:t>
                        </m:r>
                      </m:e>
                      <m:sup>
                        <m:r>
                          <a:rPr lang="en-US" altLang="zh-TW" i="1">
                            <a:latin typeface="Cambria Math" panose="02040503050406030204" pitchFamily="18" charset="0"/>
                          </a:rPr>
                          <m:t>𝑇</m:t>
                        </m:r>
                      </m:sup>
                    </m:sSup>
                    <m:r>
                      <a:rPr lang="en-US" altLang="zh-TW" i="1">
                        <a:latin typeface="Cambria Math" panose="02040503050406030204" pitchFamily="18" charset="0"/>
                      </a:rPr>
                      <m:t>h</m:t>
                    </m:r>
                  </m:oMath>
                </a14:m>
                <a:endParaRPr lang="en-US" altLang="zh-TW" dirty="0"/>
              </a:p>
              <a:p>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r>
                          <a:rPr lang="en-US" altLang="zh-TW" i="1">
                            <a:latin typeface="Cambria Math" panose="02040503050406030204" pitchFamily="18" charset="0"/>
                          </a:rPr>
                          <m:t>𝑧</m:t>
                        </m:r>
                      </m:den>
                    </m:f>
                    <m:r>
                      <a:rPr lang="en-US" altLang="zh-TW" i="1">
                        <a:latin typeface="Cambria Math" panose="02040503050406030204" pitchFamily="18" charset="0"/>
                      </a:rPr>
                      <m:t>=</m:t>
                    </m:r>
                  </m:oMath>
                </a14:m>
                <a:r>
                  <a:rPr lang="zh-TW" altLang="en-US" dirty="0"/>
                  <a:t> </a:t>
                </a:r>
                <a14:m>
                  <m:oMath xmlns:m="http://schemas.openxmlformats.org/officeDocument/2006/math">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𝑠</m:t>
                        </m:r>
                      </m:num>
                      <m:den>
                        <m:r>
                          <a:rPr lang="zh-TW" altLang="en-US" i="1">
                            <a:latin typeface="Cambria Math" panose="02040503050406030204" pitchFamily="18" charset="0"/>
                          </a:rPr>
                          <m:t>𝜕</m:t>
                        </m:r>
                        <m:r>
                          <a:rPr lang="en-US" altLang="zh-TW" i="1">
                            <a:latin typeface="Cambria Math" panose="02040503050406030204" pitchFamily="18" charset="0"/>
                          </a:rPr>
                          <m:t>h</m:t>
                        </m:r>
                      </m:den>
                    </m:f>
                    <m:r>
                      <a:rPr lang="en-US" altLang="zh-TW" i="1">
                        <a:latin typeface="Cambria Math" panose="02040503050406030204" pitchFamily="18" charset="0"/>
                      </a:rPr>
                      <m:t> </m:t>
                    </m:r>
                    <m:f>
                      <m:fPr>
                        <m:ctrlPr>
                          <a:rPr lang="en-US" altLang="zh-TW" i="1">
                            <a:latin typeface="Cambria Math" panose="02040503050406030204" pitchFamily="18" charset="0"/>
                          </a:rPr>
                        </m:ctrlPr>
                      </m:fPr>
                      <m:num>
                        <m:r>
                          <a:rPr lang="zh-TW" altLang="en-US" i="1">
                            <a:latin typeface="Cambria Math" panose="02040503050406030204" pitchFamily="18" charset="0"/>
                          </a:rPr>
                          <m:t>𝜕</m:t>
                        </m:r>
                        <m:r>
                          <a:rPr lang="en-US" altLang="zh-TW" i="1">
                            <a:latin typeface="Cambria Math" panose="02040503050406030204" pitchFamily="18" charset="0"/>
                          </a:rPr>
                          <m:t>h</m:t>
                        </m:r>
                      </m:num>
                      <m:den>
                        <m:r>
                          <a:rPr lang="zh-TW" altLang="en-US" i="1">
                            <a:latin typeface="Cambria Math" panose="02040503050406030204" pitchFamily="18" charset="0"/>
                          </a:rPr>
                          <m:t>𝜕</m:t>
                        </m:r>
                        <m:r>
                          <a:rPr lang="en-US" altLang="zh-TW" i="1">
                            <a:latin typeface="Cambria Math" panose="02040503050406030204" pitchFamily="18" charset="0"/>
                          </a:rPr>
                          <m:t>𝑧</m:t>
                        </m:r>
                      </m:den>
                    </m:f>
                  </m:oMath>
                </a14:m>
                <a:endParaRPr lang="en-US" dirty="0" smtClean="0"/>
              </a:p>
              <a:p>
                <a:r>
                  <a:rPr lang="en-US" altLang="zh-TW" dirty="0"/>
                  <a:t>(downstream gradient) = (upstream gradient) (local gradient)</a:t>
                </a:r>
              </a:p>
              <a:p>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8</a:t>
            </a:fld>
            <a:endParaRPr lang="zh-TW" altLang="en-US"/>
          </a:p>
        </p:txBody>
      </p:sp>
      <p:pic>
        <p:nvPicPr>
          <p:cNvPr id="7" name="圖片 6"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658" y="3632452"/>
            <a:ext cx="5458554" cy="2444758"/>
          </a:xfrm>
          <a:prstGeom prst="rect">
            <a:avLst/>
          </a:prstGeom>
        </p:spPr>
      </p:pic>
      <p:sp>
        <p:nvSpPr>
          <p:cNvPr id="8" name="矩形 7"/>
          <p:cNvSpPr/>
          <p:nvPr/>
        </p:nvSpPr>
        <p:spPr>
          <a:xfrm>
            <a:off x="5194070" y="2044721"/>
            <a:ext cx="4041371" cy="1587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solidFill>
                  <a:srgbClr val="FF0000"/>
                </a:solidFill>
              </a:rPr>
              <a:t>連鎖</a:t>
            </a:r>
            <a:r>
              <a:rPr lang="zh-TW" altLang="en-US" sz="3200" dirty="0">
                <a:solidFill>
                  <a:srgbClr val="FF0000"/>
                </a:solidFill>
              </a:rPr>
              <a:t>率</a:t>
            </a:r>
            <a:endParaRPr lang="en-US" sz="3200" dirty="0">
              <a:solidFill>
                <a:srgbClr val="FF0000"/>
              </a:solidFill>
            </a:endParaRPr>
          </a:p>
        </p:txBody>
      </p:sp>
      <p:sp>
        <p:nvSpPr>
          <p:cNvPr id="9" name="矩形 8"/>
          <p:cNvSpPr/>
          <p:nvPr/>
        </p:nvSpPr>
        <p:spPr>
          <a:xfrm>
            <a:off x="1080655" y="2660073"/>
            <a:ext cx="1745672"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78503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多輸入的節點</a:t>
            </a:r>
            <a:endParaRPr lang="en-US" dirty="0"/>
          </a:p>
        </p:txBody>
      </p:sp>
      <p:sp>
        <p:nvSpPr>
          <p:cNvPr id="3" name="內容版面配置區 2"/>
          <p:cNvSpPr>
            <a:spLocks noGrp="1"/>
          </p:cNvSpPr>
          <p:nvPr>
            <p:ph idx="1"/>
          </p:nvPr>
        </p:nvSpPr>
        <p:spPr/>
        <p:txBody>
          <a:bodyPr/>
          <a:lstStyle/>
          <a:p>
            <a:r>
              <a:rPr lang="en-US" altLang="zh-TW" dirty="0"/>
              <a:t>z = </a:t>
            </a:r>
            <a:r>
              <a:rPr lang="en-US" altLang="zh-TW" dirty="0" err="1" smtClean="0"/>
              <a:t>Wx</a:t>
            </a:r>
            <a:endParaRPr lang="en-US" altLang="zh-TW" dirty="0" smtClean="0"/>
          </a:p>
          <a:p>
            <a:r>
              <a:rPr lang="zh-TW" altLang="en-US" dirty="0" smtClean="0"/>
              <a:t>多輸入 </a:t>
            </a:r>
            <a:r>
              <a:rPr lang="en-US" altLang="zh-TW" dirty="0" smtClean="0"/>
              <a:t>=</a:t>
            </a:r>
            <a:r>
              <a:rPr lang="zh-TW" altLang="en-US" dirty="0" smtClean="0"/>
              <a:t> 多個 </a:t>
            </a:r>
            <a:r>
              <a:rPr lang="en-US" altLang="zh-TW" dirty="0" smtClean="0"/>
              <a:t>Local Gradients</a:t>
            </a:r>
            <a:endParaRPr lang="en-US" altLang="zh-TW" dirty="0"/>
          </a:p>
          <a:p>
            <a:endParaRPr lang="en-US" dirty="0"/>
          </a:p>
        </p:txBody>
      </p:sp>
      <p:sp>
        <p:nvSpPr>
          <p:cNvPr id="4" name="日期版面配置區 3"/>
          <p:cNvSpPr>
            <a:spLocks noGrp="1"/>
          </p:cNvSpPr>
          <p:nvPr>
            <p:ph type="dt" sz="half" idx="10"/>
          </p:nvPr>
        </p:nvSpPr>
        <p:spPr/>
        <p:txBody>
          <a:bodyPr/>
          <a:lstStyle/>
          <a:p>
            <a:r>
              <a:rPr lang="en-US" altLang="zh-TW" smtClean="0"/>
              <a:t>October, 2020</a:t>
            </a:r>
            <a:endParaRPr lang="zh-TW" altLang="en-US"/>
          </a:p>
        </p:txBody>
      </p:sp>
      <p:sp>
        <p:nvSpPr>
          <p:cNvPr id="5" name="頁尾版面配置區 4"/>
          <p:cNvSpPr>
            <a:spLocks noGrp="1"/>
          </p:cNvSpPr>
          <p:nvPr>
            <p:ph type="ftr" sz="quarter" idx="11"/>
          </p:nvPr>
        </p:nvSpPr>
        <p:spPr/>
        <p:txBody>
          <a:bodyPr/>
          <a:lstStyle/>
          <a:p>
            <a:r>
              <a:rPr lang="zh-TW" altLang="en-US" smtClean="0"/>
              <a:t>國立高雄科技大學建功校區電子工程系</a:t>
            </a:r>
            <a:endParaRPr lang="zh-TW" altLang="en-US"/>
          </a:p>
        </p:txBody>
      </p:sp>
      <p:sp>
        <p:nvSpPr>
          <p:cNvPr id="6" name="投影片編號版面配置區 5"/>
          <p:cNvSpPr>
            <a:spLocks noGrp="1"/>
          </p:cNvSpPr>
          <p:nvPr>
            <p:ph type="sldNum" sz="quarter" idx="12"/>
          </p:nvPr>
        </p:nvSpPr>
        <p:spPr/>
        <p:txBody>
          <a:bodyPr/>
          <a:lstStyle/>
          <a:p>
            <a:fld id="{E689F5F7-6250-42AC-86EC-F0DAF8EB0F02}" type="slidenum">
              <a:rPr lang="zh-TW" altLang="en-US" smtClean="0"/>
              <a:t>9</a:t>
            </a:fld>
            <a:endParaRPr lang="zh-TW" altLang="en-US"/>
          </a:p>
        </p:txBody>
      </p:sp>
      <p:pic>
        <p:nvPicPr>
          <p:cNvPr id="12" name="圖片 11"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686" y="3108959"/>
            <a:ext cx="6231798" cy="2820648"/>
          </a:xfrm>
          <a:prstGeom prst="rect">
            <a:avLst/>
          </a:prstGeom>
        </p:spPr>
      </p:pic>
      <p:cxnSp>
        <p:nvCxnSpPr>
          <p:cNvPr id="13" name="直線單箭頭接點 12"/>
          <p:cNvCxnSpPr/>
          <p:nvPr/>
        </p:nvCxnSpPr>
        <p:spPr>
          <a:xfrm flipH="1">
            <a:off x="6753131" y="4588625"/>
            <a:ext cx="1692600" cy="525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6430054" y="4758397"/>
                <a:ext cx="2338754" cy="650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2000" i="1" smtClean="0">
                              <a:solidFill>
                                <a:srgbClr val="0000CC"/>
                              </a:solidFill>
                              <a:latin typeface="Cambria Math" panose="02040503050406030204" pitchFamily="18" charset="0"/>
                            </a:rPr>
                          </m:ctrlPr>
                        </m:fPr>
                        <m:num>
                          <m:r>
                            <a:rPr lang="zh-TW" altLang="en-US" sz="2000" i="1" smtClean="0">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𝑠</m:t>
                          </m:r>
                        </m:num>
                        <m:den>
                          <m:r>
                            <a:rPr lang="zh-TW" altLang="en-US" sz="2000" i="1" smtClean="0">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den>
                      </m:f>
                    </m:oMath>
                  </m:oMathPara>
                </a14:m>
                <a:endParaRPr lang="zh-TW" altLang="en-US" sz="2000" dirty="0"/>
              </a:p>
            </p:txBody>
          </p:sp>
        </mc:Choice>
        <mc:Fallback xmlns="">
          <p:sp>
            <p:nvSpPr>
              <p:cNvPr id="15" name="矩形 14"/>
              <p:cNvSpPr>
                <a:spLocks noRot="1" noChangeAspect="1" noMove="1" noResize="1" noEditPoints="1" noAdjustHandles="1" noChangeArrowheads="1" noChangeShapeType="1" noTextEdit="1"/>
              </p:cNvSpPr>
              <p:nvPr/>
            </p:nvSpPr>
            <p:spPr>
              <a:xfrm>
                <a:off x="6430054" y="4758397"/>
                <a:ext cx="2338754" cy="650631"/>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123701" y="3969609"/>
                <a:ext cx="594458"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smtClean="0">
                              <a:solidFill>
                                <a:srgbClr val="0000CC"/>
                              </a:solidFill>
                              <a:latin typeface="Cambria Math" panose="02040503050406030204" pitchFamily="18" charset="0"/>
                            </a:rPr>
                          </m:ctrlPr>
                        </m:fPr>
                        <m:num>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𝑧</m:t>
                          </m:r>
                        </m:num>
                        <m:den>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𝑊</m:t>
                          </m:r>
                        </m:den>
                      </m:f>
                    </m:oMath>
                  </m:oMathPara>
                </a14:m>
                <a:endParaRPr lang="zh-TW"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5123701" y="3969609"/>
                <a:ext cx="594458" cy="619016"/>
              </a:xfrm>
              <a:prstGeom prst="rect">
                <a:avLst/>
              </a:prstGeom>
              <a:blipFill>
                <a:blip r:embed="rId4"/>
                <a:stretch>
                  <a:fillRect/>
                </a:stretch>
              </a:blipFill>
            </p:spPr>
            <p:txBody>
              <a:bodyPr/>
              <a:lstStyle/>
              <a:p>
                <a:r>
                  <a:rPr lang="en-US">
                    <a:noFill/>
                  </a:rPr>
                  <a:t> </a:t>
                </a:r>
              </a:p>
            </p:txBody>
          </p:sp>
        </mc:Fallback>
      </mc:AlternateContent>
      <p:cxnSp>
        <p:nvCxnSpPr>
          <p:cNvPr id="17" name="直線單箭頭接點 16"/>
          <p:cNvCxnSpPr/>
          <p:nvPr/>
        </p:nvCxnSpPr>
        <p:spPr>
          <a:xfrm flipH="1" flipV="1">
            <a:off x="2313686" y="3640975"/>
            <a:ext cx="2586692" cy="498629"/>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2249445" y="3981087"/>
                <a:ext cx="1949588" cy="677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i="1">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𝑊</m:t>
                          </m:r>
                        </m:den>
                      </m:f>
                      <m:r>
                        <a:rPr lang="en-US" altLang="zh-TW" sz="2000" b="0" i="1" smtClean="0">
                          <a:solidFill>
                            <a:srgbClr val="0000CC"/>
                          </a:solidFill>
                          <a:latin typeface="Cambria Math" panose="02040503050406030204" pitchFamily="18" charset="0"/>
                        </a:rPr>
                        <m:t>=</m:t>
                      </m:r>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i="1">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i="1">
                              <a:solidFill>
                                <a:srgbClr val="0000CC"/>
                              </a:solidFill>
                              <a:latin typeface="Cambria Math" panose="02040503050406030204" pitchFamily="18" charset="0"/>
                            </a:rPr>
                            <m:t>𝑧</m:t>
                          </m:r>
                        </m:den>
                      </m:f>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𝑊</m:t>
                          </m:r>
                        </m:den>
                      </m:f>
                    </m:oMath>
                  </m:oMathPara>
                </a14:m>
                <a:endParaRPr lang="zh-TW" altLang="en-US" sz="2000" dirty="0"/>
              </a:p>
            </p:txBody>
          </p:sp>
        </mc:Choice>
        <mc:Fallback xmlns="">
          <p:sp>
            <p:nvSpPr>
              <p:cNvPr id="19" name="矩形 18"/>
              <p:cNvSpPr>
                <a:spLocks noRot="1" noChangeAspect="1" noMove="1" noResize="1" noEditPoints="1" noAdjustHandles="1" noChangeArrowheads="1" noChangeShapeType="1" noTextEdit="1"/>
              </p:cNvSpPr>
              <p:nvPr/>
            </p:nvSpPr>
            <p:spPr>
              <a:xfrm>
                <a:off x="2249445" y="3981087"/>
                <a:ext cx="1949588" cy="6775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193463" y="4756639"/>
                <a:ext cx="496225" cy="6190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smtClean="0">
                              <a:solidFill>
                                <a:srgbClr val="0000CC"/>
                              </a:solidFill>
                              <a:latin typeface="Cambria Math" panose="02040503050406030204" pitchFamily="18" charset="0"/>
                            </a:rPr>
                          </m:ctrlPr>
                        </m:fPr>
                        <m:num>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𝑧</m:t>
                          </m:r>
                        </m:num>
                        <m:den>
                          <m:r>
                            <a:rPr lang="zh-TW" altLang="en-US" i="1">
                              <a:solidFill>
                                <a:srgbClr val="0000CC"/>
                              </a:solidFill>
                              <a:latin typeface="Cambria Math" panose="02040503050406030204" pitchFamily="18" charset="0"/>
                            </a:rPr>
                            <m:t>𝜕</m:t>
                          </m:r>
                          <m:r>
                            <a:rPr lang="en-US" altLang="zh-TW" b="0" i="1" smtClean="0">
                              <a:solidFill>
                                <a:srgbClr val="0000CC"/>
                              </a:solidFill>
                              <a:latin typeface="Cambria Math" panose="02040503050406030204" pitchFamily="18" charset="0"/>
                            </a:rPr>
                            <m:t>𝑥</m:t>
                          </m:r>
                        </m:den>
                      </m:f>
                    </m:oMath>
                  </m:oMathPara>
                </a14:m>
                <a:endParaRPr lang="zh-TW"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5193463" y="4756639"/>
                <a:ext cx="496225" cy="619016"/>
              </a:xfrm>
              <a:prstGeom prst="rect">
                <a:avLst/>
              </a:prstGeom>
              <a:blipFill>
                <a:blip r:embed="rId6"/>
                <a:stretch>
                  <a:fillRect/>
                </a:stretch>
              </a:blipFill>
            </p:spPr>
            <p:txBody>
              <a:bodyPr/>
              <a:lstStyle/>
              <a:p>
                <a:r>
                  <a:rPr lang="en-US">
                    <a:noFill/>
                  </a:rPr>
                  <a:t> </a:t>
                </a:r>
              </a:p>
            </p:txBody>
          </p:sp>
        </mc:Fallback>
      </mc:AlternateContent>
      <p:cxnSp>
        <p:nvCxnSpPr>
          <p:cNvPr id="21" name="直線單箭頭接點 20"/>
          <p:cNvCxnSpPr/>
          <p:nvPr/>
        </p:nvCxnSpPr>
        <p:spPr>
          <a:xfrm flipH="1">
            <a:off x="2385147" y="5208640"/>
            <a:ext cx="2480882" cy="322133"/>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2922110" y="5472316"/>
                <a:ext cx="1978268" cy="677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𝑥</m:t>
                          </m:r>
                        </m:den>
                      </m:f>
                      <m:r>
                        <a:rPr lang="en-US" altLang="zh-TW" sz="2000" b="0" i="1" smtClean="0">
                          <a:solidFill>
                            <a:srgbClr val="0000CC"/>
                          </a:solidFill>
                          <a:latin typeface="Cambria Math" panose="02040503050406030204" pitchFamily="18" charset="0"/>
                        </a:rPr>
                        <m:t>=</m:t>
                      </m:r>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𝑠</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den>
                      </m:f>
                      <m:f>
                        <m:fPr>
                          <m:ctrlPr>
                            <a:rPr lang="en-US" altLang="zh-TW" sz="2000" i="1" smtClean="0">
                              <a:solidFill>
                                <a:srgbClr val="0000CC"/>
                              </a:solidFill>
                              <a:latin typeface="Cambria Math" panose="02040503050406030204" pitchFamily="18" charset="0"/>
                            </a:rPr>
                          </m:ctrlPr>
                        </m:fPr>
                        <m:num>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𝑧</m:t>
                          </m:r>
                        </m:num>
                        <m:den>
                          <m:r>
                            <a:rPr lang="zh-TW" altLang="en-US" sz="2000" i="1">
                              <a:solidFill>
                                <a:srgbClr val="0000CC"/>
                              </a:solidFill>
                              <a:latin typeface="Cambria Math" panose="02040503050406030204" pitchFamily="18" charset="0"/>
                            </a:rPr>
                            <m:t>𝜕</m:t>
                          </m:r>
                          <m:r>
                            <a:rPr lang="en-US" altLang="zh-TW" sz="2000" b="0" i="1" smtClean="0">
                              <a:solidFill>
                                <a:srgbClr val="0000CC"/>
                              </a:solidFill>
                              <a:latin typeface="Cambria Math" panose="02040503050406030204" pitchFamily="18" charset="0"/>
                            </a:rPr>
                            <m:t>𝑥</m:t>
                          </m:r>
                        </m:den>
                      </m:f>
                    </m:oMath>
                  </m:oMathPara>
                </a14:m>
                <a:endParaRPr lang="zh-TW" altLang="en-US" sz="2000" dirty="0"/>
              </a:p>
            </p:txBody>
          </p:sp>
        </mc:Choice>
        <mc:Fallback xmlns="">
          <p:sp>
            <p:nvSpPr>
              <p:cNvPr id="23" name="矩形 22"/>
              <p:cNvSpPr>
                <a:spLocks noRot="1" noChangeAspect="1" noMove="1" noResize="1" noEditPoints="1" noAdjustHandles="1" noChangeArrowheads="1" noChangeShapeType="1" noTextEdit="1"/>
              </p:cNvSpPr>
              <p:nvPr/>
            </p:nvSpPr>
            <p:spPr>
              <a:xfrm>
                <a:off x="2922110" y="5472316"/>
                <a:ext cx="1978268" cy="677558"/>
              </a:xfrm>
              <a:prstGeom prst="rect">
                <a:avLst/>
              </a:prstGeom>
              <a:blipFill>
                <a:blip r:embed="rId7"/>
                <a:stretch>
                  <a:fillRect/>
                </a:stretch>
              </a:blipFill>
            </p:spPr>
            <p:txBody>
              <a:bodyPr/>
              <a:lstStyle/>
              <a:p>
                <a:r>
                  <a:rPr lang="en-US">
                    <a:noFill/>
                  </a:rPr>
                  <a:t> </a:t>
                </a:r>
              </a:p>
            </p:txBody>
          </p:sp>
        </mc:Fallback>
      </mc:AlternateContent>
      <p:sp>
        <p:nvSpPr>
          <p:cNvPr id="24" name="矩形 23"/>
          <p:cNvSpPr/>
          <p:nvPr/>
        </p:nvSpPr>
        <p:spPr>
          <a:xfrm>
            <a:off x="2296376" y="3969609"/>
            <a:ext cx="1745672"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6" name="矩形 25"/>
          <p:cNvSpPr/>
          <p:nvPr/>
        </p:nvSpPr>
        <p:spPr>
          <a:xfrm>
            <a:off x="3108267" y="5515174"/>
            <a:ext cx="1745672" cy="731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 name="矩形 26"/>
          <p:cNvSpPr/>
          <p:nvPr/>
        </p:nvSpPr>
        <p:spPr>
          <a:xfrm>
            <a:off x="5842462" y="2094826"/>
            <a:ext cx="4041371" cy="1587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smtClean="0">
                <a:solidFill>
                  <a:srgbClr val="FF0000"/>
                </a:solidFill>
              </a:rPr>
              <a:t>連鎖</a:t>
            </a:r>
            <a:r>
              <a:rPr lang="zh-TW" altLang="en-US" sz="3200" dirty="0">
                <a:solidFill>
                  <a:srgbClr val="FF0000"/>
                </a:solidFill>
              </a:rPr>
              <a:t>率</a:t>
            </a:r>
            <a:endParaRPr lang="en-US" sz="3200" dirty="0">
              <a:solidFill>
                <a:srgbClr val="FF0000"/>
              </a:solidFill>
            </a:endParaRPr>
          </a:p>
        </p:txBody>
      </p:sp>
    </p:spTree>
    <p:extLst>
      <p:ext uri="{BB962C8B-B14F-4D97-AF65-F5344CB8AC3E}">
        <p14:creationId xmlns:p14="http://schemas.microsoft.com/office/powerpoint/2010/main" val="403150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0" grpId="0"/>
      <p:bldP spid="23" grpId="0"/>
      <p:bldP spid="24" grpId="0" animBg="1"/>
      <p:bldP spid="26" grpId="0" animBg="1"/>
      <p:bldP spid="27"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4096</TotalTime>
  <Words>3904</Words>
  <Application>Microsoft Office PowerPoint</Application>
  <PresentationFormat>寬螢幕</PresentationFormat>
  <Paragraphs>474</Paragraphs>
  <Slides>55</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55</vt:i4>
      </vt:variant>
    </vt:vector>
  </HeadingPairs>
  <TitlesOfParts>
    <vt:vector size="63" baseType="lpstr">
      <vt:lpstr>新細明體</vt:lpstr>
      <vt:lpstr>Arial</vt:lpstr>
      <vt:lpstr>Calibri</vt:lpstr>
      <vt:lpstr>Calibri Light</vt:lpstr>
      <vt:lpstr>Cambria Math</vt:lpstr>
      <vt:lpstr>Times New Roman</vt:lpstr>
      <vt:lpstr>Wingdings</vt:lpstr>
      <vt:lpstr>Office 佈景主題</vt:lpstr>
      <vt:lpstr>計算圖、反向傳播及自然語言處理之分散式表示法</vt:lpstr>
      <vt:lpstr>Agenda</vt:lpstr>
      <vt:lpstr>計算圖及反向傳播</vt:lpstr>
      <vt:lpstr>Introduction</vt:lpstr>
      <vt:lpstr>計算圖及前向傳播</vt:lpstr>
      <vt:lpstr>計算圖及反向傳播</vt:lpstr>
      <vt:lpstr>單一節點的反向傳播</vt:lpstr>
      <vt:lpstr>如何計算 ∂s/∂z?</vt:lpstr>
      <vt:lpstr>多輸入的節點</vt:lpstr>
      <vt:lpstr>Example</vt:lpstr>
      <vt:lpstr>多個分支的梯度</vt:lpstr>
      <vt:lpstr>Real Network Example - What is ∂s/(∂W_ij^((1)) ) ? </vt:lpstr>
      <vt:lpstr>Real Network Example - What is ∂s/(∂W_ij^((1)) ) ? </vt:lpstr>
      <vt:lpstr>How to calculate (∂z_j^((2)))/(∂W_ij^((1)) )?</vt:lpstr>
      <vt:lpstr>Inefficient Gradient Computation</vt:lpstr>
      <vt:lpstr>Efficient Gradient Computation</vt:lpstr>
      <vt:lpstr>計算圖及反向傳播總節</vt:lpstr>
      <vt:lpstr>Tricks and Tips on Neural Network</vt:lpstr>
      <vt:lpstr>Regularization</vt:lpstr>
      <vt:lpstr>"Regularization": λ</vt:lpstr>
      <vt:lpstr>Dropout</vt:lpstr>
      <vt:lpstr>Vectorization</vt:lpstr>
      <vt:lpstr>Non-Linearity : Sigmoid</vt:lpstr>
      <vt:lpstr>Non-Linearities : tanh and hard tanh</vt:lpstr>
      <vt:lpstr>Better Non-Linearity</vt:lpstr>
      <vt:lpstr>Non-Linearity : Maxout</vt:lpstr>
      <vt:lpstr>Non-Linearity : Soft Sign</vt:lpstr>
      <vt:lpstr>Derivative of Non-Linearities</vt:lpstr>
      <vt:lpstr>Optimizer</vt:lpstr>
      <vt:lpstr>Learning Rate</vt:lpstr>
      <vt:lpstr>自然語言處理之分散式表示法</vt:lpstr>
      <vt:lpstr>詞庫</vt:lpstr>
      <vt:lpstr>詞庫的問題</vt:lpstr>
      <vt:lpstr>計數手法</vt:lpstr>
      <vt:lpstr>分布假說</vt:lpstr>
      <vt:lpstr>上下文 (Context)</vt:lpstr>
      <vt:lpstr>共生矩陣</vt:lpstr>
      <vt:lpstr>上述句子之共生矩陣</vt:lpstr>
      <vt:lpstr>共生矩陣的缺點</vt:lpstr>
      <vt:lpstr>點間互資訊</vt:lpstr>
      <vt:lpstr>點間互資訊的問題</vt:lpstr>
      <vt:lpstr>點間互資訊範例</vt:lpstr>
      <vt:lpstr>點間互資訊及共生矩陣的問題</vt:lpstr>
      <vt:lpstr>向量間的相似度</vt:lpstr>
      <vt:lpstr>Cosine Similarity</vt:lpstr>
      <vt:lpstr>Formula of Cosine Similarity</vt:lpstr>
      <vt:lpstr>相似度計算程式範例</vt:lpstr>
      <vt:lpstr>Cosine Similarity 探討</vt:lpstr>
      <vt:lpstr>降維 (Dimension Reduction)</vt:lpstr>
      <vt:lpstr>奇異值分解 (SVD)</vt:lpstr>
      <vt:lpstr>奇異值分解：如何找出三個矩陣</vt:lpstr>
      <vt:lpstr>特徵值分解 (Eigen-Decomposition)</vt:lpstr>
      <vt:lpstr>Positive Semi-Definite Matrix A</vt:lpstr>
      <vt:lpstr>降維後及降維後的向量</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Su, Ian</dc:creator>
  <cp:lastModifiedBy>Su, Ian</cp:lastModifiedBy>
  <cp:revision>292</cp:revision>
  <dcterms:created xsi:type="dcterms:W3CDTF">2020-10-01T02:29:55Z</dcterms:created>
  <dcterms:modified xsi:type="dcterms:W3CDTF">2020-10-21T14:18:54Z</dcterms:modified>
</cp:coreProperties>
</file>