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45" r:id="rId3"/>
    <p:sldId id="312" r:id="rId4"/>
    <p:sldId id="321" r:id="rId5"/>
    <p:sldId id="322" r:id="rId6"/>
    <p:sldId id="323" r:id="rId7"/>
    <p:sldId id="325" r:id="rId8"/>
    <p:sldId id="324" r:id="rId9"/>
    <p:sldId id="326" r:id="rId10"/>
    <p:sldId id="327" r:id="rId11"/>
    <p:sldId id="335" r:id="rId12"/>
    <p:sldId id="329" r:id="rId13"/>
    <p:sldId id="330" r:id="rId14"/>
    <p:sldId id="332" r:id="rId15"/>
    <p:sldId id="334" r:id="rId16"/>
    <p:sldId id="331" r:id="rId17"/>
    <p:sldId id="286" r:id="rId18"/>
    <p:sldId id="260" r:id="rId19"/>
    <p:sldId id="268" r:id="rId20"/>
    <p:sldId id="317" r:id="rId21"/>
    <p:sldId id="313" r:id="rId22"/>
    <p:sldId id="270" r:id="rId23"/>
    <p:sldId id="314" r:id="rId24"/>
    <p:sldId id="273" r:id="rId25"/>
    <p:sldId id="274" r:id="rId26"/>
    <p:sldId id="275" r:id="rId27"/>
    <p:sldId id="277" r:id="rId28"/>
    <p:sldId id="276" r:id="rId29"/>
    <p:sldId id="279" r:id="rId30"/>
    <p:sldId id="278" r:id="rId31"/>
    <p:sldId id="280" r:id="rId32"/>
    <p:sldId id="281" r:id="rId33"/>
    <p:sldId id="282" r:id="rId34"/>
    <p:sldId id="284" r:id="rId35"/>
    <p:sldId id="283" r:id="rId36"/>
    <p:sldId id="319" r:id="rId37"/>
    <p:sldId id="318" r:id="rId38"/>
    <p:sldId id="287" r:id="rId39"/>
    <p:sldId id="289" r:id="rId40"/>
    <p:sldId id="290" r:id="rId41"/>
    <p:sldId id="291" r:id="rId42"/>
    <p:sldId id="292" r:id="rId43"/>
    <p:sldId id="294" r:id="rId44"/>
    <p:sldId id="293" r:id="rId45"/>
    <p:sldId id="295" r:id="rId46"/>
    <p:sldId id="296" r:id="rId47"/>
    <p:sldId id="297" r:id="rId48"/>
    <p:sldId id="298" r:id="rId49"/>
    <p:sldId id="299" r:id="rId50"/>
    <p:sldId id="300" r:id="rId51"/>
    <p:sldId id="302" r:id="rId52"/>
    <p:sldId id="301" r:id="rId53"/>
    <p:sldId id="303" r:id="rId54"/>
    <p:sldId id="304" r:id="rId55"/>
    <p:sldId id="30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259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3946" autoAdjust="0"/>
  </p:normalViewPr>
  <p:slideViewPr>
    <p:cSldViewPr snapToGrid="0">
      <p:cViewPr varScale="1">
        <p:scale>
          <a:sx n="82" d="100"/>
          <a:sy n="82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1F408-A2F9-4BC0-8C49-E353958EEBB1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C08CE-70F9-493F-A020-C9C0F6A29E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914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AF5C7-7567-482A-BA77-D881B9E5976B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9144B-77CA-492C-A84B-541A428AA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6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</a:t>
            </a:r>
            <a:r>
              <a:rPr lang="en-US" baseline="0" dirty="0" smtClean="0"/>
              <a:t> base e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9144B-77CA-492C-A84B-541A428AA6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25318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3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4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9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" y="0"/>
            <a:ext cx="1720228" cy="7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1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982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69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90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2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521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4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1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Representation of Words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8174" y="3587188"/>
            <a:ext cx="8637072" cy="1697501"/>
          </a:xfrm>
        </p:spPr>
        <p:txBody>
          <a:bodyPr>
            <a:normAutofit/>
          </a:bodyPr>
          <a:lstStyle/>
          <a:p>
            <a:r>
              <a:rPr lang="en-US" altLang="zh-TW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Context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words surround the center words.</a:t>
            </a:r>
            <a:endParaRPr lang="en-US" altLang="zh-TW" dirty="0"/>
          </a:p>
          <a:p>
            <a:r>
              <a:rPr lang="en-US" altLang="zh-TW" dirty="0" smtClean="0"/>
              <a:t>The size is always symmetric.</a:t>
            </a:r>
            <a:endParaRPr lang="en-US" altLang="zh-TW" dirty="0"/>
          </a:p>
          <a:p>
            <a:r>
              <a:rPr lang="en-US" altLang="zh-TW" dirty="0" smtClean="0"/>
              <a:t>We often call it Window Size.</a:t>
            </a:r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If window size is one, it means we choose one word from the left and one word from the right for the context.</a:t>
            </a:r>
          </a:p>
          <a:p>
            <a:pPr lvl="1"/>
            <a:r>
              <a:rPr lang="en-US" altLang="zh-TW" dirty="0"/>
              <a:t>If </a:t>
            </a:r>
            <a:r>
              <a:rPr lang="en-US" altLang="zh-TW" dirty="0" smtClean="0"/>
              <a:t>window </a:t>
            </a:r>
            <a:r>
              <a:rPr lang="en-US" altLang="zh-TW" dirty="0"/>
              <a:t>size is </a:t>
            </a:r>
            <a:r>
              <a:rPr lang="en-US" altLang="zh-TW" dirty="0" smtClean="0"/>
              <a:t>two, </a:t>
            </a:r>
            <a:r>
              <a:rPr lang="en-US" altLang="zh-TW" dirty="0"/>
              <a:t>it means we choose </a:t>
            </a:r>
            <a:r>
              <a:rPr lang="en-US" altLang="zh-TW" dirty="0" smtClean="0"/>
              <a:t>two words </a:t>
            </a:r>
            <a:r>
              <a:rPr lang="en-US" altLang="zh-TW" dirty="0"/>
              <a:t>from the left and </a:t>
            </a:r>
            <a:r>
              <a:rPr lang="en-US" altLang="zh-TW" dirty="0" smtClean="0"/>
              <a:t>two words </a:t>
            </a:r>
            <a:r>
              <a:rPr lang="en-US" altLang="zh-TW" dirty="0"/>
              <a:t>from the right for the context.</a:t>
            </a:r>
          </a:p>
          <a:p>
            <a:pPr lvl="1"/>
            <a:r>
              <a:rPr lang="en-US" altLang="zh-TW" dirty="0" smtClean="0"/>
              <a:t>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Co-Occurrence Matrix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we have the following sentence:</a:t>
            </a:r>
          </a:p>
          <a:p>
            <a:pPr lvl="1"/>
            <a:r>
              <a:rPr lang="en-US" altLang="zh-TW" dirty="0"/>
              <a:t>I like deep learning. </a:t>
            </a:r>
          </a:p>
          <a:p>
            <a:pPr lvl="1"/>
            <a:r>
              <a:rPr lang="en-US" altLang="zh-TW" dirty="0"/>
              <a:t>I like NLP.</a:t>
            </a:r>
          </a:p>
          <a:p>
            <a:pPr lvl="1"/>
            <a:r>
              <a:rPr lang="en-US" altLang="zh-TW" dirty="0"/>
              <a:t>I enjoy flying.</a:t>
            </a:r>
          </a:p>
          <a:p>
            <a:r>
              <a:rPr lang="en-US" altLang="zh-TW" dirty="0"/>
              <a:t>We will use </a:t>
            </a:r>
            <a:r>
              <a:rPr lang="en-US" altLang="zh-TW" dirty="0" smtClean="0"/>
              <a:t>window </a:t>
            </a:r>
            <a:r>
              <a:rPr lang="en-US" altLang="zh-TW" dirty="0"/>
              <a:t>size 1. (Usually 5-10)</a:t>
            </a:r>
          </a:p>
          <a:p>
            <a:r>
              <a:rPr lang="en-US" altLang="zh-TW" dirty="0"/>
              <a:t>The co-occurrence matrix is demonstrated as follows.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Co-Occurrence </a:t>
            </a:r>
            <a:r>
              <a:rPr lang="en-US" altLang="zh-TW" dirty="0"/>
              <a:t>M</a:t>
            </a:r>
            <a:r>
              <a:rPr lang="en-US" altLang="zh-TW" dirty="0" smtClean="0"/>
              <a:t>atrix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07" y="1948610"/>
            <a:ext cx="7727350" cy="360457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FB5-66DF-478F-8879-325108DCB96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0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Downsides of Co-Occurrence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Vulnerable to the stop words</a:t>
            </a:r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The</a:t>
            </a:r>
          </a:p>
          <a:p>
            <a:pPr lvl="1"/>
            <a:r>
              <a:rPr lang="en-US" altLang="zh-TW" dirty="0"/>
              <a:t>Car</a:t>
            </a:r>
          </a:p>
          <a:p>
            <a:pPr lvl="1"/>
            <a:r>
              <a:rPr lang="en-US" altLang="zh-TW" dirty="0" smtClean="0"/>
              <a:t>Drive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Therefore: The algorithms which are less vulnerable to the stop words are required.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1511166" y="3048392"/>
            <a:ext cx="954943" cy="733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1511166" y="2661635"/>
            <a:ext cx="954943" cy="705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Pointwise Mutual Information (PMI)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PMI(x, y)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 smtClean="0"/>
                  <a:t>where</a:t>
                </a:r>
              </a:p>
              <a:p>
                <a:r>
                  <a:rPr lang="en-US" altLang="zh-TW" sz="2000" dirty="0" smtClean="0"/>
                  <a:t>p(x)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is the probability that word x appears in the corpus, </a:t>
                </a:r>
                <a:r>
                  <a:rPr lang="en-US" altLang="zh-TW" sz="2000" dirty="0"/>
                  <a:t>p(</a:t>
                </a:r>
                <a:r>
                  <a:rPr lang="en-US" altLang="zh-TW" sz="2000" dirty="0" err="1"/>
                  <a:t>x,y</a:t>
                </a:r>
                <a:r>
                  <a:rPr lang="en-US" altLang="zh-TW" sz="2000" dirty="0" smtClean="0"/>
                  <a:t>) is the probability that word x and word y co-occur in the corpus.</a:t>
                </a:r>
                <a:endParaRPr lang="en-US" altLang="zh-TW" sz="2000" dirty="0"/>
              </a:p>
              <a:p>
                <a:pPr marL="0" indent="0">
                  <a:buNone/>
                </a:pPr>
                <a:r>
                  <a:rPr lang="en-US" altLang="zh-TW" dirty="0"/>
                  <a:t>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TW" dirty="0"/>
                  <a:t>, </a:t>
                </a:r>
                <a:r>
                  <a:rPr lang="en-US" altLang="zh-TW" dirty="0" smtClean="0"/>
                  <a:t>where</a:t>
                </a:r>
              </a:p>
              <a:p>
                <a:r>
                  <a:rPr lang="en-US" altLang="zh-TW" sz="2000" dirty="0" smtClean="0"/>
                  <a:t>c(x</a:t>
                </a:r>
                <a:r>
                  <a:rPr lang="en-US" altLang="zh-TW" sz="2000" dirty="0"/>
                  <a:t>)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=</a:t>
                </a:r>
                <a:r>
                  <a:rPr lang="zh-TW" altLang="en-US" sz="2000" dirty="0"/>
                  <a:t> </a:t>
                </a:r>
                <a:r>
                  <a:rPr lang="en-US" altLang="zh-TW" sz="2000" dirty="0" smtClean="0"/>
                  <a:t>the number of times word x appears in the corpus, N is the total amount of words in the corpus</a:t>
                </a:r>
                <a:endParaRPr lang="en-US" altLang="zh-TW" sz="2000" dirty="0"/>
              </a:p>
              <a:p>
                <a:pPr marL="0" indent="0">
                  <a:buNone/>
                </a:pPr>
                <a:r>
                  <a:rPr lang="zh-TW" altLang="en-US" dirty="0"/>
                  <a:t>                     </a:t>
                </a:r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of PMI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dirty="0"/>
                          <m:t>PMI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y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value of log </a:t>
                </a:r>
                <a:r>
                  <a:rPr lang="en-US" altLang="zh-TW" dirty="0"/>
                  <a:t>0 </a:t>
                </a:r>
                <a:r>
                  <a:rPr lang="en-US" altLang="zh-TW" dirty="0" smtClean="0"/>
                  <a:t>is negative infinity.</a:t>
                </a:r>
              </a:p>
              <a:p>
                <a:r>
                  <a:rPr lang="en-US" altLang="zh-TW" dirty="0" smtClean="0"/>
                  <a:t>Therefore: The formula of PMI is revised as follows</a:t>
                </a:r>
              </a:p>
              <a:p>
                <a:r>
                  <a:rPr lang="en-US" altLang="zh-TW" dirty="0"/>
                  <a:t>P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PMI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x</m:t>
                    </m:r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y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dirty="0">
                        <a:latin typeface="Cambria Math" panose="02040503050406030204" pitchFamily="18" charset="0"/>
                      </a:rPr>
                      <m:t>(0,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PMI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m:rPr>
                        <m:nor/>
                      </m:rPr>
                      <a:rPr lang="en-US" altLang="zh-TW" dirty="0"/>
                      <m:t>x</m:t>
                    </m:r>
                    <m:r>
                      <m:rPr>
                        <m:nor/>
                      </m:rPr>
                      <a:rPr lang="en-US" altLang="zh-TW" dirty="0"/>
                      <m:t>, </m:t>
                    </m:r>
                    <m:r>
                      <m:rPr>
                        <m:nor/>
                      </m:rPr>
                      <a:rPr lang="en-US" altLang="zh-TW" dirty="0"/>
                      <m:t>y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292496" y="1825625"/>
            <a:ext cx="962527" cy="308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Problems of Count-Based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Storage: As vocabulary size increases, we need more storage. Google usually uses 1 billion vocabularies to train the model.</a:t>
            </a:r>
          </a:p>
          <a:p>
            <a:r>
              <a:rPr lang="en-US" altLang="zh-TW" dirty="0" smtClean="0"/>
              <a:t>Sparsity: As the matrix shown in last slide, we see many zero elements in the matrix.</a:t>
            </a:r>
          </a:p>
          <a:p>
            <a:r>
              <a:rPr lang="en-US" altLang="zh-TW" dirty="0" smtClean="0"/>
              <a:t>Not Robust Enough: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sparsity problem may also make our model not robust.</a:t>
            </a:r>
          </a:p>
          <a:p>
            <a:r>
              <a:rPr lang="en-US" altLang="zh-TW" dirty="0" smtClean="0"/>
              <a:t>Solution?</a:t>
            </a:r>
          </a:p>
          <a:p>
            <a:pPr lvl="1"/>
            <a:r>
              <a:rPr lang="en-US" altLang="zh-TW" dirty="0" smtClean="0"/>
              <a:t>Dimension Reduction. (Still not work well)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FB5-66DF-478F-8879-325108DCB96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00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Word2Vector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Mikolov</a:t>
            </a:r>
            <a:r>
              <a:rPr lang="en-US" altLang="zh-TW" dirty="0"/>
              <a:t> et al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 words as dense vector</a:t>
            </a:r>
          </a:p>
          <a:p>
            <a:r>
              <a:rPr lang="en-US" dirty="0" smtClean="0"/>
              <a:t>Able to perform simple </a:t>
            </a:r>
            <a:r>
              <a:rPr lang="en-US" altLang="zh-TW" dirty="0" smtClean="0"/>
              <a:t>algebraic </a:t>
            </a:r>
            <a:r>
              <a:rPr lang="en-US" altLang="zh-TW" dirty="0"/>
              <a:t>operation </a:t>
            </a:r>
            <a:endParaRPr lang="en-US" altLang="zh-TW" dirty="0" smtClean="0"/>
          </a:p>
          <a:p>
            <a:r>
              <a:rPr lang="en-US" dirty="0" smtClean="0"/>
              <a:t>E.g.: </a:t>
            </a:r>
            <a:r>
              <a:rPr lang="en-US" altLang="zh-TW" dirty="0"/>
              <a:t>Vector(queen) = Vector(king) – Vector(men) + </a:t>
            </a:r>
            <a:r>
              <a:rPr lang="en-US" altLang="zh-TW" dirty="0" smtClean="0"/>
              <a:t>Vector(women</a:t>
            </a:r>
            <a:r>
              <a:rPr lang="en-US" altLang="zh-TW" dirty="0"/>
              <a:t>)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Downside of Previous Models</a:t>
            </a:r>
          </a:p>
          <a:p>
            <a:pPr lvl="1"/>
            <a:r>
              <a:rPr lang="en-US" altLang="zh-TW" dirty="0" smtClean="0"/>
              <a:t>computational costly</a:t>
            </a:r>
          </a:p>
          <a:p>
            <a:r>
              <a:rPr lang="en-US" dirty="0" smtClean="0"/>
              <a:t>E.g.: NNLM contains</a:t>
            </a:r>
          </a:p>
          <a:p>
            <a:pPr lvl="1"/>
            <a:r>
              <a:rPr lang="en-US" altLang="zh-TW" dirty="0"/>
              <a:t>feedforward neural network with a linear projection </a:t>
            </a:r>
            <a:r>
              <a:rPr lang="en-US" altLang="zh-TW" dirty="0" smtClean="0"/>
              <a:t>layer</a:t>
            </a:r>
            <a:endParaRPr lang="en-US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non-linear hidden </a:t>
            </a:r>
            <a:r>
              <a:rPr lang="en-US" altLang="zh-TW" dirty="0" smtClean="0">
                <a:solidFill>
                  <a:srgbClr val="FF0000"/>
                </a:solidFill>
              </a:rPr>
              <a:t>layer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Basic Knowledge on Natural Language Processing 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Applications of Natural Language Processing</a:t>
            </a:r>
          </a:p>
          <a:p>
            <a:r>
              <a:rPr lang="en-US" altLang="zh-TW" dirty="0" smtClean="0"/>
              <a:t>Word Vector</a:t>
            </a:r>
          </a:p>
          <a:p>
            <a:r>
              <a:rPr lang="en-US" altLang="zh-TW" dirty="0" smtClean="0"/>
              <a:t>Neural Network (Including Relative Math Derivation)</a:t>
            </a:r>
          </a:p>
          <a:p>
            <a:r>
              <a:rPr lang="en-US" altLang="zh-TW" dirty="0" smtClean="0"/>
              <a:t>Dependency Parsing </a:t>
            </a:r>
          </a:p>
          <a:p>
            <a:r>
              <a:rPr lang="en-US" altLang="zh-TW" dirty="0" smtClean="0"/>
              <a:t>Recurrent Neural Network, Variants </a:t>
            </a:r>
            <a:r>
              <a:rPr lang="en-US" altLang="zh-TW" dirty="0"/>
              <a:t>of Recurrent Neural </a:t>
            </a:r>
            <a:r>
              <a:rPr lang="en-US" altLang="zh-TW" dirty="0" smtClean="0"/>
              <a:t>Network, and Language Model</a:t>
            </a:r>
          </a:p>
          <a:p>
            <a:r>
              <a:rPr lang="en-US" altLang="zh-TW" dirty="0"/>
              <a:t>Machine Translation</a:t>
            </a:r>
          </a:p>
          <a:p>
            <a:r>
              <a:rPr lang="en-US" altLang="zh-TW" dirty="0"/>
              <a:t>Contextual </a:t>
            </a:r>
            <a:r>
              <a:rPr lang="en-US" altLang="zh-TW" dirty="0" smtClean="0"/>
              <a:t>Representation</a:t>
            </a:r>
          </a:p>
          <a:p>
            <a:r>
              <a:rPr lang="en-US" altLang="zh-TW" smtClean="0"/>
              <a:t>Dialog </a:t>
            </a:r>
            <a:r>
              <a:rPr lang="en-US" altLang="zh-TW" dirty="0" smtClean="0"/>
              <a:t>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6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Categories of Word2Vector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Bag-of-Words model (CBOW)</a:t>
            </a:r>
          </a:p>
          <a:p>
            <a:r>
              <a:rPr lang="en-US" altLang="zh-TW" dirty="0"/>
              <a:t>Continuous Skip-gram </a:t>
            </a:r>
            <a:r>
              <a:rPr lang="en-US" altLang="zh-TW" dirty="0" smtClean="0"/>
              <a:t>model (Skip-Gram)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Complexity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dirty="0"/>
              <a:t>N</a:t>
            </a:r>
            <a:r>
              <a:rPr lang="en-US" dirty="0" smtClean="0"/>
              <a:t>otation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model’s complexity will be represented as follows.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 = E * T * Q</a:t>
            </a:r>
          </a:p>
          <a:p>
            <a:r>
              <a:rPr lang="en-US" dirty="0" smtClean="0"/>
              <a:t>where E is the number of training epoch, usually 3 - 50, T is the number of words, usually 1 billion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Q will be defined depending on the further model.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3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of NNLM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NNLM is a language model that consists of input, projection, hidden and output layer.  Given the N previous words, it will predict the next word.</a:t>
            </a:r>
          </a:p>
          <a:p>
            <a:r>
              <a:rPr lang="en-US" altLang="zh-TW" dirty="0"/>
              <a:t>Complexity of Projection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N * D, where </a:t>
            </a:r>
            <a:r>
              <a:rPr lang="en-US" altLang="zh-TW" dirty="0"/>
              <a:t>N is the number of previous words and D is its dimension.</a:t>
            </a:r>
          </a:p>
          <a:p>
            <a:r>
              <a:rPr lang="en-US" altLang="zh-TW" dirty="0" smtClean="0"/>
              <a:t>Complexity </a:t>
            </a:r>
            <a:r>
              <a:rPr lang="en-US" altLang="zh-TW" dirty="0"/>
              <a:t>of Hidden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N * D * H, where N*D is from input layer and H is from Hidden layer.</a:t>
            </a:r>
          </a:p>
          <a:p>
            <a:r>
              <a:rPr lang="en-US" altLang="zh-TW" dirty="0"/>
              <a:t>Complexity of Output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H * V, where H is the number of hidden layer and V is the size of all vocabulary.</a:t>
            </a:r>
          </a:p>
          <a:p>
            <a:r>
              <a:rPr lang="en-US" altLang="zh-TW" dirty="0"/>
              <a:t>Thus, its complexity, in total, is Q = N * D + N * D * H + H * V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CBOW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CBOW Model</a:t>
            </a:r>
          </a:p>
          <a:p>
            <a:pPr lvl="1"/>
            <a:r>
              <a:rPr lang="en-US" altLang="zh-TW" dirty="0" smtClean="0"/>
              <a:t>Is similar </a:t>
            </a:r>
            <a:r>
              <a:rPr lang="en-US" altLang="zh-TW" dirty="0"/>
              <a:t>to NNLM</a:t>
            </a:r>
            <a:endParaRPr lang="en-US" dirty="0" smtClean="0"/>
          </a:p>
          <a:p>
            <a:pPr lvl="1"/>
            <a:r>
              <a:rPr lang="en-US" dirty="0" smtClean="0"/>
              <a:t>Predicts future words based on given history words</a:t>
            </a:r>
          </a:p>
          <a:p>
            <a:pPr lvl="1"/>
            <a:r>
              <a:rPr lang="en-US" dirty="0" smtClean="0"/>
              <a:t>However: </a:t>
            </a:r>
            <a:r>
              <a:rPr lang="en-US" altLang="zh-TW" dirty="0"/>
              <a:t>heaviest layer hidden </a:t>
            </a:r>
            <a:r>
              <a:rPr lang="en-US" altLang="zh-TW" dirty="0" smtClean="0"/>
              <a:t>layer in </a:t>
            </a:r>
            <a:r>
              <a:rPr lang="en-US" altLang="zh-TW" dirty="0"/>
              <a:t>NNLM</a:t>
            </a:r>
            <a:r>
              <a:rPr lang="en-US" altLang="zh-TW" dirty="0" smtClean="0"/>
              <a:t> </a:t>
            </a:r>
            <a:r>
              <a:rPr lang="en-US" altLang="zh-TW" dirty="0"/>
              <a:t>is </a:t>
            </a:r>
            <a:r>
              <a:rPr lang="en-US" altLang="zh-TW" dirty="0" smtClean="0"/>
              <a:t>removed</a:t>
            </a:r>
          </a:p>
          <a:p>
            <a:pPr lvl="1"/>
            <a:r>
              <a:rPr lang="en-US" dirty="0" smtClean="0"/>
              <a:t>Therefore: </a:t>
            </a:r>
            <a:r>
              <a:rPr lang="en-US" altLang="zh-TW" dirty="0" smtClean="0"/>
              <a:t>Its </a:t>
            </a:r>
            <a:r>
              <a:rPr lang="en-US" altLang="zh-TW" dirty="0"/>
              <a:t>projection layer is shared with all words</a:t>
            </a:r>
            <a:endParaRPr lang="en-US" dirty="0"/>
          </a:p>
          <a:p>
            <a:r>
              <a:rPr lang="en-US" dirty="0" smtClean="0"/>
              <a:t>Complexity of CBOW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Q = N * D + D * V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Skip-Gram model 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s opposite from the CBOW. 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redicts </a:t>
            </a:r>
            <a:r>
              <a:rPr lang="en-US" altLang="zh-TW" dirty="0"/>
              <a:t>the context </a:t>
            </a:r>
            <a:r>
              <a:rPr lang="en-US" altLang="zh-TW" dirty="0" smtClean="0"/>
              <a:t>based on given </a:t>
            </a:r>
            <a:r>
              <a:rPr lang="en-US" altLang="zh-TW" dirty="0"/>
              <a:t>word</a:t>
            </a:r>
            <a:endParaRPr lang="en-US" dirty="0"/>
          </a:p>
          <a:p>
            <a:r>
              <a:rPr lang="en-US" dirty="0" smtClean="0"/>
              <a:t>Complexity of Skip-Gram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Q = C * ( D + D *  V), where C is the distance of the word. The size of C is double because it consists of size from history and future.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Complexity: Binary Tree </a:t>
            </a:r>
            <a:r>
              <a:rPr lang="en-US" dirty="0"/>
              <a:t>R</a:t>
            </a:r>
            <a:r>
              <a:rPr lang="en-US" dirty="0" smtClean="0"/>
              <a:t>epresentation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of Binary Tree</a:t>
            </a:r>
          </a:p>
          <a:p>
            <a:pPr lvl="1"/>
            <a:r>
              <a:rPr lang="en-US" altLang="zh-TW" dirty="0"/>
              <a:t>log(n</a:t>
            </a:r>
            <a:r>
              <a:rPr lang="en-US" altLang="zh-TW" dirty="0" smtClean="0"/>
              <a:t>)</a:t>
            </a:r>
          </a:p>
          <a:p>
            <a:r>
              <a:rPr lang="en-US" dirty="0" smtClean="0"/>
              <a:t>Therefore: </a:t>
            </a:r>
            <a:r>
              <a:rPr lang="en-US" altLang="zh-TW" dirty="0"/>
              <a:t>the complexity of representing vocabulary as binary tree is log(v</a:t>
            </a:r>
            <a:r>
              <a:rPr lang="en-US" altLang="zh-TW" dirty="0" smtClean="0"/>
              <a:t>)</a:t>
            </a:r>
          </a:p>
          <a:p>
            <a:r>
              <a:rPr lang="en-US" dirty="0" smtClean="0"/>
              <a:t>However: </a:t>
            </a:r>
            <a:r>
              <a:rPr lang="en-US" dirty="0"/>
              <a:t>H</a:t>
            </a:r>
            <a:r>
              <a:rPr lang="en-US" altLang="zh-TW" dirty="0" smtClean="0"/>
              <a:t>ierarchical </a:t>
            </a:r>
            <a:r>
              <a:rPr lang="en-US" altLang="zh-TW" dirty="0" err="1"/>
              <a:t>Softmax</a:t>
            </a:r>
            <a:r>
              <a:rPr lang="en-US" altLang="zh-TW" dirty="0"/>
              <a:t> </a:t>
            </a:r>
            <a:r>
              <a:rPr lang="en-US" altLang="zh-TW" dirty="0" smtClean="0"/>
              <a:t>is required instead of 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.</a:t>
            </a:r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Algorithms </a:t>
            </a:r>
            <a:r>
              <a:rPr lang="en-US" altLang="zh-TW" dirty="0"/>
              <a:t>of Word2Vector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rchitecture of CBOW and Skip-Gram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08" y="1957935"/>
            <a:ext cx="3083343" cy="366888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4" y="1863831"/>
            <a:ext cx="3291840" cy="38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CBOW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Today‘s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Thesaurus</a:t>
            </a:r>
          </a:p>
          <a:p>
            <a:r>
              <a:rPr lang="en-US" altLang="zh-TW" dirty="0"/>
              <a:t>Count-Based </a:t>
            </a:r>
            <a:r>
              <a:rPr lang="en-US" altLang="zh-TW" dirty="0" smtClean="0"/>
              <a:t>Methods</a:t>
            </a:r>
          </a:p>
          <a:p>
            <a:r>
              <a:rPr lang="en-US" altLang="zh-TW" dirty="0"/>
              <a:t>Word2Vector</a:t>
            </a:r>
            <a:endParaRPr lang="en-US" altLang="zh-TW" dirty="0" smtClean="0"/>
          </a:p>
          <a:p>
            <a:r>
              <a:rPr lang="en-US" altLang="zh-TW" dirty="0" smtClean="0"/>
              <a:t>Algorithm Complexity</a:t>
            </a:r>
          </a:p>
          <a:p>
            <a:r>
              <a:rPr lang="en-US" altLang="zh-TW" dirty="0" smtClean="0"/>
              <a:t>Algorithms </a:t>
            </a:r>
            <a:r>
              <a:rPr lang="en-US" altLang="zh-TW" dirty="0"/>
              <a:t>of </a:t>
            </a:r>
            <a:r>
              <a:rPr lang="en-US" altLang="zh-TW" dirty="0" smtClean="0"/>
              <a:t>Word2Vector</a:t>
            </a:r>
          </a:p>
          <a:p>
            <a:r>
              <a:rPr lang="en-US" altLang="zh-TW" dirty="0" smtClean="0"/>
              <a:t>Negative Sampling</a:t>
            </a:r>
          </a:p>
          <a:p>
            <a:r>
              <a:rPr lang="en-US" altLang="zh-TW" dirty="0" smtClean="0"/>
              <a:t>Hierarchical </a:t>
            </a:r>
            <a:r>
              <a:rPr lang="en-US" altLang="zh-TW" dirty="0" err="1"/>
              <a:t>Softmax</a:t>
            </a:r>
            <a:endParaRPr lang="en-US" altLang="zh-TW" dirty="0"/>
          </a:p>
          <a:p>
            <a:r>
              <a:rPr lang="en-US" altLang="zh-TW" dirty="0"/>
              <a:t>Practical Topics</a:t>
            </a:r>
          </a:p>
          <a:p>
            <a:r>
              <a:rPr lang="en-US" altLang="zh-TW" smtClean="0"/>
              <a:t>Results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for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𝑣𝑜𝑐𝑎𝑏𝑢𝑙𝑎𝑟𝑦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𝑤𝑜𝑟𝑑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𝑐𝑜𝑢𝑙𝑢𝑚𝑛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𝑤𝑜𝑟𝑑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𝑚𝑎𝑡𝑟𝑖𝑥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𝑐𝑜𝑢𝑙𝑢𝑚𝑛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6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CBOW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10216654" cy="441085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Generate one hot word vector for window size m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Get embedded word vector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(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Average it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dirty="0" smtClean="0"/>
                  <a:t>Generate score vector z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Turn the score into probability y =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(z)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Run gradient descent to update input and output word matrix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10216654" cy="4410854"/>
              </a:xfrm>
              <a:blipFill>
                <a:blip r:embed="rId2"/>
                <a:stretch>
                  <a:fillRect l="-955" t="-2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pdate </a:t>
            </a:r>
            <a:r>
              <a:rPr lang="en-US" dirty="0"/>
              <a:t>I</a:t>
            </a:r>
            <a:r>
              <a:rPr lang="en-US" dirty="0" smtClean="0"/>
              <a:t>nput </a:t>
            </a:r>
            <a:r>
              <a:rPr lang="en-US" dirty="0"/>
              <a:t>and </a:t>
            </a:r>
            <a:r>
              <a:rPr lang="en-US" dirty="0" smtClean="0"/>
              <a:t>Output </a:t>
            </a:r>
            <a:r>
              <a:rPr lang="en-US" dirty="0"/>
              <a:t>W</a:t>
            </a:r>
            <a:r>
              <a:rPr lang="en-US" dirty="0" smtClean="0"/>
              <a:t>ord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98377" y="1690688"/>
                <a:ext cx="10056478" cy="4363883"/>
              </a:xfrm>
            </p:spPr>
            <p:txBody>
              <a:bodyPr/>
              <a:lstStyle/>
              <a:p>
                <a:r>
                  <a:rPr lang="en-US" dirty="0" smtClean="0"/>
                  <a:t>Information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theory is employed when </a:t>
                </a:r>
                <a:endParaRPr lang="en-US" dirty="0" smtClean="0"/>
              </a:p>
              <a:p>
                <a:pPr lvl="1"/>
                <a:r>
                  <a:rPr lang="en-US" altLang="zh-TW" dirty="0"/>
                  <a:t>we want to learn the probability from true probability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Cross-Entropy </a:t>
                </a:r>
                <a:r>
                  <a:rPr lang="en-US" altLang="zh-TW" dirty="0"/>
                  <a:t>L</a:t>
                </a:r>
                <a:r>
                  <a:rPr lang="en-US" altLang="zh-TW" dirty="0" smtClean="0"/>
                  <a:t>oss is derived as follows.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Take a look at example,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1, our H will be 0, which is no loss.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0.01, our H will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4.605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377" y="1690688"/>
                <a:ext cx="10056478" cy="4363883"/>
              </a:xfrm>
              <a:blipFill>
                <a:blip r:embed="rId3"/>
                <a:stretch>
                  <a:fillRect l="-849" t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Update Input and Output Word Matrix</a:t>
            </a:r>
            <a:r>
              <a:rPr lang="en-US" dirty="0" smtClean="0"/>
              <a:t>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07707" y="1847461"/>
                <a:ext cx="10047148" cy="4287009"/>
              </a:xfrm>
            </p:spPr>
            <p:txBody>
              <a:bodyPr/>
              <a:lstStyle/>
              <a:p>
                <a:r>
                  <a:rPr lang="en-US" dirty="0" smtClean="0"/>
                  <a:t>Thus, we need to minimize our Cross-Entropy Loss.</a:t>
                </a:r>
              </a:p>
              <a:p>
                <a:r>
                  <a:rPr lang="en-US" dirty="0" smtClean="0"/>
                  <a:t>Let J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707" y="1847461"/>
                <a:ext cx="10047148" cy="4287009"/>
              </a:xfrm>
              <a:blipFill>
                <a:blip r:embed="rId2"/>
                <a:stretch>
                  <a:fillRect l="-789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75029" y="5228948"/>
                <a:ext cx="5459767" cy="7457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Gradient descent is required to update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029" y="5228948"/>
                <a:ext cx="5459767" cy="74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5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of </a:t>
            </a:r>
            <a:r>
              <a:rPr lang="en-US" altLang="zh-TW" dirty="0"/>
              <a:t>Skip-Gram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10216654" cy="4372761"/>
              </a:xfrm>
            </p:spPr>
            <p:txBody>
              <a:bodyPr/>
              <a:lstStyle/>
              <a:p>
                <a:r>
                  <a:rPr lang="en-US" dirty="0" smtClean="0"/>
                  <a:t>Generate one hot input vector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of center word</a:t>
                </a:r>
              </a:p>
              <a:p>
                <a:r>
                  <a:rPr lang="en-US" dirty="0" smtClean="0"/>
                  <a:t>Get embedded word vector for center word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Generate a score vector z =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Turn score vector into probability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Update </a:t>
                </a:r>
                <a:r>
                  <a:rPr lang="en-US" dirty="0"/>
                  <a:t>input and output word matrix </a:t>
                </a:r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10216654" cy="4372761"/>
              </a:xfrm>
              <a:blipFill>
                <a:blip r:embed="rId2"/>
                <a:stretch>
                  <a:fillRect l="-836" t="-1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</a:t>
            </a:r>
            <a:r>
              <a:rPr lang="en-US" altLang="zh-TW" dirty="0" smtClean="0"/>
              <a:t>of Skip-Gram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Basically, it’s similar to CBOW. Input and Output matrices are required to update</a:t>
                </a:r>
              </a:p>
              <a:p>
                <a:r>
                  <a:rPr lang="en-US" altLang="zh-TW" dirty="0" smtClean="0"/>
                  <a:t>However: Skip-Gram assumes </a:t>
                </a:r>
                <a:r>
                  <a:rPr lang="en-US" altLang="zh-TW" dirty="0"/>
                  <a:t>output words are completely independent as Naïve Bayes algorithm.</a:t>
                </a:r>
              </a:p>
              <a:p>
                <a:r>
                  <a:rPr lang="en-US" altLang="zh-TW" dirty="0"/>
                  <a:t>Let J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=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sSub>
                                              <m:sSub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sup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TW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sup>
                                                </m:sSubSup>
                                                <m:sSub>
                                                  <m:sSub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nary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=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+2m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Negative </a:t>
            </a:r>
            <a:r>
              <a:rPr lang="en-US" altLang="zh-TW" dirty="0" smtClean="0"/>
              <a:t>Sampling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Disadvantage of </a:t>
                </a:r>
                <a:r>
                  <a:rPr lang="en-US" dirty="0" err="1" smtClean="0"/>
                  <a:t>Softmax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Computational Costly</a:t>
                </a:r>
              </a:p>
              <a:p>
                <a:pPr lvl="1"/>
                <a:r>
                  <a:rPr lang="en-US" dirty="0" smtClean="0"/>
                  <a:t>Reason: takes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time</a:t>
                </a:r>
              </a:p>
              <a:p>
                <a:r>
                  <a:rPr lang="en-US" dirty="0" smtClean="0"/>
                  <a:t>Negative Sampling</a:t>
                </a:r>
              </a:p>
              <a:p>
                <a:pPr lvl="1"/>
                <a:r>
                  <a:rPr lang="en-US" altLang="zh-TW" dirty="0"/>
                  <a:t>O</a:t>
                </a:r>
                <a:r>
                  <a:rPr lang="en-US" altLang="zh-TW" dirty="0" smtClean="0"/>
                  <a:t>nly needs to </a:t>
                </a:r>
                <a:r>
                  <a:rPr lang="en-US" altLang="zh-TW" dirty="0"/>
                  <a:t>loop over noise </a:t>
                </a:r>
                <a:r>
                  <a:rPr lang="en-US" altLang="zh-TW" dirty="0" smtClean="0"/>
                  <a:t>distribution</a:t>
                </a:r>
              </a:p>
              <a:p>
                <a:pPr lvl="1"/>
                <a:r>
                  <a:rPr lang="en-US" altLang="zh-TW" dirty="0"/>
                  <a:t>I</a:t>
                </a:r>
                <a:r>
                  <a:rPr lang="en-US" altLang="zh-TW" dirty="0" smtClean="0"/>
                  <a:t>s </a:t>
                </a:r>
                <a:r>
                  <a:rPr lang="en-US" altLang="zh-TW" dirty="0"/>
                  <a:t>based on skip-gram </a:t>
                </a:r>
                <a:r>
                  <a:rPr lang="en-US" altLang="zh-TW" dirty="0" smtClean="0"/>
                  <a:t>model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51723" y="1586204"/>
                <a:ext cx="10103132" cy="4503878"/>
              </a:xfrm>
            </p:spPr>
            <p:txBody>
              <a:bodyPr/>
              <a:lstStyle/>
              <a:p>
                <a:r>
                  <a:rPr lang="en-US" dirty="0" smtClean="0"/>
                  <a:t>Let’s denote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to word and context,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to the probability that (w, c) comes from corpus data,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vice versa. Therefore, we can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 smtClean="0"/>
                  <a:t> with sigmoid function as follows.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−(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1723" y="1586204"/>
                <a:ext cx="10103132" cy="4503878"/>
              </a:xfrm>
              <a:blipFill>
                <a:blip r:embed="rId2"/>
                <a:stretch>
                  <a:fillRect l="-785" t="-1894" r="-1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Thesaurus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</a:t>
            </a:r>
            <a:r>
              <a:rPr lang="en-US" dirty="0" smtClean="0"/>
              <a:t>unction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07707" y="1690688"/>
                <a:ext cx="10047148" cy="43816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Objectivity: Maximize the probability of the words in the positive corpus and the probability of the words not in the negative corpus.</a:t>
                </a:r>
              </a:p>
              <a:p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=1|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nary>
                          <m:naryPr>
                            <m:chr m:val="∏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acc>
                              <m:accPr>
                                <m:chr m:val="̂"/>
                                <m:ctrlPr>
                                  <a:rPr lang="en-US" sz="3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sub>
                          <m:sup/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=0|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func>
                  </m:oMath>
                </a14:m>
                <a:endParaRPr lang="en-US" sz="3300" dirty="0" smtClean="0"/>
              </a:p>
              <a:p>
                <a:pPr marL="0" indent="0">
                  <a:buNone/>
                </a:pPr>
                <a:r>
                  <a:rPr lang="en-US" sz="3300" dirty="0"/>
                  <a:t> </a:t>
                </a:r>
                <a:r>
                  <a:rPr lang="en-US" sz="3300" dirty="0" smtClean="0"/>
                  <a:t>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=1|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nary>
                          <m:naryPr>
                            <m:chr m:val="∏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acc>
                              <m:accPr>
                                <m:chr m:val="̂"/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sub>
                          <m:sup/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=1|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33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300" dirty="0" smtClean="0"/>
                  <a:t>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3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</m:e>
                        </m:nary>
                      </m:e>
                    </m:func>
                    <m:r>
                      <a:rPr lang="en-US" sz="3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300" dirty="0" smtClean="0">
                    <a:ea typeface="Cambria Math" panose="02040503050406030204" pitchFamily="18" charset="0"/>
                  </a:rPr>
                  <a:t>)+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acc>
                          <m:accPr>
                            <m:chr m:val="̂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</m:e>
                    </m:nary>
                    <m:r>
                      <a:rPr lang="en-US" sz="3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300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3300" dirty="0" smtClean="0">
                    <a:ea typeface="Cambria Math" panose="02040503050406030204" pitchFamily="18" charset="0"/>
                  </a:rPr>
                  <a:t>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</m:e>
                        </m:nary>
                      </m:e>
                    </m:func>
                    <m:f>
                      <m:fPr>
                        <m:ctrlPr>
                          <a:rPr lang="en-US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3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sSubSup>
                          <m:sSubSup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300" dirty="0" smtClean="0">
                    <a:ea typeface="Cambria Math" panose="02040503050406030204" pitchFamily="18" charset="0"/>
                  </a:rPr>
                  <a:t>)+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acc>
                          <m:accPr>
                            <m:chr m:val="̂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⁡(1−</m:t>
                        </m:r>
                      </m:e>
                    </m:nary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sSubSup>
                          <m:sSubSup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300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3300" dirty="0" smtClean="0">
                    <a:ea typeface="Cambria Math" panose="02040503050406030204" pitchFamily="18" charset="0"/>
                  </a:rPr>
                  <a:t>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</m:e>
                        </m:nary>
                      </m:e>
                    </m:func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sSubSup>
                          <m:sSubSup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300" dirty="0">
                    <a:ea typeface="Cambria Math" panose="02040503050406030204" pitchFamily="18" charset="0"/>
                  </a:rPr>
                  <a:t>)+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acc>
                          <m:accPr>
                            <m:chr m:val="̂"/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f>
                      <m:fPr>
                        <m:ctrlP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3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300" dirty="0"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707" y="1690688"/>
                <a:ext cx="10047148" cy="4381638"/>
              </a:xfrm>
              <a:blipFill>
                <a:blip r:embed="rId2"/>
                <a:stretch>
                  <a:fillRect l="-728"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3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</a:t>
            </a:r>
            <a:r>
              <a:rPr lang="en-US" dirty="0" smtClean="0"/>
              <a:t>unction 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Because maximizing log likelihood is the same as minimizing negative log likelihood, our function will be revised bellow.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dirty="0" smtClean="0"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𝑐𝑜𝑟𝑝𝑢𝑠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𝑢𝑛𝑛𝑎𝑡𝑢𝑟𝑎𝑙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𝑠𝑒𝑛𝑡𝑒𝑛𝑠𝑒𝑠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𝑐𝑜𝑟𝑝𝑢𝑠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 smtClean="0"/>
                  <a:t> can be generated by randomly sampling from word bank.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31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</a:t>
            </a:r>
            <a:r>
              <a:rPr lang="en-US" dirty="0" smtClean="0"/>
              <a:t>unction 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10216654" cy="4381638"/>
              </a:xfrm>
            </p:spPr>
            <p:txBody>
              <a:bodyPr/>
              <a:lstStyle/>
              <a:p>
                <a:r>
                  <a:rPr lang="en-US" dirty="0" smtClean="0"/>
                  <a:t>New objective function for skip-gram model is, thus, as follows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)))</a:t>
                </a:r>
              </a:p>
              <a:p>
                <a:r>
                  <a:rPr lang="en-US" dirty="0"/>
                  <a:t>New objective function for </a:t>
                </a:r>
                <a:r>
                  <a:rPr lang="en-US" dirty="0" smtClean="0"/>
                  <a:t>CBOW model </a:t>
                </a:r>
                <a:r>
                  <a:rPr lang="en-US" dirty="0"/>
                  <a:t>is, thus, as follows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)))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sampled from P(w). P(W) is generally unigram model raise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because the unnatural words are more likely to be sampled.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10216654" cy="4381638"/>
              </a:xfrm>
              <a:blipFill>
                <a:blip r:embed="rId2"/>
                <a:stretch>
                  <a:fillRect l="-836" t="-1947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 err="1"/>
              <a:t>S</a:t>
            </a:r>
            <a:r>
              <a:rPr lang="en-US" dirty="0" err="1" smtClean="0"/>
              <a:t>oftmax</a:t>
            </a:r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5111" y="1782147"/>
            <a:ext cx="10289744" cy="4192525"/>
          </a:xfrm>
        </p:spPr>
        <p:txBody>
          <a:bodyPr/>
          <a:lstStyle/>
          <a:p>
            <a:r>
              <a:rPr lang="en-US" dirty="0"/>
              <a:t>Hierarchical </a:t>
            </a:r>
            <a:r>
              <a:rPr lang="en-US" dirty="0" err="1" smtClean="0"/>
              <a:t>softmx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represents all words as binary tree. </a:t>
            </a:r>
            <a:endParaRPr lang="en-US" dirty="0"/>
          </a:p>
          <a:p>
            <a:pPr lvl="1"/>
            <a:r>
              <a:rPr lang="en-US" dirty="0" smtClean="0"/>
              <a:t>Each leaf is a word and each node is a vector that model is going to learn.</a:t>
            </a:r>
          </a:p>
          <a:p>
            <a:r>
              <a:rPr lang="en-US" dirty="0" smtClean="0"/>
              <a:t>Advantage of </a:t>
            </a:r>
            <a:r>
              <a:rPr lang="en-US" altLang="zh-TW" dirty="0"/>
              <a:t>using hierarchical </a:t>
            </a:r>
            <a:r>
              <a:rPr lang="en-US" altLang="zh-TW" dirty="0" err="1"/>
              <a:t>softmax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dirty="0" smtClean="0"/>
              <a:t>Only cost </a:t>
            </a:r>
            <a:r>
              <a:rPr lang="en-US" altLang="zh-TW" dirty="0"/>
              <a:t>O(log(V))</a:t>
            </a:r>
            <a:endParaRPr lang="en-US" dirty="0" smtClean="0"/>
          </a:p>
          <a:p>
            <a:r>
              <a:rPr lang="en-US" dirty="0" smtClean="0"/>
              <a:t>Disadvantage of </a:t>
            </a:r>
            <a:r>
              <a:rPr lang="en-US" altLang="zh-TW" dirty="0"/>
              <a:t>using hierarchical </a:t>
            </a:r>
            <a:r>
              <a:rPr lang="en-US" altLang="zh-TW" dirty="0" err="1"/>
              <a:t>softmax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dirty="0" smtClean="0"/>
              <a:t>Cannot be parallelized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5" y="3319840"/>
            <a:ext cx="4264590" cy="257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L(w): number of node from root to leaf w</a:t>
            </a:r>
          </a:p>
          <a:p>
            <a:r>
              <a:rPr lang="en-US" dirty="0" smtClean="0"/>
              <a:t>n(</a:t>
            </a:r>
            <a:r>
              <a:rPr lang="en-US" dirty="0" err="1" smtClean="0"/>
              <a:t>w,i</a:t>
            </a:r>
            <a:r>
              <a:rPr lang="en-US" dirty="0" smtClean="0"/>
              <a:t>): </a:t>
            </a:r>
            <a:r>
              <a:rPr lang="en-US" dirty="0" err="1" smtClean="0"/>
              <a:t>i-th</a:t>
            </a:r>
            <a:r>
              <a:rPr lang="en-US" dirty="0" smtClean="0"/>
              <a:t> node on the path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): inner node n’s children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456609" y="293697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5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10216654" cy="443490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probability is, then, as follows.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𝑡𝑟𝑢𝑒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We also assume that </a:t>
                </a:r>
                <a:r>
                  <a:rPr lang="en-US" dirty="0" err="1" smtClean="0"/>
                  <a:t>ch</a:t>
                </a:r>
                <a:r>
                  <a:rPr lang="en-US" dirty="0" smtClean="0"/>
                  <a:t>(n) is the left node of n. if path goes left,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will be 1, otherwise.</a:t>
                </a:r>
              </a:p>
              <a:p>
                <a:r>
                  <a:rPr lang="en-US" dirty="0" smtClean="0"/>
                  <a:t>The sum probability at node n is 1,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It also ensures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10216654" cy="4434904"/>
              </a:xfrm>
              <a:blipFill>
                <a:blip r:embed="rId2"/>
                <a:stretch>
                  <a:fillRect l="-836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33061" y="1690689"/>
                <a:ext cx="10121793" cy="4399472"/>
              </a:xfrm>
            </p:spPr>
            <p:txBody>
              <a:bodyPr/>
              <a:lstStyle/>
              <a:p>
                <a:r>
                  <a:rPr lang="en-US" dirty="0" smtClean="0"/>
                  <a:t>take the graph bellow for example. The approach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as follows.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𝑙𝑒𝑓𝑡</m:t>
                        </m:r>
                      </m:e>
                    </m:d>
                  </m:oMath>
                </a14:m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*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061" y="1690689"/>
                <a:ext cx="10121793" cy="4399472"/>
              </a:xfrm>
              <a:blipFill>
                <a:blip r:embed="rId2"/>
                <a:stretch>
                  <a:fillRect l="-783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968569"/>
            <a:ext cx="3877392" cy="2121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356412" y="4128117"/>
                <a:ext cx="3630967" cy="11274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Our goal is the same as before, which is minimize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12" y="4128117"/>
                <a:ext cx="3630967" cy="1127464"/>
              </a:xfrm>
              <a:prstGeom prst="rect">
                <a:avLst/>
              </a:prstGeom>
              <a:blipFill>
                <a:blip r:embed="rId4"/>
                <a:stretch>
                  <a:fillRect l="-3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7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Topics</a:t>
            </a:r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Subsampling of </a:t>
            </a:r>
            <a:r>
              <a:rPr lang="en-US" dirty="0"/>
              <a:t>F</a:t>
            </a:r>
            <a:r>
              <a:rPr lang="en-US" dirty="0" smtClean="0"/>
              <a:t>requent Words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772816"/>
                <a:ext cx="10216654" cy="429063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</a:t>
                </a:r>
                <a:r>
                  <a:rPr lang="en-US" altLang="zh-TW" dirty="0" smtClean="0"/>
                  <a:t>eaningless words</a:t>
                </a:r>
              </a:p>
              <a:p>
                <a:pPr lvl="1"/>
                <a:r>
                  <a:rPr lang="en-US" dirty="0" smtClean="0"/>
                  <a:t>For instance: a, an, the </a:t>
                </a:r>
              </a:p>
              <a:p>
                <a:pPr lvl="1"/>
                <a:r>
                  <a:rPr lang="en-US" dirty="0" smtClean="0"/>
                  <a:t>are often in the l</a:t>
                </a:r>
                <a:r>
                  <a:rPr lang="en-US" altLang="zh-TW" dirty="0" smtClean="0"/>
                  <a:t>arge </a:t>
                </a:r>
                <a:r>
                  <a:rPr lang="en-US" altLang="zh-TW" dirty="0"/>
                  <a:t>corpora </a:t>
                </a:r>
                <a:endParaRPr lang="en-US" altLang="zh-TW" dirty="0" smtClean="0"/>
              </a:p>
              <a:p>
                <a:pPr lvl="1"/>
                <a:r>
                  <a:rPr lang="en-US" dirty="0" smtClean="0"/>
                  <a:t>Appear most of time</a:t>
                </a:r>
              </a:p>
              <a:p>
                <a:r>
                  <a:rPr lang="en-US" dirty="0" smtClean="0"/>
                  <a:t>However: S</a:t>
                </a:r>
                <a:r>
                  <a:rPr lang="en-US" altLang="zh-TW" dirty="0" smtClean="0"/>
                  <a:t>kip-Gram </a:t>
                </a:r>
                <a:r>
                  <a:rPr lang="en-US" altLang="zh-TW" dirty="0"/>
                  <a:t>model doesn’t benefit from this kind of words</a:t>
                </a:r>
                <a:endParaRPr lang="en-US" dirty="0"/>
              </a:p>
              <a:p>
                <a:r>
                  <a:rPr lang="en-US" dirty="0" smtClean="0"/>
                  <a:t>Therefore: we need to counter the imbalance.</a:t>
                </a:r>
              </a:p>
              <a:p>
                <a:r>
                  <a:rPr lang="en-US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)=1 −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frequency of the word and t is a chosen threshold. It is typically around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772816"/>
                <a:ext cx="10216654" cy="4290633"/>
              </a:xfrm>
              <a:blipFill>
                <a:blip r:embed="rId2"/>
                <a:stretch>
                  <a:fillRect l="-836" t="-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Classifying the words that have the similar word senses into the same group.</a:t>
            </a:r>
          </a:p>
          <a:p>
            <a:r>
              <a:rPr lang="en-US" altLang="zh-TW" dirty="0" smtClean="0"/>
              <a:t>E.g.: </a:t>
            </a:r>
            <a:r>
              <a:rPr lang="en-US" altLang="zh-TW" dirty="0"/>
              <a:t>Car = </a:t>
            </a:r>
            <a:r>
              <a:rPr lang="en-US" altLang="zh-TW" dirty="0" smtClean="0"/>
              <a:t>Auto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Automobile </a:t>
            </a:r>
          </a:p>
          <a:p>
            <a:r>
              <a:rPr lang="en-US" altLang="zh-TW" dirty="0" smtClean="0"/>
              <a:t>The most famous thesaurus is </a:t>
            </a:r>
            <a:r>
              <a:rPr lang="en-US" altLang="zh-TW" dirty="0" err="1"/>
              <a:t>W</a:t>
            </a:r>
            <a:r>
              <a:rPr lang="en-US" altLang="zh-TW" dirty="0" err="1" smtClean="0"/>
              <a:t>ordnet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P</a:t>
            </a:r>
            <a:r>
              <a:rPr lang="en-US" dirty="0" smtClean="0"/>
              <a:t>hrase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84784"/>
                <a:ext cx="10216654" cy="416978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Some words appear together as phrases</a:t>
                </a:r>
              </a:p>
              <a:p>
                <a:pPr lvl="1"/>
                <a:r>
                  <a:rPr lang="en-US" dirty="0" smtClean="0"/>
                  <a:t>E.g. </a:t>
                </a:r>
                <a:r>
                  <a:rPr lang="en-US" altLang="zh-TW" dirty="0"/>
                  <a:t>New York Times</a:t>
                </a:r>
                <a:endParaRPr lang="en-US" dirty="0" smtClean="0"/>
              </a:p>
              <a:p>
                <a:r>
                  <a:rPr lang="en-US" dirty="0" smtClean="0"/>
                  <a:t>This paper (</a:t>
                </a:r>
                <a:r>
                  <a:rPr lang="en-US" altLang="zh-TW" dirty="0" err="1" smtClean="0"/>
                  <a:t>Mikolov</a:t>
                </a:r>
                <a:r>
                  <a:rPr lang="en-US" altLang="zh-TW" dirty="0" smtClean="0"/>
                  <a:t> et al.) only uses simple model based on </a:t>
                </a:r>
                <a:r>
                  <a:rPr lang="en-US" altLang="zh-TW" dirty="0"/>
                  <a:t>unigram and bigram counts</a:t>
                </a:r>
                <a:r>
                  <a:rPr lang="en-US" altLang="zh-TW" dirty="0" smtClean="0"/>
                  <a:t>.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is a coefficient to avoid too many infrequent phrases. We choose the phrases that have the score above the threshold. </a:t>
                </a:r>
              </a:p>
              <a:p>
                <a:r>
                  <a:rPr lang="en-US" dirty="0" smtClean="0"/>
                  <a:t>This algorithm is often run 2-4 passes with declining threshold.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84784"/>
                <a:ext cx="10216654" cy="4169787"/>
              </a:xfrm>
              <a:blipFill>
                <a:blip r:embed="rId2"/>
                <a:stretch>
                  <a:fillRect l="-836" t="-2047" r="-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Semantic and Syntactic </a:t>
            </a:r>
            <a:r>
              <a:rPr lang="en-US" dirty="0"/>
              <a:t>T</a:t>
            </a:r>
            <a:r>
              <a:rPr lang="en-US" dirty="0" smtClean="0"/>
              <a:t>est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6594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26" y="1910479"/>
            <a:ext cx="6315254" cy="39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on Semantic-Syntactic </a:t>
            </a:r>
            <a:r>
              <a:rPr lang="en-US" dirty="0"/>
              <a:t>W</a:t>
            </a:r>
            <a:r>
              <a:rPr lang="en-US" dirty="0" smtClean="0"/>
              <a:t>ord </a:t>
            </a:r>
            <a:r>
              <a:rPr lang="en-US" dirty="0"/>
              <a:t>R</a:t>
            </a:r>
            <a:r>
              <a:rPr lang="en-US" dirty="0" smtClean="0"/>
              <a:t>elationship </a:t>
            </a:r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S</a:t>
            </a:r>
            <a:r>
              <a:rPr lang="en-US" dirty="0" smtClean="0"/>
              <a:t>et with CBOW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1053" y="1838132"/>
            <a:ext cx="10093801" cy="421644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much data and higher dimension we use to train model, The higher accuracy we get.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53" y="1911133"/>
            <a:ext cx="9727090" cy="211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 </a:t>
            </a:r>
            <a:r>
              <a:rPr lang="en-US" dirty="0"/>
              <a:t>T</a:t>
            </a:r>
            <a:r>
              <a:rPr lang="en-US" dirty="0" smtClean="0"/>
              <a:t>rained on Same </a:t>
            </a:r>
            <a:r>
              <a:rPr lang="en-US" dirty="0"/>
              <a:t>D</a:t>
            </a:r>
            <a:r>
              <a:rPr lang="en-US" dirty="0" smtClean="0"/>
              <a:t>ata, with 640-Dimensional </a:t>
            </a:r>
            <a:r>
              <a:rPr lang="en-US" dirty="0"/>
              <a:t>W</a:t>
            </a:r>
            <a:r>
              <a:rPr lang="en-US" dirty="0" smtClean="0"/>
              <a:t>ord Vectors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098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82" y="2015732"/>
            <a:ext cx="7329113" cy="24430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85569" y="3923930"/>
            <a:ext cx="1367161" cy="372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111014" y="3551068"/>
            <a:ext cx="1473693" cy="372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9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Models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 err="1"/>
              <a:t>D</a:t>
            </a:r>
            <a:r>
              <a:rPr lang="en-US" dirty="0" err="1" smtClean="0"/>
              <a:t>istbelied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istributed </a:t>
            </a:r>
            <a:r>
              <a:rPr lang="en-US" dirty="0"/>
              <a:t>F</a:t>
            </a:r>
            <a:r>
              <a:rPr lang="en-US" dirty="0" smtClean="0"/>
              <a:t>ramework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3061" y="1931437"/>
            <a:ext cx="10121793" cy="415864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takes too long to finishing training 1000 dimension on NNLM model.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2" y="1956956"/>
            <a:ext cx="9096093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Word Pair Relationships Using Best Skip-Gram Model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56</a:t>
            </a:fld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According </a:t>
            </a:r>
            <a:r>
              <a:rPr lang="en-US" dirty="0"/>
              <a:t>to paper </a:t>
            </a:r>
            <a:r>
              <a:rPr lang="en-US" dirty="0" smtClean="0"/>
              <a:t>(</a:t>
            </a:r>
            <a:r>
              <a:rPr lang="en-US" dirty="0" err="1" smtClean="0"/>
              <a:t>Mikolov</a:t>
            </a:r>
            <a:r>
              <a:rPr lang="en-US" dirty="0" smtClean="0"/>
              <a:t> </a:t>
            </a:r>
            <a:r>
              <a:rPr lang="en-US" dirty="0"/>
              <a:t>et al.), it only reaches 60% on accuracy, but it will be improved if </a:t>
            </a:r>
            <a:r>
              <a:rPr lang="en-US" dirty="0" smtClean="0"/>
              <a:t>they </a:t>
            </a:r>
            <a:r>
              <a:rPr lang="en-US" dirty="0"/>
              <a:t>train on larger data sets.</a:t>
            </a:r>
          </a:p>
          <a:p>
            <a:endParaRPr lang="en-US" dirty="0"/>
          </a:p>
        </p:txBody>
      </p:sp>
      <p:pic>
        <p:nvPicPr>
          <p:cNvPr id="10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70" y="1825625"/>
            <a:ext cx="785922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Various 300-Dimensional Skip-Gram Model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NEG-k means Negative Sampling with k negative samples. 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61" y="1825625"/>
            <a:ext cx="9104160" cy="27876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89538" y="2490166"/>
            <a:ext cx="5788241" cy="27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581400" y="3932808"/>
            <a:ext cx="5788241" cy="27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Skip-Gram Models on the Phrase Analogy Dataset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Mikolov</a:t>
            </a:r>
            <a:r>
              <a:rPr lang="en-US" dirty="0" smtClean="0"/>
              <a:t> et al. got </a:t>
            </a:r>
            <a:r>
              <a:rPr lang="en-US" dirty="0"/>
              <a:t>the lowest accuracy on HS-Huffman without subsampling, but </a:t>
            </a:r>
            <a:r>
              <a:rPr lang="en-US" dirty="0" smtClean="0"/>
              <a:t>they </a:t>
            </a:r>
            <a:r>
              <a:rPr lang="en-US" dirty="0"/>
              <a:t>reached highest accuracy when we trained with subsampling.</a:t>
            </a:r>
          </a:p>
          <a:p>
            <a:r>
              <a:rPr lang="en-US" dirty="0"/>
              <a:t>This result reached 72% of accuracy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58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8" y="3046123"/>
            <a:ext cx="7910569" cy="1625344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8" y="1825625"/>
            <a:ext cx="7935432" cy="126700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53362" y="2635978"/>
            <a:ext cx="3488924" cy="27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 with Previous Models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Empty means words was not in the vocabulary sets.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08" y="1825625"/>
            <a:ext cx="9140183" cy="33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8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Problems of </a:t>
            </a:r>
            <a:r>
              <a:rPr lang="en-US" altLang="zh-TW" dirty="0"/>
              <a:t>Thesaurus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Hard to adapt to the evolution of the language</a:t>
            </a:r>
          </a:p>
          <a:p>
            <a:pPr lvl="1"/>
            <a:r>
              <a:rPr lang="en-US" altLang="zh-TW" dirty="0" err="1"/>
              <a:t>Crowfunding</a:t>
            </a:r>
            <a:endParaRPr lang="en-US" altLang="zh-TW" dirty="0"/>
          </a:p>
          <a:p>
            <a:pPr lvl="1"/>
            <a:r>
              <a:rPr lang="en-US" altLang="zh-TW" dirty="0" err="1"/>
              <a:t>Covidiot</a:t>
            </a:r>
            <a:endParaRPr lang="en-US" altLang="zh-TW" dirty="0"/>
          </a:p>
          <a:p>
            <a:pPr lvl="1"/>
            <a:r>
              <a:rPr lang="en-US" altLang="zh-TW" dirty="0"/>
              <a:t>LOL</a:t>
            </a:r>
          </a:p>
          <a:p>
            <a:r>
              <a:rPr lang="en-US" altLang="zh-TW" dirty="0"/>
              <a:t>Expensive to maintain</a:t>
            </a:r>
          </a:p>
          <a:p>
            <a:pPr lvl="1"/>
            <a:r>
              <a:rPr lang="en-US" altLang="zh-TW" dirty="0"/>
              <a:t>The total amount of English vocabularies is around 10 million. However, the total amount of vocabularies in </a:t>
            </a:r>
            <a:r>
              <a:rPr lang="en-US" altLang="zh-TW" dirty="0" err="1"/>
              <a:t>Wordnet</a:t>
            </a:r>
            <a:r>
              <a:rPr lang="en-US" altLang="zh-TW" dirty="0"/>
              <a:t> is around 2000 thousand.</a:t>
            </a:r>
          </a:p>
          <a:p>
            <a:r>
              <a:rPr lang="en-US" altLang="zh-TW" dirty="0"/>
              <a:t>Cannot demonstrate the nuance of word senses</a:t>
            </a:r>
          </a:p>
          <a:p>
            <a:pPr lvl="1"/>
            <a:r>
              <a:rPr lang="en-US" altLang="zh-TW" dirty="0"/>
              <a:t>Vintage: </a:t>
            </a:r>
            <a:r>
              <a:rPr lang="zh-TW" altLang="en-US" dirty="0"/>
              <a:t>過去最好的</a:t>
            </a:r>
            <a:endParaRPr lang="en-US" altLang="zh-TW" dirty="0"/>
          </a:p>
          <a:p>
            <a:pPr lvl="1"/>
            <a:r>
              <a:rPr lang="en-US" altLang="zh-TW" dirty="0"/>
              <a:t>Retrospective: </a:t>
            </a:r>
            <a:r>
              <a:rPr lang="zh-TW" altLang="en-US" dirty="0"/>
              <a:t>過往的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Space Model (VSM)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FB5-66DF-478F-8879-325108DCB968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441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Information Retrieve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 of Information Retrieve</a:t>
            </a:r>
          </a:p>
          <a:p>
            <a:r>
              <a:rPr lang="en-US" altLang="zh-TW" dirty="0"/>
              <a:t> The difference between “Structured Data” and “Unstructured Data”</a:t>
            </a:r>
          </a:p>
          <a:p>
            <a:r>
              <a:rPr lang="en-US" altLang="zh-TW" dirty="0"/>
              <a:t> Algorithm for Information Retrieve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Boolean Retrieve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Vector Space Model</a:t>
            </a:r>
          </a:p>
          <a:p>
            <a:r>
              <a:rPr lang="en-US" altLang="zh-TW" dirty="0"/>
              <a:t> What’s the difference between Boolean Retrieve and Vector Space Model?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The Boolean Retrieve only tells us “if the documents contain key words that we type.” The Vector Space Model tells us “the similarity between our documents and query.”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FB5-66DF-478F-8879-325108DCB968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6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Space </a:t>
            </a:r>
            <a:r>
              <a:rPr lang="en-US" altLang="zh-TW" dirty="0" smtClean="0"/>
              <a:t>Model: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do we know the similarity between two documents?</a:t>
            </a:r>
          </a:p>
          <a:p>
            <a:r>
              <a:rPr lang="en-US" altLang="zh-TW" dirty="0"/>
              <a:t> Definition of Vector Space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The vector Space Model represents a set of document as vectors in a common vector space.</a:t>
            </a:r>
          </a:p>
          <a:p>
            <a:r>
              <a:rPr lang="en-US" altLang="zh-TW" dirty="0"/>
              <a:t> Application of Vector Space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Information Retrieve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Text Classification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Text Clustering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FB5-66DF-478F-8879-325108DCB968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783192" y="2676587"/>
            <a:ext cx="1313895" cy="332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508989" y="3393831"/>
            <a:ext cx="1945065" cy="861646"/>
          </a:xfrm>
          <a:prstGeom prst="rect">
            <a:avLst/>
          </a:prstGeom>
          <a:noFill/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 set of features</a:t>
            </a: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05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TW" dirty="0"/>
              <a:t>Vector Space </a:t>
            </a:r>
            <a:r>
              <a:rPr lang="it-IT" altLang="zh-TW" dirty="0" smtClean="0"/>
              <a:t>Model: Cosine </a:t>
            </a:r>
            <a:r>
              <a:rPr lang="it-IT" altLang="zh-TW" dirty="0"/>
              <a:t>Similarity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 Cosine Similarity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Formula of Cosine Similarity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 </m:t>
                        </m:r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FB5-66DF-478F-8879-325108DCB968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85" y="2327393"/>
            <a:ext cx="3045251" cy="26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451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TW" dirty="0"/>
              <a:t>Vector Space </a:t>
            </a:r>
            <a:r>
              <a:rPr lang="it-IT" altLang="zh-TW" dirty="0" smtClean="0"/>
              <a:t>Model: Cosine </a:t>
            </a:r>
            <a:r>
              <a:rPr lang="it-IT" altLang="zh-TW" dirty="0"/>
              <a:t>Similarity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 the numerator is known as dot product(inner product). It is defined as </a:t>
                </a:r>
                <a:r>
                  <a:rPr lang="en-US" altLang="zh-TW" dirty="0" smtClean="0"/>
                  <a:t>follows.</a:t>
                </a:r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⃗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r>
                  <a:rPr lang="en-US" altLang="zh-TW" dirty="0"/>
                  <a:t> the denominator is known as Euclidean Length. The Euclidean Length of d is defined as </a:t>
                </a:r>
                <a:r>
                  <a:rPr lang="en-US" altLang="zh-TW" dirty="0" smtClean="0"/>
                  <a:t>follows.</a:t>
                </a:r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 the normalization of Cosine Similarity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We can also normalize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to unit vector. Thus, we only need to calculate the dot product for Cosine Similarity. The formula will be </a:t>
                </a:r>
                <a:r>
                  <a:rPr lang="en-US" altLang="zh-TW"/>
                  <a:t>as </a:t>
                </a:r>
                <a:r>
                  <a:rPr lang="en-US" altLang="zh-TW" smtClean="0"/>
                  <a:t>follows.</a:t>
                </a:r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=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⃗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 the length of unit vector is 1.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90FB5-66DF-478F-8879-325108DCB968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944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2393" y="1595535"/>
            <a:ext cx="10112462" cy="4506007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Mikolov</a:t>
            </a:r>
            <a:r>
              <a:rPr lang="en-US" sz="1600" dirty="0" smtClean="0"/>
              <a:t> et al., Efficient Estimation of Word Representations in Vector Space</a:t>
            </a:r>
          </a:p>
          <a:p>
            <a:r>
              <a:rPr lang="en-US" sz="1600" dirty="0" err="1" smtClean="0"/>
              <a:t>Mikolov</a:t>
            </a:r>
            <a:r>
              <a:rPr lang="en-US" sz="1600" dirty="0" smtClean="0"/>
              <a:t> </a:t>
            </a:r>
            <a:r>
              <a:rPr lang="en-US" sz="1600" dirty="0"/>
              <a:t>et al</a:t>
            </a:r>
            <a:r>
              <a:rPr lang="en-US" sz="1600" dirty="0" smtClean="0"/>
              <a:t>., Distributed Representation of Words and Phrases and their Compositionality</a:t>
            </a:r>
          </a:p>
          <a:p>
            <a:r>
              <a:rPr lang="en-US" sz="1600" dirty="0" smtClean="0"/>
              <a:t>Manning </a:t>
            </a:r>
            <a:r>
              <a:rPr lang="en-US" sz="1600" dirty="0"/>
              <a:t>et al</a:t>
            </a:r>
            <a:r>
              <a:rPr lang="en-US" sz="1600" dirty="0" smtClean="0"/>
              <a:t>., </a:t>
            </a:r>
            <a:r>
              <a:rPr lang="en-US" altLang="zh-TW" sz="1600" dirty="0"/>
              <a:t>CS224n Natural Language Processing with Deep Learning, Stanford University.</a:t>
            </a:r>
          </a:p>
          <a:p>
            <a:r>
              <a:rPr lang="en-US" sz="1600" dirty="0" smtClean="0"/>
              <a:t>Alex </a:t>
            </a:r>
            <a:r>
              <a:rPr lang="en-US" sz="1600" dirty="0" err="1"/>
              <a:t>Minnaar</a:t>
            </a:r>
            <a:r>
              <a:rPr lang="en-US" sz="1600" dirty="0"/>
              <a:t> Word2Vec Tutorial Part II: The Continuous Bag-of-Words </a:t>
            </a:r>
            <a:r>
              <a:rPr lang="en-US" sz="1600" dirty="0" smtClean="0"/>
              <a:t>Model</a:t>
            </a:r>
          </a:p>
          <a:p>
            <a:r>
              <a:rPr lang="en-US" altLang="zh-TW" sz="1600" dirty="0" err="1" smtClean="0"/>
              <a:t>D.Manning</a:t>
            </a:r>
            <a:r>
              <a:rPr lang="en-US" altLang="zh-TW" sz="1600" dirty="0" smtClean="0"/>
              <a:t>, Introduction </a:t>
            </a:r>
            <a:r>
              <a:rPr lang="en-US" altLang="zh-TW" sz="1600" dirty="0"/>
              <a:t>of Information </a:t>
            </a:r>
            <a:r>
              <a:rPr lang="en-US" altLang="zh-TW" sz="1600" dirty="0" smtClean="0"/>
              <a:t>Retrieve.</a:t>
            </a:r>
            <a:endParaRPr lang="en-US" altLang="zh-TW" sz="1600" dirty="0"/>
          </a:p>
          <a:p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Count-Based Methods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Make computers search the relationship between words automatically</a:t>
            </a:r>
          </a:p>
          <a:p>
            <a:r>
              <a:rPr lang="en-US" altLang="zh-TW" dirty="0" smtClean="0"/>
              <a:t>Count-Based </a:t>
            </a:r>
            <a:r>
              <a:rPr lang="en-US" altLang="zh-TW" dirty="0"/>
              <a:t>Algorithms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Co-Occurrence Matrix</a:t>
            </a:r>
          </a:p>
          <a:p>
            <a:pPr lvl="1"/>
            <a:r>
              <a:rPr lang="en-US" altLang="zh-TW" dirty="0" smtClean="0"/>
              <a:t>Pointwise Mutual Information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1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Distribution Hypothesis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The meaning of words is based on its surrounding words.</a:t>
            </a:r>
            <a:endParaRPr lang="en-US" altLang="zh-TW" dirty="0"/>
          </a:p>
          <a:p>
            <a:r>
              <a:rPr lang="en-US" altLang="zh-TW" dirty="0" smtClean="0"/>
              <a:t>Example</a:t>
            </a:r>
            <a:endParaRPr lang="en-US" altLang="zh-TW" dirty="0"/>
          </a:p>
          <a:p>
            <a:pPr lvl="1"/>
            <a:r>
              <a:rPr lang="zh-TW" altLang="en-US" dirty="0"/>
              <a:t>我想喝飲料。</a:t>
            </a:r>
            <a:endParaRPr lang="en-US" altLang="zh-TW" dirty="0"/>
          </a:p>
          <a:p>
            <a:pPr lvl="1"/>
            <a:r>
              <a:rPr lang="zh-TW" altLang="en-US" dirty="0"/>
              <a:t>他想喝果汁。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The state-of-the-art models such as BERT</a:t>
            </a:r>
            <a:r>
              <a:rPr lang="en-US" altLang="zh-TW" dirty="0"/>
              <a:t>, GPT-1, GPT-2, </a:t>
            </a:r>
            <a:r>
              <a:rPr lang="en-US" altLang="zh-TW" dirty="0" smtClean="0"/>
              <a:t> and GPT-3 does not follow this hypothesis.</a:t>
            </a:r>
            <a:endParaRPr lang="en-US" altLang="zh-TW" dirty="0"/>
          </a:p>
          <a:p>
            <a:r>
              <a:rPr lang="en-US" altLang="zh-TW" dirty="0" smtClean="0"/>
              <a:t>Those models emphasize encoding the words by using the whole sentence.</a:t>
            </a:r>
            <a:endParaRPr lang="en-US" altLang="zh-TW" dirty="0"/>
          </a:p>
          <a:p>
            <a:r>
              <a:rPr lang="en-US" altLang="zh-TW" dirty="0" smtClean="0"/>
              <a:t>Their performance is much better than the algorithms which follow the distribution hypothesis.</a:t>
            </a:r>
            <a:endParaRPr lang="en-US" altLang="zh-TW" dirty="0"/>
          </a:p>
          <a:p>
            <a:r>
              <a:rPr lang="en-US" altLang="zh-TW" dirty="0" smtClean="0"/>
              <a:t>However: The required parameters for those models are much larger. The computation is larger as well.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September 2021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1884218" y="2512356"/>
            <a:ext cx="471056" cy="817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355274" y="2512355"/>
            <a:ext cx="512617" cy="8174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1573109" y="2514888"/>
            <a:ext cx="311109" cy="817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</TotalTime>
  <Words>2395</Words>
  <Application>Microsoft Office PowerPoint</Application>
  <PresentationFormat>寬螢幕</PresentationFormat>
  <Paragraphs>572</Paragraphs>
  <Slides>65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2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Distributed Representation of Words</vt:lpstr>
      <vt:lpstr>Course Outline</vt:lpstr>
      <vt:lpstr>Today‘s Agenda</vt:lpstr>
      <vt:lpstr>Thesaurus</vt:lpstr>
      <vt:lpstr>Introduction</vt:lpstr>
      <vt:lpstr>Problems of Thesaurus</vt:lpstr>
      <vt:lpstr>Count-Based Methods</vt:lpstr>
      <vt:lpstr>Introduction</vt:lpstr>
      <vt:lpstr>Distribution Hypothesis</vt:lpstr>
      <vt:lpstr>Context</vt:lpstr>
      <vt:lpstr>Co-Occurrence Matrix</vt:lpstr>
      <vt:lpstr>Co-Occurrence Matrix</vt:lpstr>
      <vt:lpstr>Downsides of Co-Occurrence Matrix</vt:lpstr>
      <vt:lpstr>Pointwise Mutual Information (PMI)</vt:lpstr>
      <vt:lpstr>Problem of PMI Algorithm</vt:lpstr>
      <vt:lpstr>Problems of Count-Based Methods</vt:lpstr>
      <vt:lpstr>Word2Vector</vt:lpstr>
      <vt:lpstr>Introduction</vt:lpstr>
      <vt:lpstr>Previous Works</vt:lpstr>
      <vt:lpstr>Two Categories of Word2Vector Model</vt:lpstr>
      <vt:lpstr>Algorithm Complexity</vt:lpstr>
      <vt:lpstr>Complexity Notation</vt:lpstr>
      <vt:lpstr>Complexity of NNLM</vt:lpstr>
      <vt:lpstr>CBOW</vt:lpstr>
      <vt:lpstr>Skip-Gram</vt:lpstr>
      <vt:lpstr>Complexity: Binary Tree Representation</vt:lpstr>
      <vt:lpstr>Algorithms of Word2Vector</vt:lpstr>
      <vt:lpstr>Architecture of CBOW and Skip-Gram</vt:lpstr>
      <vt:lpstr>CBOW</vt:lpstr>
      <vt:lpstr>Notation for Algorithm</vt:lpstr>
      <vt:lpstr>Algorithm of CBOW</vt:lpstr>
      <vt:lpstr>Update Input and Output Word Matrix</vt:lpstr>
      <vt:lpstr>Update Input and Output Word Matrix (CONT.)</vt:lpstr>
      <vt:lpstr>Skip-Gram</vt:lpstr>
      <vt:lpstr>Algorithm of Skip-Gram </vt:lpstr>
      <vt:lpstr>Algorithm of Skip-Gram (cont.)</vt:lpstr>
      <vt:lpstr>Negative Sampling</vt:lpstr>
      <vt:lpstr>Introduction</vt:lpstr>
      <vt:lpstr>Objective Function</vt:lpstr>
      <vt:lpstr>Objective Function (CONT.)</vt:lpstr>
      <vt:lpstr>Objective Function (CONT.)</vt:lpstr>
      <vt:lpstr>Objective Function (CONT.)</vt:lpstr>
      <vt:lpstr>Hierarchical Softmax</vt:lpstr>
      <vt:lpstr>Introduction</vt:lpstr>
      <vt:lpstr>Notation</vt:lpstr>
      <vt:lpstr>Probability Calculation</vt:lpstr>
      <vt:lpstr>Example</vt:lpstr>
      <vt:lpstr>Practical Topics</vt:lpstr>
      <vt:lpstr>Subsampling of Frequent Words</vt:lpstr>
      <vt:lpstr>Learning Phrase</vt:lpstr>
      <vt:lpstr>Results</vt:lpstr>
      <vt:lpstr>Examples of Semantic and Syntactic Test</vt:lpstr>
      <vt:lpstr>Accuracy on Semantic-Syntactic Word Relationship Test Set with CBOW</vt:lpstr>
      <vt:lpstr>Comparison of Model Trained on Same Data, with 640-Dimensional Word Vectors</vt:lpstr>
      <vt:lpstr>Comparison of Models Using Distbelied Distributed Framework</vt:lpstr>
      <vt:lpstr>Example of Word Pair Relationships Using Best Skip-Gram Model</vt:lpstr>
      <vt:lpstr>Accuracy of Various 300-Dimensional Skip-Gram Model</vt:lpstr>
      <vt:lpstr>Accuracy of Skip-Gram Models on the Phrase Analogy Dataset</vt:lpstr>
      <vt:lpstr>Comparison of Model with Previous Models</vt:lpstr>
      <vt:lpstr>Vector Space Model (VSM)</vt:lpstr>
      <vt:lpstr>Information Retrieve</vt:lpstr>
      <vt:lpstr>Vector Space Model: Introduction</vt:lpstr>
      <vt:lpstr>Vector Space Model: Cosine Similarity</vt:lpstr>
      <vt:lpstr>Vector Space Model: Cosine Similarity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Representation of Words</dc:title>
  <dc:creator>Chia-Yi Su</dc:creator>
  <cp:lastModifiedBy>Su, Ian</cp:lastModifiedBy>
  <cp:revision>346</cp:revision>
  <dcterms:created xsi:type="dcterms:W3CDTF">2019-07-26T00:13:42Z</dcterms:created>
  <dcterms:modified xsi:type="dcterms:W3CDTF">2022-04-29T08:12:59Z</dcterms:modified>
</cp:coreProperties>
</file>