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02" r:id="rId3"/>
    <p:sldId id="263" r:id="rId4"/>
    <p:sldId id="323" r:id="rId5"/>
    <p:sldId id="32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266" r:id="rId25"/>
    <p:sldId id="265" r:id="rId26"/>
    <p:sldId id="267" r:id="rId27"/>
    <p:sldId id="268" r:id="rId28"/>
    <p:sldId id="269" r:id="rId29"/>
    <p:sldId id="270" r:id="rId30"/>
    <p:sldId id="271" r:id="rId31"/>
    <p:sldId id="272" r:id="rId32"/>
    <p:sldId id="275" r:id="rId33"/>
    <p:sldId id="294" r:id="rId34"/>
    <p:sldId id="295" r:id="rId35"/>
    <p:sldId id="274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5" r:id="rId45"/>
    <p:sldId id="284" r:id="rId46"/>
    <p:sldId id="296" r:id="rId47"/>
    <p:sldId id="297" r:id="rId48"/>
    <p:sldId id="286" r:id="rId49"/>
    <p:sldId id="287" r:id="rId50"/>
    <p:sldId id="288" r:id="rId51"/>
    <p:sldId id="289" r:id="rId52"/>
    <p:sldId id="290" r:id="rId53"/>
    <p:sldId id="299" r:id="rId54"/>
    <p:sldId id="300" r:id="rId55"/>
    <p:sldId id="301" r:id="rId56"/>
    <p:sldId id="291" r:id="rId57"/>
    <p:sldId id="292" r:id="rId58"/>
    <p:sldId id="293" r:id="rId59"/>
    <p:sldId id="259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9538-47C4-4F66-9BE2-082DFFAD2905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54CCE-B161-43F0-9E84-3F66F4D553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41152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17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60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08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41152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2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7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07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4B6A-814A-427D-B834-A13173A41F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6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6.tmp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Backpropagation and</a:t>
            </a:r>
            <a:br>
              <a:rPr lang="en-US" altLang="zh-TW" dirty="0" smtClean="0"/>
            </a:br>
            <a:r>
              <a:rPr lang="en-US" altLang="zh-TW" dirty="0" smtClean="0"/>
              <a:t>Computation </a:t>
            </a:r>
            <a:r>
              <a:rPr lang="en-US" altLang="zh-TW" dirty="0"/>
              <a:t>G</a:t>
            </a:r>
            <a:r>
              <a:rPr lang="en-US" altLang="zh-TW" dirty="0" smtClean="0"/>
              <a:t>raphs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0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Suppose we have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what is the gradients of h = f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TW" sz="2000" dirty="0" smtClean="0"/>
                  <a:t> g 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000" b="0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=3+2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20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so the gradients are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6+2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9+2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Conventional </a:t>
            </a:r>
            <a:r>
              <a:rPr lang="en-US" altLang="zh-TW" dirty="0"/>
              <a:t>Chain Rule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228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Multiplication of Jacobian Matrix Chain </a:t>
            </a:r>
            <a:r>
              <a:rPr lang="en-US" altLang="zh-TW" dirty="0"/>
              <a:t>Rule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same example as above let’s calculate chain rule with multiplication of Jacobian Matrix.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5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Useful Identities for Neural Network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2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Times </a:t>
            </a:r>
            <a:r>
              <a:rPr lang="en-US" altLang="zh-TW" dirty="0"/>
              <a:t>C</a:t>
            </a:r>
            <a:r>
              <a:rPr lang="en-US" altLang="zh-TW" dirty="0" smtClean="0"/>
              <a:t>olumn </a:t>
            </a:r>
            <a:r>
              <a:rPr lang="en-US" altLang="zh-TW" dirty="0"/>
              <a:t>V</a:t>
            </a:r>
            <a:r>
              <a:rPr lang="en-US" altLang="zh-TW" dirty="0" smtClean="0"/>
              <a:t>ector w.r.t. </a:t>
            </a:r>
            <a:r>
              <a:rPr lang="en-US" altLang="zh-TW" dirty="0"/>
              <a:t>C</a:t>
            </a:r>
            <a:r>
              <a:rPr lang="en-US" altLang="zh-TW" dirty="0" smtClean="0"/>
              <a:t>olumn </a:t>
            </a:r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z = </a:t>
                </a:r>
                <a:r>
                  <a:rPr lang="en-US" altLang="zh-TW" dirty="0" err="1" smtClean="0"/>
                  <a:t>Wx</a:t>
                </a:r>
                <a:r>
                  <a:rPr lang="en-US" altLang="zh-TW" dirty="0" smtClean="0"/>
                  <a:t>, what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? W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 smtClean="0"/>
                  <a:t>, x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= W – (1)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Row Vector </a:t>
            </a:r>
            <a:r>
              <a:rPr lang="en-US" altLang="zh-TW" dirty="0"/>
              <a:t>T</a:t>
            </a:r>
            <a:r>
              <a:rPr lang="en-US" altLang="zh-TW" dirty="0" smtClean="0"/>
              <a:t>imes </a:t>
            </a:r>
            <a:r>
              <a:rPr lang="en-US" altLang="zh-TW" dirty="0"/>
              <a:t>M</a:t>
            </a:r>
            <a:r>
              <a:rPr lang="en-US" altLang="zh-TW" dirty="0" smtClean="0"/>
              <a:t>atrix w.r.t. </a:t>
            </a:r>
            <a:r>
              <a:rPr lang="en-US" altLang="zh-TW" dirty="0"/>
              <a:t>R</a:t>
            </a:r>
            <a:r>
              <a:rPr lang="en-US" altLang="zh-TW" dirty="0" smtClean="0"/>
              <a:t>ow </a:t>
            </a:r>
            <a:r>
              <a:rPr lang="en-US" altLang="zh-TW" dirty="0"/>
              <a:t>V</a:t>
            </a:r>
            <a:r>
              <a:rPr lang="en-US" altLang="zh-TW" dirty="0" smtClean="0"/>
              <a:t>ector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z = </a:t>
                </a:r>
                <a:r>
                  <a:rPr lang="en-US" altLang="zh-TW" dirty="0" err="1" smtClean="0"/>
                  <a:t>xW</a:t>
                </a:r>
                <a:r>
                  <a:rPr lang="en-US" altLang="zh-TW" dirty="0" smtClean="0"/>
                  <a:t>, </a:t>
                </a:r>
                <a:r>
                  <a:rPr lang="en-US" altLang="zh-TW" dirty="0"/>
                  <a:t>what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? W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/>
                  <a:t>, x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dirty="0"/>
                  <a:t> – (2)</a:t>
                </a:r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V</a:t>
            </a:r>
            <a:r>
              <a:rPr lang="en-US" altLang="zh-TW" dirty="0" smtClean="0"/>
              <a:t>ector w.r.t. </a:t>
            </a:r>
            <a:r>
              <a:rPr lang="en-US" altLang="zh-TW" dirty="0"/>
              <a:t>I</a:t>
            </a:r>
            <a:r>
              <a:rPr lang="en-US" altLang="zh-TW" dirty="0" smtClean="0"/>
              <a:t>tself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z = x, </a:t>
                </a:r>
                <a:r>
                  <a:rPr lang="en-US" altLang="zh-TW" dirty="0"/>
                  <a:t>what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10⋯0</m:t>
                                  </m:r>
                                </m:e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 1⋯0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00⋯1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= I</a:t>
                </a:r>
              </a:p>
              <a:p>
                <a:r>
                  <a:rPr lang="en-US" altLang="zh-TW" dirty="0"/>
                  <a:t>Thus,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/>
                  <a:t> = I, which is an identity matrix. – (3)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Elementwise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z = f(x), </a:t>
                </a:r>
                <a:r>
                  <a:rPr lang="en-US" altLang="zh-TW" dirty="0"/>
                  <a:t>what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dirty="0"/>
                      <m:t>z</m:t>
                    </m:r>
                    <m:r>
                      <m:rPr>
                        <m:nor/>
                      </m:rPr>
                      <a:rPr lang="en-US" altLang="zh-TW" dirty="0"/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Thus,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TW" dirty="0"/>
                  <a:t> = </a:t>
                </a:r>
                <a:r>
                  <a:rPr lang="en-US" altLang="zh-TW" dirty="0" err="1"/>
                  <a:t>diag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) – (4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18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T</a:t>
            </a:r>
            <a:r>
              <a:rPr lang="en-US" altLang="zh-TW" dirty="0" smtClean="0"/>
              <a:t>imes </a:t>
            </a:r>
            <a:r>
              <a:rPr lang="en-US" altLang="zh-TW" dirty="0"/>
              <a:t>C</a:t>
            </a:r>
            <a:r>
              <a:rPr lang="en-US" altLang="zh-TW" dirty="0" smtClean="0"/>
              <a:t>olumn </a:t>
            </a:r>
            <a:r>
              <a:rPr lang="en-US" altLang="zh-TW" dirty="0"/>
              <a:t>Vector w.r.t M</a:t>
            </a:r>
            <a:r>
              <a:rPr lang="en-US" altLang="zh-TW" dirty="0" smtClean="0"/>
              <a:t>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z = </a:t>
                </a:r>
                <a:r>
                  <a:rPr lang="en-US" altLang="zh-TW" dirty="0" err="1"/>
                  <a:t>Wx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dirty="0"/>
                  <a:t>, what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? W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TW" dirty="0"/>
                  <a:t>, x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z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….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右大括弧 6"/>
          <p:cNvSpPr/>
          <p:nvPr/>
        </p:nvSpPr>
        <p:spPr>
          <a:xfrm>
            <a:off x="5008418" y="3956857"/>
            <a:ext cx="78971" cy="76477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5087389" y="3506037"/>
            <a:ext cx="3795354" cy="315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 - 1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</a:t>
            </a:r>
            <a:r>
              <a:rPr lang="en-US" altLang="zh-TW" dirty="0" smtClean="0"/>
              <a:t>Times </a:t>
            </a:r>
            <a:r>
              <a:rPr lang="en-US" altLang="zh-TW" dirty="0"/>
              <a:t>C</a:t>
            </a:r>
            <a:r>
              <a:rPr lang="en-US" altLang="zh-TW" dirty="0" smtClean="0"/>
              <a:t>olumn </a:t>
            </a:r>
            <a:r>
              <a:rPr lang="en-US" altLang="zh-TW" dirty="0"/>
              <a:t>Vector w.r.t M</a:t>
            </a:r>
            <a:r>
              <a:rPr lang="en-US" altLang="zh-TW" dirty="0" smtClean="0"/>
              <a:t>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Therefore,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/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/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/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/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/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dirty="0"/>
                                <m:t> ∗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] =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0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Derivative of Cross-Entropy </a:t>
            </a:r>
            <a:r>
              <a:rPr lang="en-US" altLang="zh-TW" dirty="0" smtClean="0"/>
              <a:t>Loss </a:t>
            </a:r>
            <a:r>
              <a:rPr lang="en-US" altLang="zh-TW" dirty="0"/>
              <a:t>w.r.t </a:t>
            </a:r>
            <a:r>
              <a:rPr lang="en-US" altLang="zh-TW" dirty="0" smtClean="0"/>
              <a:t>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J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TW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zh-TW" dirty="0" smtClean="0"/>
                  <a:t>, what </a:t>
                </a:r>
                <a:r>
                  <a:rPr lang="en-US" altLang="zh-TW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J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 smtClean="0"/>
                  <a:t>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620982" y="3117273"/>
            <a:ext cx="548640" cy="5320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1255222" y="4039307"/>
            <a:ext cx="3034146" cy="906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Identity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Basic Knowledge on Natural Language Processing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Applications of Natural Language Processing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Word Vector</a:t>
            </a:r>
          </a:p>
          <a:p>
            <a:r>
              <a:rPr lang="en-US" altLang="zh-TW" dirty="0"/>
              <a:t>Neural Network (Including Relative Math Derivation)</a:t>
            </a:r>
          </a:p>
          <a:p>
            <a:r>
              <a:rPr lang="en-US" altLang="zh-TW" dirty="0"/>
              <a:t>Dependency Parsing </a:t>
            </a:r>
          </a:p>
          <a:p>
            <a:r>
              <a:rPr lang="en-US" altLang="zh-TW" dirty="0"/>
              <a:t>Recurrent Neural Network, Variants of Recurrent Neural Network, and Language Model</a:t>
            </a:r>
          </a:p>
          <a:p>
            <a:r>
              <a:rPr lang="en-US" altLang="zh-TW" dirty="0"/>
              <a:t>Machine Translation</a:t>
            </a:r>
          </a:p>
          <a:p>
            <a:r>
              <a:rPr lang="en-US" altLang="zh-TW" dirty="0"/>
              <a:t>Contextual Representation</a:t>
            </a:r>
          </a:p>
          <a:p>
            <a:r>
              <a:rPr lang="en-US" altLang="zh-TW" dirty="0" smtClean="0"/>
              <a:t>Dialog </a:t>
            </a:r>
            <a:r>
              <a:rPr lang="en-US" altLang="zh-TW" dirty="0"/>
              <a:t>System (Including </a:t>
            </a:r>
            <a:r>
              <a:rPr lang="en-US" altLang="zh-TW" dirty="0" err="1"/>
              <a:t>MultiModal</a:t>
            </a:r>
            <a:r>
              <a:rPr lang="en-US" altLang="zh-TW" dirty="0"/>
              <a:t> Dialog System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Derivative of Cross-Entropy Loss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J =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d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J =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 -1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     = -1 + </a:t>
                </a:r>
                <a:r>
                  <a:rPr lang="en-US" dirty="0" err="1" smtClean="0"/>
                  <a:t>softmax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10938" y="2959331"/>
            <a:ext cx="1429789" cy="814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Derivative </a:t>
            </a:r>
            <a:r>
              <a:rPr lang="en-US" altLang="zh-TW" dirty="0" smtClean="0"/>
              <a:t>of Sigmoid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f(z)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TW" dirty="0"/>
                  <a:t>, 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+1 −1</m:t>
                        </m:r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+1 −1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75462" y="3815542"/>
            <a:ext cx="1878676" cy="598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801687" y="4483331"/>
            <a:ext cx="1438102" cy="598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Derivative of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</a:t>
            </a:r>
            <a:r>
              <a:rPr lang="en-US" altLang="zh-TW" dirty="0"/>
              <a:t>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ReLU</a:t>
                </a:r>
                <a:r>
                  <a:rPr lang="en-US" dirty="0"/>
                  <a:t>(x) = </a:t>
                </a:r>
                <a:r>
                  <a:rPr lang="en-US" dirty="0" smtClean="0"/>
                  <a:t>max(0,x), </a:t>
                </a:r>
                <a:r>
                  <a:rPr lang="zh-TW" altLang="en-US" dirty="0" smtClean="0"/>
                  <a:t>求 </a:t>
                </a:r>
                <a:r>
                  <a:rPr lang="en-US" altLang="zh-TW" dirty="0" err="1" smtClean="0"/>
                  <a:t>ReLU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/>
                  <a:t>的微分</a:t>
                </a: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𝑅𝑒𝐿𝑈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0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</a:t>
            </a:r>
            <a:r>
              <a:rPr lang="en-US" dirty="0" err="1" smtClean="0"/>
              <a:t>Tanh</a:t>
            </a:r>
            <a:r>
              <a:rPr lang="en-US" dirty="0" smtClean="0"/>
              <a:t>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Tanh(z)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, </a:t>
                </a:r>
                <a:r>
                  <a:rPr lang="zh-TW" altLang="en-US" dirty="0" smtClean="0"/>
                  <a:t>求</a:t>
                </a:r>
                <a:r>
                  <a:rPr lang="en-US" altLang="zh-TW" dirty="0" err="1" smtClean="0"/>
                  <a:t>Tanh</a:t>
                </a:r>
                <a:r>
                  <a:rPr lang="zh-TW" altLang="en-US" dirty="0" smtClean="0"/>
                  <a:t>的微分</a:t>
                </a:r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Tanh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=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Tanh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9F5F7-6250-42AC-86EC-F0DAF8EB0F0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Backpropagation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Derivative</a:t>
            </a:r>
          </a:p>
          <a:p>
            <a:r>
              <a:rPr lang="en-US" altLang="zh-TW" dirty="0" smtClean="0"/>
              <a:t>Chain rule</a:t>
            </a:r>
          </a:p>
          <a:p>
            <a:r>
              <a:rPr lang="en-US" altLang="zh-TW" dirty="0" smtClean="0"/>
              <a:t>In order to minimize computation, we also reuse the derivative from higher layer.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Graph and </a:t>
            </a:r>
            <a:r>
              <a:rPr lang="en-US" altLang="zh-TW" dirty="0"/>
              <a:t>F</a:t>
            </a:r>
            <a:r>
              <a:rPr lang="en-US" altLang="zh-TW" dirty="0" smtClean="0"/>
              <a:t>orward 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Forward Propagation</a:t>
                </a:r>
              </a:p>
              <a:p>
                <a:pPr lvl="1"/>
                <a:r>
                  <a:rPr lang="en-US" altLang="zh-TW" sz="2000" dirty="0" smtClean="0"/>
                  <a:t>x (input)</a:t>
                </a:r>
              </a:p>
              <a:p>
                <a:pPr lvl="1"/>
                <a:r>
                  <a:rPr lang="en-US" altLang="zh-TW" sz="2000" dirty="0"/>
                  <a:t>z</a:t>
                </a:r>
                <a:r>
                  <a:rPr lang="en-US" altLang="zh-TW" sz="2000" dirty="0" smtClean="0"/>
                  <a:t> = </a:t>
                </a:r>
                <a:r>
                  <a:rPr lang="en-US" altLang="zh-TW" sz="2000" dirty="0" err="1" smtClean="0"/>
                  <a:t>Wx</a:t>
                </a:r>
                <a:r>
                  <a:rPr lang="en-US" altLang="zh-TW" sz="2000" dirty="0" smtClean="0"/>
                  <a:t> + b</a:t>
                </a:r>
              </a:p>
              <a:p>
                <a:pPr lvl="1"/>
                <a:r>
                  <a:rPr lang="en-US" altLang="zh-TW" sz="2000" dirty="0" smtClean="0"/>
                  <a:t>h = f(z)</a:t>
                </a:r>
              </a:p>
              <a:p>
                <a:pPr lvl="1"/>
                <a:r>
                  <a:rPr lang="en-US" altLang="zh-TW" sz="2000" dirty="0" smtClean="0"/>
                  <a:t>s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TW" sz="2000" b="0" dirty="0" smtClean="0"/>
              </a:p>
              <a:p>
                <a:pPr marL="0" indent="0">
                  <a:buNone/>
                </a:pPr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92" y="3824849"/>
            <a:ext cx="8756139" cy="223285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76592" y="5624963"/>
            <a:ext cx="800100" cy="492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7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Computational Graph and Back Propagation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/>
                  <a:t>Forward Propagation</a:t>
                </a:r>
              </a:p>
              <a:p>
                <a:pPr lvl="1"/>
                <a:r>
                  <a:rPr lang="en-US" altLang="zh-TW" sz="2000" dirty="0" smtClean="0"/>
                  <a:t>x (input)</a:t>
                </a:r>
              </a:p>
              <a:p>
                <a:pPr lvl="1"/>
                <a:r>
                  <a:rPr lang="en-US" altLang="zh-TW" sz="2000" dirty="0"/>
                  <a:t>z</a:t>
                </a:r>
                <a:r>
                  <a:rPr lang="en-US" altLang="zh-TW" sz="2000" dirty="0" smtClean="0"/>
                  <a:t> = </a:t>
                </a:r>
                <a:r>
                  <a:rPr lang="en-US" altLang="zh-TW" sz="2000" dirty="0" err="1" smtClean="0"/>
                  <a:t>Wx</a:t>
                </a:r>
                <a:r>
                  <a:rPr lang="en-US" altLang="zh-TW" sz="2000" dirty="0" smtClean="0"/>
                  <a:t> + b</a:t>
                </a:r>
              </a:p>
              <a:p>
                <a:pPr lvl="1"/>
                <a:r>
                  <a:rPr lang="en-US" altLang="zh-TW" sz="2000" dirty="0" smtClean="0"/>
                  <a:t>h = f(z)</a:t>
                </a:r>
              </a:p>
              <a:p>
                <a:pPr lvl="1"/>
                <a:r>
                  <a:rPr lang="en-US" altLang="zh-TW" sz="2000" dirty="0" smtClean="0"/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TW" sz="2000" b="0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1" y="3553701"/>
            <a:ext cx="9478497" cy="27129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78169" y="5671038"/>
            <a:ext cx="800100" cy="492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2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Backpropagation on Single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Each node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receives the upstream gradient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 </a:t>
            </a:r>
            <a:r>
              <a:rPr lang="en-US" altLang="zh-TW" dirty="0" smtClean="0"/>
              <a:t>has a local gradient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952" y="3022398"/>
            <a:ext cx="7443910" cy="3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How to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4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(downstream gradient) = (upstream gradient) (local gradient)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90" y="2932705"/>
            <a:ext cx="7443910" cy="33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Stochastic Gradient Decent</a:t>
            </a:r>
          </a:p>
          <a:p>
            <a:r>
              <a:rPr lang="en-US" altLang="zh-TW" dirty="0" smtClean="0"/>
              <a:t>Backpropagation</a:t>
            </a:r>
          </a:p>
          <a:p>
            <a:r>
              <a:rPr lang="en-US" altLang="zh-TW" dirty="0"/>
              <a:t>Tricks and Tips on Neural Network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9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Single Node with Multiple Inputs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z = </a:t>
            </a:r>
            <a:r>
              <a:rPr lang="en-US" altLang="zh-TW" dirty="0" err="1" smtClean="0"/>
              <a:t>Wx</a:t>
            </a:r>
            <a:endParaRPr lang="en-US" altLang="zh-TW" dirty="0" smtClean="0"/>
          </a:p>
          <a:p>
            <a:r>
              <a:rPr lang="en-US" altLang="zh-TW" dirty="0" smtClean="0"/>
              <a:t>Multiple Inputs                    multiple local gradients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3239965" y="2271887"/>
            <a:ext cx="1019907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42" y="2795047"/>
            <a:ext cx="7471835" cy="3381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984023" y="4756639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023" y="4756639"/>
                <a:ext cx="2338754" cy="650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>
            <a:off x="7069015" y="4577252"/>
            <a:ext cx="2101362" cy="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1916723" y="3376246"/>
            <a:ext cx="2965939" cy="58047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251387" y="3691786"/>
                <a:ext cx="59445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387" y="3691786"/>
                <a:ext cx="594458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193463" y="4756639"/>
                <a:ext cx="496225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63" y="4756639"/>
                <a:ext cx="496225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089012" y="3782152"/>
                <a:ext cx="1949588" cy="677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12" y="3782152"/>
                <a:ext cx="1949588" cy="6775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/>
          <p:cNvCxnSpPr/>
          <p:nvPr/>
        </p:nvCxnSpPr>
        <p:spPr>
          <a:xfrm flipH="1">
            <a:off x="1811215" y="5330367"/>
            <a:ext cx="2989385" cy="42859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760785" y="5687142"/>
                <a:ext cx="1978268" cy="677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85" y="5687142"/>
                <a:ext cx="1978268" cy="6775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24" grpId="0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Forward Propagation</a:t>
                </a:r>
                <a:endParaRPr lang="en-US" altLang="zh-TW" dirty="0" smtClean="0"/>
              </a:p>
              <a:p>
                <a:pPr lvl="1"/>
                <a:r>
                  <a:rPr lang="en-US" altLang="zh-TW" sz="2000" dirty="0" smtClean="0"/>
                  <a:t>a = x + y = 3</a:t>
                </a:r>
              </a:p>
              <a:p>
                <a:pPr lvl="1"/>
                <a:r>
                  <a:rPr lang="en-US" altLang="zh-TW" sz="2000" dirty="0" smtClean="0"/>
                  <a:t>b = max(y, z) = 2</a:t>
                </a:r>
              </a:p>
              <a:p>
                <a:pPr lvl="1"/>
                <a:r>
                  <a:rPr lang="en-US" altLang="zh-TW" sz="2000" dirty="0" smtClean="0"/>
                  <a:t>f = ab = 6</a:t>
                </a:r>
              </a:p>
              <a:p>
                <a:pPr lvl="1"/>
                <a:r>
                  <a:rPr lang="en-US" altLang="zh-TW" sz="2000" dirty="0" smtClean="0"/>
                  <a:t>x = 1, y = 2, z = 0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TW" sz="200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=2+3=5</m:t>
                    </m:r>
                  </m:oMath>
                </a14:m>
                <a:endParaRPr lang="zh-TW" altLang="en-US" sz="2000" dirty="0">
                  <a:solidFill>
                    <a:srgbClr val="0000CC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sz="2000" dirty="0" smtClean="0"/>
              </a:p>
              <a:p>
                <a:pPr marL="0" indent="0">
                  <a:buNone/>
                </a:pPr>
                <a:r>
                  <a:rPr lang="en-US" altLang="zh-TW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06" y="2956770"/>
            <a:ext cx="8003931" cy="337132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07946" y="2812515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3075" y="3671446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9444" y="5299288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0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31317" y="4530377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17308" y="3393028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3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2960" y="4742991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</a:rPr>
              <a:t>2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36849" y="4115959"/>
            <a:ext cx="736092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rgbClr val="FF0000"/>
                </a:solidFill>
              </a:rPr>
              <a:t>6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9202615" y="4655849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altLang="zh-TW" sz="1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615" y="4655849"/>
                <a:ext cx="2338754" cy="650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717236" y="3889477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1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=1∗2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236" y="3889477"/>
                <a:ext cx="2338754" cy="650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72921" y="5162060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TW" sz="1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=1∗3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921" y="5162060"/>
                <a:ext cx="2338754" cy="650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861940" y="5647128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1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=1∗0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40" y="5647128"/>
                <a:ext cx="2338754" cy="650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57246" y="4808677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1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=3∗1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46" y="4808677"/>
                <a:ext cx="2338754" cy="65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598032" y="3959756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sz="1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=2∗1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32" y="3959756"/>
                <a:ext cx="2338754" cy="65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814448" y="3252221"/>
                <a:ext cx="2338754" cy="6506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TW" altLang="en-US" sz="1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1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=2∗1</m:t>
                      </m:r>
                    </m:oMath>
                  </m:oMathPara>
                </a14:m>
                <a:endParaRPr lang="zh-TW" altLang="en-US" sz="1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8" y="3252221"/>
                <a:ext cx="2338754" cy="650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8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 up the Gradients at outward Branches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81" y="1829740"/>
            <a:ext cx="7709166" cy="310187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Real Network Example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We will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89" y="2130243"/>
            <a:ext cx="3659191" cy="267066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84436" y="4271555"/>
            <a:ext cx="1585335" cy="979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038600" y="5081954"/>
                <a:ext cx="1395046" cy="75613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081954"/>
                <a:ext cx="1395046" cy="756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37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How to calculate</a:t>
                </a:r>
                <a:r>
                  <a:rPr lang="en-US" altLang="zh-TW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zh-TW" alt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TW" dirty="0" smtClean="0"/>
                  <a:t>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</m:nary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596053"/>
            <a:ext cx="3320942" cy="240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2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Intuition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Upstream gradient is distributed when the node is “+”</a:t>
            </a:r>
          </a:p>
          <a:p>
            <a:r>
              <a:rPr lang="en-US" altLang="zh-TW" dirty="0" smtClean="0"/>
              <a:t>Upstream gradient is routed when sign of node is “max”</a:t>
            </a:r>
          </a:p>
          <a:p>
            <a:r>
              <a:rPr lang="en-US" altLang="zh-TW" dirty="0" smtClean="0"/>
              <a:t>Upstream gradient is switched when sign of node is ”*”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346" y="3296353"/>
            <a:ext cx="7376799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Efficient Gradient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Incorrect Way to Compute </a:t>
            </a:r>
            <a:r>
              <a:rPr lang="en-US" altLang="zh-TW" dirty="0" err="1" smtClean="0"/>
              <a:t>backprop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Compute </a:t>
            </a:r>
            <a:r>
              <a:rPr lang="en-US" altLang="zh-TW" dirty="0" err="1" smtClean="0"/>
              <a:t>backprop</a:t>
            </a:r>
            <a:r>
              <a:rPr lang="en-US" altLang="zh-TW" dirty="0" smtClean="0"/>
              <a:t> without reusing the term that has already calculated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13" y="3007441"/>
            <a:ext cx="8870449" cy="263674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18846" y="5143500"/>
            <a:ext cx="773723" cy="589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Efficient Gradient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Right way to compute </a:t>
            </a:r>
            <a:r>
              <a:rPr lang="en-US" altLang="zh-TW" dirty="0" err="1" smtClean="0"/>
              <a:t>backprop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Reuse the gradients which we have already calculated.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01" y="2948829"/>
            <a:ext cx="8885690" cy="25605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62808" y="5081954"/>
            <a:ext cx="430823" cy="360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9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Backprop</a:t>
            </a:r>
            <a:r>
              <a:rPr lang="en-US" altLang="zh-TW" dirty="0" smtClean="0"/>
              <a:t> in Computational Graph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Nodes are sorted in topological sort. Then, </a:t>
                </a:r>
              </a:p>
              <a:p>
                <a:r>
                  <a:rPr lang="en-US" altLang="zh-TW" dirty="0" smtClean="0"/>
                  <a:t>Forward propagation </a:t>
                </a:r>
              </a:p>
              <a:p>
                <a:pPr lvl="1"/>
                <a:r>
                  <a:rPr lang="en-US" altLang="zh-TW" dirty="0" smtClean="0"/>
                  <a:t>Values are computed in topological sort.</a:t>
                </a:r>
              </a:p>
              <a:p>
                <a:r>
                  <a:rPr lang="en-US" altLang="zh-TW" dirty="0" smtClean="0"/>
                  <a:t> Backward propagation</a:t>
                </a:r>
              </a:p>
              <a:p>
                <a:pPr lvl="1"/>
                <a:r>
                  <a:rPr lang="en-US" altLang="zh-TW" dirty="0" smtClean="0"/>
                  <a:t>Output gradient is initialized to 1</a:t>
                </a:r>
              </a:p>
              <a:p>
                <a:pPr lvl="1"/>
                <a:r>
                  <a:rPr lang="en-US" altLang="zh-TW" dirty="0" smtClean="0"/>
                  <a:t>Nodes are visited in reversed topological order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Algorithm complexity of both algorithm is the same if we compute correctly.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3" y="1175066"/>
            <a:ext cx="2857748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of Back-Prop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40" y="1690688"/>
            <a:ext cx="796527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2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Stochastic Gradient Decent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06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of Forward/Backward API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42" y="1690688"/>
            <a:ext cx="894482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2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Forward/Backward API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56" y="1920863"/>
            <a:ext cx="9327688" cy="393226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79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Numeric Gradient for Gradient Check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small h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Why above formula rather than previous formula that we learn in calculus class?</a:t>
                </a:r>
              </a:p>
              <a:p>
                <a:r>
                  <a:rPr lang="en-US" altLang="zh-TW" dirty="0" smtClean="0"/>
                  <a:t>Numeric Gradient is</a:t>
                </a:r>
              </a:p>
              <a:p>
                <a:pPr lvl="1"/>
                <a:r>
                  <a:rPr lang="en-US" altLang="zh-TW" dirty="0" smtClean="0"/>
                  <a:t>Hard to implement incorrectly</a:t>
                </a:r>
              </a:p>
              <a:p>
                <a:pPr lvl="1"/>
                <a:r>
                  <a:rPr lang="en-US" altLang="zh-TW" dirty="0"/>
                  <a:t>V</a:t>
                </a:r>
                <a:r>
                  <a:rPr lang="en-US" altLang="zh-TW" dirty="0" smtClean="0"/>
                  <a:t>ery slow</a:t>
                </a:r>
              </a:p>
              <a:p>
                <a:pPr lvl="1"/>
                <a:r>
                  <a:rPr lang="en-US" altLang="zh-TW" dirty="0"/>
                  <a:t>U</a:t>
                </a:r>
                <a:r>
                  <a:rPr lang="en-US" altLang="zh-TW" dirty="0" smtClean="0"/>
                  <a:t>seful to check our gradient</a:t>
                </a:r>
              </a:p>
              <a:p>
                <a:pPr lvl="2"/>
                <a:r>
                  <a:rPr lang="en-US" altLang="zh-TW" dirty="0" smtClean="0"/>
                  <a:t>Requirement to run gradient check become less nowadays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3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now we have learnt</a:t>
            </a:r>
          </a:p>
          <a:p>
            <a:pPr lvl="1"/>
            <a:r>
              <a:rPr lang="en-US" altLang="zh-TW" dirty="0" smtClean="0"/>
              <a:t>Neural network</a:t>
            </a:r>
          </a:p>
          <a:p>
            <a:pPr lvl="1"/>
            <a:r>
              <a:rPr lang="en-US" altLang="zh-TW" dirty="0" smtClean="0"/>
              <a:t>Core technology of neural network (backpropagation, partial derivative, chain rule, Jacobian, computational graph)</a:t>
            </a:r>
          </a:p>
          <a:p>
            <a:r>
              <a:rPr lang="en-US" altLang="zh-TW" dirty="0" smtClean="0"/>
              <a:t>But why should we learn it?</a:t>
            </a:r>
          </a:p>
          <a:p>
            <a:pPr lvl="1"/>
            <a:r>
              <a:rPr lang="en-US" altLang="zh-TW" dirty="0" smtClean="0"/>
              <a:t>Know how to debug when our neural nets don’t run correctly</a:t>
            </a:r>
          </a:p>
          <a:p>
            <a:pPr lvl="1"/>
            <a:r>
              <a:rPr lang="en-US" altLang="zh-TW" dirty="0" smtClean="0"/>
              <a:t>Know how it works so that we can do further research</a:t>
            </a:r>
          </a:p>
          <a:p>
            <a:pPr lvl="1"/>
            <a:r>
              <a:rPr lang="en-US" altLang="zh-TW" dirty="0" smtClean="0"/>
              <a:t>Spot dead network (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Vanish gradient </a:t>
            </a:r>
          </a:p>
          <a:p>
            <a:pPr lvl="1"/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60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Tricks and Tips on Neural Network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Regularization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76438" cy="453072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sz="2400" dirty="0" smtClean="0"/>
                  <a:t>In order to prevent overfitting, our loss function will be as follows in practice.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24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𝑦𝑖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24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nary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supHide m:val="on"/>
                        <m:ctrlP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2400" dirty="0" smtClean="0"/>
              </a:p>
              <a:p>
                <a:pPr marL="0" indent="0">
                  <a:buNone/>
                </a:pPr>
                <a:endParaRPr lang="en-US" altLang="zh-TW" sz="2400" dirty="0" smtClean="0"/>
              </a:p>
              <a:p>
                <a:endParaRPr lang="en-US" altLang="zh-TW" sz="2400" dirty="0"/>
              </a:p>
              <a:p>
                <a:r>
                  <a:rPr lang="en-US" altLang="zh-TW" sz="2400" dirty="0" smtClean="0"/>
                  <a:t>Some people may say it’s better to have ten 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t</a:t>
                </a:r>
                <a:r>
                  <a:rPr lang="en-US" altLang="zh-TW" sz="2400" dirty="0" smtClean="0"/>
                  <a:t>imes less parameters than the data. </a:t>
                </a:r>
              </a:p>
              <a:p>
                <a:r>
                  <a:rPr lang="en-US" altLang="zh-TW" sz="2400" dirty="0" smtClean="0"/>
                  <a:t>However</a:t>
                </a:r>
                <a:r>
                  <a:rPr lang="en-US" altLang="zh-TW" dirty="0" smtClean="0"/>
                  <a:t>:</a:t>
                </a:r>
                <a:r>
                  <a:rPr lang="en-US" altLang="zh-TW" dirty="0"/>
                  <a:t> </a:t>
                </a:r>
                <a:r>
                  <a:rPr lang="en-US" altLang="zh-TW" sz="2000" dirty="0" smtClean="0"/>
                  <a:t>Deep learning often has ten times much </a:t>
                </a:r>
              </a:p>
              <a:p>
                <a:pPr marL="457200" lvl="1" indent="0">
                  <a:buNone/>
                </a:pP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 parameters than data, it works well.</a:t>
                </a:r>
              </a:p>
              <a:p>
                <a:r>
                  <a:rPr lang="en-US" altLang="zh-TW" sz="2400" dirty="0" smtClean="0">
                    <a:solidFill>
                      <a:srgbClr val="FF0000"/>
                    </a:solidFill>
                  </a:rPr>
                  <a:t>We have many techniques to do the </a:t>
                </a:r>
              </a:p>
              <a:p>
                <a:pPr marL="0" indent="0">
                  <a:buNone/>
                </a:pPr>
                <a:r>
                  <a:rPr lang="en-US" altLang="zh-TW" sz="2400" dirty="0" smtClean="0">
                    <a:solidFill>
                      <a:srgbClr val="FF0000"/>
                    </a:solidFill>
                  </a:rPr>
                  <a:t>   regularization</a:t>
                </a:r>
              </a:p>
              <a:p>
                <a:pPr marL="457200" lvl="1" indent="0">
                  <a:buNone/>
                </a:pPr>
                <a:r>
                  <a:rPr lang="en-US" altLang="zh-TW" sz="2000" dirty="0" smtClean="0"/>
                  <a:t>    </a:t>
                </a:r>
              </a:p>
              <a:p>
                <a:endParaRPr lang="en-US" altLang="zh-TW" sz="2400" dirty="0" smtClean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76438" cy="4530725"/>
              </a:xfrm>
              <a:blipFill>
                <a:blip r:embed="rId2"/>
                <a:stretch>
                  <a:fillRect l="-736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48" y="3343950"/>
            <a:ext cx="3966961" cy="24501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43501" y="2269201"/>
            <a:ext cx="246184" cy="421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5266593" y="2745521"/>
            <a:ext cx="0" cy="4749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293578" y="3275578"/>
            <a:ext cx="1852247" cy="35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Hyper-Parameter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4856" y="2269201"/>
            <a:ext cx="773721" cy="4212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530640" y="2536565"/>
            <a:ext cx="115022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842739" y="2374625"/>
            <a:ext cx="1852247" cy="35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L2 Regularization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1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 smtClean="0"/>
                        <m:t>Regularization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If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</a:t>
                </a:r>
              </a:p>
              <a:p>
                <a:pPr lvl="1"/>
                <a:r>
                  <a:rPr lang="en-US" altLang="zh-TW" dirty="0" smtClean="0"/>
                  <a:t>Too high: training step will be trivial because almost all of weights are 0.</a:t>
                </a:r>
              </a:p>
              <a:p>
                <a:pPr lvl="1"/>
                <a:r>
                  <a:rPr lang="en-US" altLang="zh-TW" dirty="0" smtClean="0"/>
                  <a:t>Too Low: model will be overfitting again since it’s similar to no regularization.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hyper-parameter that is required fine-tune.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Dropout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powerful and effective regularization technique.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raining Step: </a:t>
            </a:r>
            <a:r>
              <a:rPr lang="en-US" altLang="zh-TW" dirty="0"/>
              <a:t>Only </a:t>
            </a:r>
            <a:r>
              <a:rPr lang="en-US" altLang="zh-TW" dirty="0" smtClean="0"/>
              <a:t>probability p number of neurons are activated.</a:t>
            </a:r>
          </a:p>
          <a:p>
            <a:r>
              <a:rPr lang="en-US" altLang="zh-TW" dirty="0" smtClean="0"/>
              <a:t>Test Step: Full neurons are activated.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40369"/>
            <a:ext cx="4901408" cy="25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Vectorization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This code is only run by using CPU. However, GPU can be faster.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4" y="1870075"/>
            <a:ext cx="7726642" cy="25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Non-Linearity: Sigmoid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838200" y="1764079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It was commonly used in early 80’s and 90’s.</a:t>
            </a:r>
          </a:p>
          <a:p>
            <a:r>
              <a:rPr lang="en-US" altLang="zh-TW" dirty="0" smtClean="0"/>
              <a:t>Its output gives us a probability because its</a:t>
            </a:r>
          </a:p>
          <a:p>
            <a:pPr marL="0" indent="0">
              <a:buNone/>
            </a:pPr>
            <a:r>
              <a:rPr lang="en-US" altLang="zh-TW" dirty="0" smtClean="0"/>
              <a:t>rank is between 0 and 1.</a:t>
            </a:r>
          </a:p>
          <a:p>
            <a:r>
              <a:rPr lang="en-US" altLang="zh-TW" dirty="0" smtClean="0"/>
              <a:t>Since it doesn’t work well, we seldom use it </a:t>
            </a:r>
          </a:p>
          <a:p>
            <a:pPr marL="0" indent="0">
              <a:buNone/>
            </a:pPr>
            <a:r>
              <a:rPr lang="en-US" altLang="zh-TW" dirty="0" smtClean="0"/>
              <a:t>nowadays. This non-linearity is employed when</a:t>
            </a:r>
          </a:p>
          <a:p>
            <a:pPr marL="0" indent="0">
              <a:buNone/>
            </a:pPr>
            <a:r>
              <a:rPr lang="en-US" altLang="zh-TW" dirty="0" smtClean="0"/>
              <a:t>we want our output to be a probability. </a:t>
            </a:r>
            <a:endParaRPr lang="zh-TW" altLang="en-US" dirty="0"/>
          </a:p>
        </p:txBody>
      </p:sp>
      <p:pic>
        <p:nvPicPr>
          <p:cNvPr id="11" name="內容版面配置區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538" y="1825625"/>
            <a:ext cx="3180338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Stochastic Gradient Decent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Update Equation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b="0" dirty="0" smtClean="0"/>
                  <a:t>, where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is</m:t>
                    </m:r>
                  </m:oMath>
                </a14:m>
                <a:r>
                  <a:rPr lang="en-US" altLang="zh-TW" b="0" dirty="0" smtClean="0"/>
                  <a:t> learning rate.</a:t>
                </a:r>
              </a:p>
              <a:p>
                <a:r>
                  <a:rPr lang="en-US" altLang="zh-TW" dirty="0" smtClean="0"/>
                  <a:t>The problem is how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TW" b="0" dirty="0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/>
                  <a:t>By hand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b="0" dirty="0" smtClean="0"/>
                  <a:t>Backpropagation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29927" y="3582786"/>
            <a:ext cx="4029808" cy="1151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We will introduce tons of calculus later.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449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</a:t>
            </a:r>
            <a:r>
              <a:rPr lang="en-US" altLang="zh-TW" dirty="0" err="1" smtClean="0"/>
              <a:t>Linearities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tanh</a:t>
            </a:r>
            <a:r>
              <a:rPr lang="en-US" altLang="zh-TW" dirty="0" smtClean="0"/>
              <a:t> and hard </a:t>
            </a:r>
            <a:r>
              <a:rPr lang="en-US" altLang="zh-TW" dirty="0" err="1" smtClean="0"/>
              <a:t>tanh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tanh</a:t>
            </a:r>
            <a:r>
              <a:rPr lang="en-US" altLang="zh-TW" dirty="0" smtClean="0"/>
              <a:t>(z) =2 sigmoid(2z)-1  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10" y="2489994"/>
            <a:ext cx="7352990" cy="38663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54315" y="2409092"/>
            <a:ext cx="4141177" cy="154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None of above non-</a:t>
            </a:r>
            <a:r>
              <a:rPr lang="en-US" altLang="zh-TW" dirty="0" err="1" smtClean="0"/>
              <a:t>linearities</a:t>
            </a:r>
            <a:r>
              <a:rPr lang="en-US" altLang="zh-TW" dirty="0" smtClean="0"/>
              <a:t> are default choices for training neural network.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9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Better Non-Linearity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 smtClean="0"/>
              <a:t>ReLU</a:t>
            </a:r>
            <a:r>
              <a:rPr lang="en-US" altLang="zh-TW" dirty="0" smtClean="0"/>
              <a:t> = max(z,0)</a:t>
            </a:r>
          </a:p>
          <a:p>
            <a:r>
              <a:rPr lang="en-US" altLang="zh-TW" dirty="0" smtClean="0"/>
              <a:t>Computational efficiency</a:t>
            </a:r>
          </a:p>
          <a:p>
            <a:r>
              <a:rPr lang="en-US" altLang="zh-TW" dirty="0" smtClean="0"/>
              <a:t>Dead network sometimes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Leaky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and Parametric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10" name="內容版面配置區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34" y="3298026"/>
            <a:ext cx="3385163" cy="2724705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29" y="3149742"/>
            <a:ext cx="4625741" cy="287298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54315" y="2409092"/>
            <a:ext cx="4141177" cy="154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It’s better to try </a:t>
            </a:r>
            <a:r>
              <a:rPr lang="en-US" altLang="zh-TW" dirty="0" err="1" smtClean="0"/>
              <a:t>ReLU</a:t>
            </a:r>
            <a:r>
              <a:rPr lang="en-US" altLang="zh-TW" dirty="0" smtClean="0"/>
              <a:t> first.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634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Non-Linearity: </a:t>
            </a:r>
            <a:r>
              <a:rPr lang="en-US" altLang="zh-TW" dirty="0" err="1" smtClean="0"/>
              <a:t>Maxout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𝑚𝑎𝑥𝑜𝑢𝑡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Advantage</a:t>
                </a:r>
              </a:p>
              <a:p>
                <a:pPr lvl="1"/>
                <a:r>
                  <a:rPr lang="en-US" altLang="zh-TW" dirty="0" smtClean="0"/>
                  <a:t>Doesn’t have dying </a:t>
                </a:r>
                <a:r>
                  <a:rPr lang="en-US" altLang="zh-TW" dirty="0" err="1" smtClean="0"/>
                  <a:t>ReLU</a:t>
                </a:r>
                <a:endParaRPr lang="en-US" altLang="zh-TW" dirty="0" smtClean="0"/>
              </a:p>
              <a:p>
                <a:r>
                  <a:rPr lang="en-US" altLang="zh-TW" dirty="0" smtClean="0"/>
                  <a:t>Disadvantage</a:t>
                </a:r>
              </a:p>
              <a:p>
                <a:pPr lvl="1"/>
                <a:r>
                  <a:rPr lang="en-US" altLang="zh-TW" dirty="0" smtClean="0"/>
                  <a:t>Double the parameter</a:t>
                </a:r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9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Non-Linearity: Soft Sign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softsign</a:t>
                </a:r>
                <a:r>
                  <a:rPr lang="en-US" altLang="zh-TW" dirty="0" smtClean="0"/>
                  <a:t>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dirty="0" smtClean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73" y="2095648"/>
            <a:ext cx="3126809" cy="23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Derivative of Non-</a:t>
            </a:r>
            <a:r>
              <a:rPr lang="en-US" altLang="zh-TW" dirty="0" err="1" smtClean="0"/>
              <a:t>Linearities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/>
                  <a:t>tanh(z)=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h𝑎𝑟𝑑𝑡𝑎𝑛h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−1 :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&lt;−1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 :−1&lt;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 :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𝑠𝑜𝑓𝑡𝑠𝑖𝑔𝑛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endParaRPr lang="en-US" altLang="zh-TW" sz="2400" dirty="0" smtClean="0"/>
              </a:p>
              <a:p>
                <a:r>
                  <a:rPr lang="en-US" altLang="zh-TW" sz="2400" dirty="0" err="1" smtClean="0"/>
                  <a:t>ReLU</a:t>
                </a:r>
                <a:r>
                  <a:rPr lang="en-US" altLang="zh-TW" sz="2400" dirty="0" smtClean="0"/>
                  <a:t>(z) =max(z,0)</a:t>
                </a:r>
              </a:p>
              <a:p>
                <a:r>
                  <a:rPr lang="en-US" altLang="zh-TW" sz="2400" dirty="0" smtClean="0"/>
                  <a:t>Leaky </a:t>
                </a:r>
                <a:r>
                  <a:rPr lang="en-US" altLang="zh-TW" sz="2400" dirty="0" err="1" smtClean="0"/>
                  <a:t>ReLU</a:t>
                </a:r>
                <a:r>
                  <a:rPr lang="en-US" altLang="zh-TW" sz="2400" dirty="0" smtClean="0"/>
                  <a:t>(z) = max(</a:t>
                </a:r>
                <a:r>
                  <a:rPr lang="en-US" altLang="zh-TW" sz="2400" dirty="0" err="1" smtClean="0"/>
                  <a:t>z,k</a:t>
                </a:r>
                <a:r>
                  <a:rPr lang="en-US" altLang="zh-TW" sz="2400" dirty="0" smtClean="0"/>
                  <a:t>*z)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h𝑎𝑟𝑑𝑡𝑎𝑛h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 :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−1&lt;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 :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𝑠𝑜𝑓𝑡𝑠𝑖𝑔𝑛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𝑟𝑒𝑐𝑡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 :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 :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𝑙𝑒𝑎𝑘𝑦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 :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 smtClean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7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Preprocessing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Mean Subtraction</a:t>
            </a:r>
          </a:p>
          <a:p>
            <a:pPr lvl="1"/>
            <a:r>
              <a:rPr lang="en-US" altLang="zh-TW" dirty="0" smtClean="0"/>
              <a:t>Calculate the mean in training data and subtract this mean from input. </a:t>
            </a:r>
          </a:p>
          <a:p>
            <a:pPr lvl="1"/>
            <a:r>
              <a:rPr lang="en-US" altLang="zh-TW" dirty="0" smtClean="0"/>
              <a:t>Although mean is only calculated in training set, this mean is subtracted from training, test, and validation sets.</a:t>
            </a:r>
          </a:p>
          <a:p>
            <a:r>
              <a:rPr lang="en-US" altLang="zh-TW" dirty="0" smtClean="0"/>
              <a:t>Normalization</a:t>
            </a:r>
          </a:p>
          <a:p>
            <a:pPr lvl="1"/>
            <a:r>
              <a:rPr lang="en-US" altLang="zh-TW" dirty="0" smtClean="0"/>
              <a:t>Normalization, which features are divided by the standard deviation calculated by using training sets, scales range between input data in order to equalize the importance of all features.</a:t>
            </a:r>
          </a:p>
          <a:p>
            <a:pPr lvl="1"/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2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Initialization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 order to avert symmetries, weights are initialized to small random values.</a:t>
                </a:r>
              </a:p>
              <a:p>
                <a:r>
                  <a:rPr lang="en-US" altLang="zh-TW" dirty="0" smtClean="0"/>
                  <a:t>Bias terms are initialized to 0 and makes the network learn itself.</a:t>
                </a:r>
              </a:p>
              <a:p>
                <a:r>
                  <a:rPr lang="en-US" altLang="zh-TW" dirty="0" smtClean="0"/>
                  <a:t>Xavier initialization suggests that we can randomly initialize the weights with the following uniform distribution. </a:t>
                </a:r>
              </a:p>
              <a:p>
                <a:r>
                  <a:rPr lang="en-US" altLang="zh-TW" dirty="0"/>
                  <a:t>Xavier lower </a:t>
                </a:r>
                <a:r>
                  <a:rPr lang="en-US" altLang="zh-TW" dirty="0" smtClean="0"/>
                  <a:t>the error rate and converge faster.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zh-TW" sz="2000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Optimizer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Result of plain SGD is usually fine although it requires to hand-tuning the learning rate</a:t>
            </a:r>
          </a:p>
          <a:p>
            <a:r>
              <a:rPr lang="en-US" altLang="zh-TW" dirty="0" smtClean="0"/>
              <a:t>Other optimizer that adjusts the parameter automatically.</a:t>
            </a:r>
          </a:p>
          <a:p>
            <a:pPr lvl="1"/>
            <a:r>
              <a:rPr lang="en-US" altLang="zh-TW" dirty="0" err="1"/>
              <a:t>Adagrad</a:t>
            </a:r>
            <a:endParaRPr lang="en-US" altLang="zh-TW" dirty="0"/>
          </a:p>
          <a:p>
            <a:pPr lvl="1"/>
            <a:r>
              <a:rPr lang="en-US" altLang="zh-TW" dirty="0" err="1" smtClean="0"/>
              <a:t>RMSprop</a:t>
            </a:r>
            <a:endParaRPr lang="en-US" altLang="zh-TW" dirty="0"/>
          </a:p>
          <a:p>
            <a:pPr lvl="1"/>
            <a:r>
              <a:rPr lang="en-US" altLang="zh-TW" dirty="0" smtClean="0"/>
              <a:t>Adam </a:t>
            </a:r>
          </a:p>
          <a:p>
            <a:pPr lvl="1"/>
            <a:r>
              <a:rPr lang="en-US" altLang="zh-TW" dirty="0" err="1" smtClean="0"/>
              <a:t>SparseAdam</a:t>
            </a:r>
            <a:endParaRPr lang="en-US" altLang="zh-TW" dirty="0"/>
          </a:p>
          <a:p>
            <a:pPr lvl="1"/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It’s good to begin with Adam optimizer.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Rate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400" dirty="0" smtClean="0"/>
                  <a:t>Magnitude of Learning Rate</a:t>
                </a:r>
              </a:p>
              <a:p>
                <a:pPr lvl="1"/>
                <a:r>
                  <a:rPr lang="en-US" altLang="zh-TW" sz="2000" dirty="0" smtClean="0"/>
                  <a:t>Too big: will not converge</a:t>
                </a:r>
              </a:p>
              <a:p>
                <a:pPr lvl="1"/>
                <a:r>
                  <a:rPr lang="en-US" altLang="zh-TW" sz="2000" dirty="0" smtClean="0"/>
                  <a:t>Too small: train like a baby </a:t>
                </a:r>
              </a:p>
              <a:p>
                <a:pPr lvl="1"/>
                <a:r>
                  <a:rPr lang="en-US" altLang="zh-TW" sz="2000" dirty="0" smtClean="0"/>
                  <a:t>It’s common to try power of 10.</a:t>
                </a:r>
              </a:p>
              <a:p>
                <a:r>
                  <a:rPr lang="en-US" altLang="zh-TW" sz="2400" dirty="0" smtClean="0"/>
                  <a:t>It’s better to diminish the learning rate when we train the model. There are some ways decreasing learning rate. They’re illustrated as follows.</a:t>
                </a:r>
              </a:p>
              <a:p>
                <a:pPr lvl="1"/>
                <a:r>
                  <a:rPr lang="en-US" altLang="zh-TW" sz="2000" dirty="0" smtClean="0"/>
                  <a:t>By hand: to halve the learning rate each k epochs</a:t>
                </a:r>
              </a:p>
              <a:p>
                <a:pPr lvl="1"/>
                <a:r>
                  <a:rPr lang="en-US" altLang="zh-TW" sz="2000" dirty="0" smtClean="0"/>
                  <a:t>By formula: </a:t>
                </a:r>
                <a:r>
                  <a:rPr lang="en-US" altLang="zh-TW" sz="2000" dirty="0" err="1" smtClean="0"/>
                  <a:t>lr</a:t>
                </a:r>
                <a:r>
                  <a:rPr lang="en-US" altLang="zh-TW" sz="2000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𝑙𝑟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, </a:t>
                </a:r>
                <a:r>
                  <a:rPr lang="en-US" altLang="zh-TW" sz="2000" dirty="0"/>
                  <a:t>for epoch </a:t>
                </a:r>
                <a:r>
                  <a:rPr lang="en-US" altLang="zh-TW" sz="2000" dirty="0" smtClean="0"/>
                  <a:t>t, k is a hyper-parameter</a:t>
                </a:r>
                <a:endParaRPr lang="en-US" altLang="zh-TW" sz="20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TW" sz="2000" dirty="0" smtClean="0"/>
                  <a:t>By formula: </a:t>
                </a:r>
                <a:r>
                  <a:rPr lang="en-US" altLang="zh-TW" sz="2000" dirty="0" err="1" smtClean="0"/>
                  <a:t>lr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𝑙𝑟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TW" sz="2000" dirty="0" smtClean="0"/>
                  <a:t>,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sz="2000" dirty="0" smtClean="0"/>
                  <a:t> is a hyper-parameter</a:t>
                </a:r>
              </a:p>
              <a:p>
                <a:pPr lvl="1"/>
                <a:r>
                  <a:rPr lang="en-US" altLang="zh-TW" sz="2000" dirty="0" smtClean="0"/>
                  <a:t>Cyclic Learning Rate</a:t>
                </a:r>
              </a:p>
              <a:p>
                <a:r>
                  <a:rPr lang="en-US" altLang="zh-TW" sz="2400" dirty="0" smtClean="0"/>
                  <a:t>Fancier optimizer will shrink the learning. Hence, it’s better to start high such as 0.1.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143" y="1430448"/>
            <a:ext cx="2533734" cy="18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Manning et al., CS224n Natural Language Processing with Deep Learning, Stanford University</a:t>
            </a:r>
          </a:p>
          <a:p>
            <a:r>
              <a:rPr lang="en-US" altLang="zh-TW" sz="2000" dirty="0" smtClean="0"/>
              <a:t>Li et al., CS231n Convolutional Neural Networks for Visual Recognition, Stanford University</a:t>
            </a:r>
          </a:p>
          <a:p>
            <a:r>
              <a:rPr lang="en-US" altLang="zh-TW" sz="2000" dirty="0"/>
              <a:t>Guillaume </a:t>
            </a:r>
            <a:r>
              <a:rPr lang="en-US" altLang="zh-TW" sz="2000" dirty="0" err="1"/>
              <a:t>Genthial</a:t>
            </a:r>
            <a:r>
              <a:rPr lang="en-US" altLang="zh-TW" sz="2000" dirty="0"/>
              <a:t>, Review of differential calculus theory, Stanford University</a:t>
            </a:r>
          </a:p>
          <a:p>
            <a:r>
              <a:rPr lang="en-US" altLang="zh-TW" sz="2000" dirty="0"/>
              <a:t>Kevin Clark, Computing Neural Network Gradients, </a:t>
            </a:r>
            <a:r>
              <a:rPr lang="en-US" altLang="zh-TW" sz="2000"/>
              <a:t>Stanford </a:t>
            </a:r>
            <a:r>
              <a:rPr lang="en-US" altLang="zh-TW" sz="2000" smtClean="0"/>
              <a:t>University</a:t>
            </a:r>
            <a:endParaRPr lang="en-US" altLang="zh-TW" sz="2000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4B6A-814A-427D-B834-A13173A41F42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0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Calculus Review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5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 of </a:t>
            </a:r>
            <a:r>
              <a:rPr lang="en-US" altLang="zh-TW" dirty="0" smtClean="0"/>
              <a:t>Calculus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what is its slope / gradient?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b="0" dirty="0" smtClean="0"/>
              </a:p>
              <a:p>
                <a:r>
                  <a:rPr lang="en-US" altLang="zh-TW" dirty="0"/>
                  <a:t>Given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function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what </a:t>
                </a:r>
                <a:r>
                  <a:rPr lang="en-US" altLang="zh-TW" dirty="0"/>
                  <a:t>is its </a:t>
                </a:r>
                <a:r>
                  <a:rPr lang="en-US" altLang="zh-TW" dirty="0" smtClean="0"/>
                  <a:t>gradient</a:t>
                </a:r>
                <a:r>
                  <a:rPr lang="en-US" altLang="zh-TW" dirty="0"/>
                  <a:t>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Formula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function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6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Jacobian Matrix: </a:t>
            </a:r>
            <a:r>
              <a:rPr lang="en-US" altLang="zh-TW" dirty="0" err="1" smtClean="0"/>
              <a:t>Vectorized</a:t>
            </a:r>
            <a:r>
              <a:rPr lang="en-US" altLang="zh-TW" dirty="0" smtClean="0"/>
              <a:t>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</a:t>
                </a:r>
                <a:r>
                  <a:rPr lang="en-US" altLang="zh-TW" dirty="0" smtClean="0"/>
                  <a:t>e know how to compute gradients with respect to single parameters now.</a:t>
                </a:r>
              </a:p>
              <a:p>
                <a:r>
                  <a:rPr lang="en-US" altLang="zh-TW" dirty="0" smtClean="0"/>
                  <a:t>However: </a:t>
                </a:r>
                <a:r>
                  <a:rPr lang="en-US" altLang="zh-TW" dirty="0"/>
                  <a:t>I</a:t>
                </a:r>
                <a:r>
                  <a:rPr lang="en-US" altLang="zh-TW" dirty="0" smtClean="0"/>
                  <a:t>t is not efficient enough. </a:t>
                </a:r>
              </a:p>
              <a:p>
                <a:r>
                  <a:rPr lang="en-US" altLang="zh-TW" dirty="0" smtClean="0"/>
                  <a:t>Suppose we have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r>
                  <a:rPr lang="en-US" altLang="zh-TW" dirty="0" smtClean="0"/>
                  <a:t>The Jacobian is as follows.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8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 Rule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dot product of Jacobian Matrix</a:t>
                </a:r>
              </a:p>
              <a:p>
                <a:r>
                  <a:rPr lang="en-US" altLang="zh-TW" dirty="0" smtClean="0"/>
                  <a:t>Suppose we have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TW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a composition operator. </a:t>
                </a:r>
              </a:p>
              <a:p>
                <a:r>
                  <a:rPr lang="en-US" altLang="zh-TW" dirty="0" smtClean="0"/>
                  <a:t>Its derivative is as follows.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October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C392-4ECD-4528-9094-B253F9513A4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6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1789</Words>
  <Application>Microsoft Office PowerPoint</Application>
  <PresentationFormat>寬螢幕</PresentationFormat>
  <Paragraphs>497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Backpropagation and Computation Graphs</vt:lpstr>
      <vt:lpstr>Course Outline</vt:lpstr>
      <vt:lpstr>Today’s Agenda</vt:lpstr>
      <vt:lpstr>Stochastic Gradient Decent</vt:lpstr>
      <vt:lpstr>Stochastic Gradient Decent</vt:lpstr>
      <vt:lpstr>Calculus Review</vt:lpstr>
      <vt:lpstr>Review of Calculus </vt:lpstr>
      <vt:lpstr>Jacobian Matrix: Vectorized Gradients</vt:lpstr>
      <vt:lpstr>Chain Rule</vt:lpstr>
      <vt:lpstr>Conventional Chain Rule </vt:lpstr>
      <vt:lpstr>Multiplication of Jacobian Matrix Chain Rule </vt:lpstr>
      <vt:lpstr>Useful Identities for Neural Network</vt:lpstr>
      <vt:lpstr>Matrix Times Column Vector w.r.t. Column Vector</vt:lpstr>
      <vt:lpstr>Row Vector Times Matrix w.r.t. Row Vector</vt:lpstr>
      <vt:lpstr>A Vector w.r.t. Itself</vt:lpstr>
      <vt:lpstr>Elementwise Function</vt:lpstr>
      <vt:lpstr>Matrix Times Column Vector w.r.t Matrix</vt:lpstr>
      <vt:lpstr>Matrix Times Column Vector w.r.t Matrix</vt:lpstr>
      <vt:lpstr>Derivative of Cross-Entropy Loss w.r.t x</vt:lpstr>
      <vt:lpstr>Derivative of Cross-Entropy Loss</vt:lpstr>
      <vt:lpstr>Derivative of Sigmoid Function</vt:lpstr>
      <vt:lpstr>Derivative of ReLU Function</vt:lpstr>
      <vt:lpstr>Derivative of Tanh Function</vt:lpstr>
      <vt:lpstr>Backpropagation</vt:lpstr>
      <vt:lpstr>Introduction</vt:lpstr>
      <vt:lpstr>Computational Graph and Forward Propagation</vt:lpstr>
      <vt:lpstr>Computational Graph and Back Propagation</vt:lpstr>
      <vt:lpstr>Backpropagation on Single Node</vt:lpstr>
      <vt:lpstr>How to calculate ∂s/∂z?</vt:lpstr>
      <vt:lpstr>Single Node with Multiple Inputs</vt:lpstr>
      <vt:lpstr>Example</vt:lpstr>
      <vt:lpstr>Sum up the Gradients at outward Branches</vt:lpstr>
      <vt:lpstr>Real Network Example</vt:lpstr>
      <vt:lpstr>How to calculate (∂z_i^((2)))/(∂W_ij^((1)) )?</vt:lpstr>
      <vt:lpstr>Node Intuition</vt:lpstr>
      <vt:lpstr>Efficient Gradient Computation</vt:lpstr>
      <vt:lpstr>Efficient Gradient Computation</vt:lpstr>
      <vt:lpstr>Backprop in Computational Graph</vt:lpstr>
      <vt:lpstr>Implementation of Back-Prop</vt:lpstr>
      <vt:lpstr>Implementation of Forward/Backward API</vt:lpstr>
      <vt:lpstr>Implementation of Forward/Backward API</vt:lpstr>
      <vt:lpstr>Numeric Gradient for Gradient Check</vt:lpstr>
      <vt:lpstr>Summary</vt:lpstr>
      <vt:lpstr>Tricks and Tips on Neural Network</vt:lpstr>
      <vt:lpstr>Regularization</vt:lpstr>
      <vt:lpstr>"Regularization": λ</vt:lpstr>
      <vt:lpstr>Dropout</vt:lpstr>
      <vt:lpstr>Vectorization</vt:lpstr>
      <vt:lpstr>Non-Linearity: Sigmoid</vt:lpstr>
      <vt:lpstr>Non-Linearities: tanh and hard tanh</vt:lpstr>
      <vt:lpstr>Better Non-Linearity</vt:lpstr>
      <vt:lpstr>Non-Linearity: Maxout</vt:lpstr>
      <vt:lpstr>Non-Linearity: Soft Sign</vt:lpstr>
      <vt:lpstr>Derivative of Non-Linearities</vt:lpstr>
      <vt:lpstr>Data Preprocessing</vt:lpstr>
      <vt:lpstr>Parameter Initialization</vt:lpstr>
      <vt:lpstr>Optimizer</vt:lpstr>
      <vt:lpstr>Learning Rate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 and Computation Graphs</dc:title>
  <dc:creator>Chia-Yi Su</dc:creator>
  <cp:lastModifiedBy>Su, Ian</cp:lastModifiedBy>
  <cp:revision>215</cp:revision>
  <dcterms:created xsi:type="dcterms:W3CDTF">2020-01-17T00:10:26Z</dcterms:created>
  <dcterms:modified xsi:type="dcterms:W3CDTF">2022-04-29T08:16:24Z</dcterms:modified>
</cp:coreProperties>
</file>