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21" r:id="rId3"/>
    <p:sldId id="259" r:id="rId4"/>
    <p:sldId id="320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9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318" r:id="rId27"/>
    <p:sldId id="281" r:id="rId28"/>
    <p:sldId id="282" r:id="rId29"/>
    <p:sldId id="283" r:id="rId30"/>
    <p:sldId id="284" r:id="rId31"/>
    <p:sldId id="286" r:id="rId32"/>
    <p:sldId id="285" r:id="rId33"/>
    <p:sldId id="287" r:id="rId34"/>
    <p:sldId id="291" r:id="rId35"/>
    <p:sldId id="292" r:id="rId36"/>
    <p:sldId id="293" r:id="rId37"/>
    <p:sldId id="294" r:id="rId38"/>
    <p:sldId id="297" r:id="rId39"/>
    <p:sldId id="295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9" r:id="rId61"/>
    <p:sldId id="290" r:id="rId62"/>
    <p:sldId id="258" r:id="rId6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37AE2-19C9-423D-B724-BABC0C6FC58B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2FE31-49CC-4788-941B-7D4C42BD64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696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41152" cy="8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7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11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2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35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41152" cy="8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6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40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55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26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68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85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59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2F6A-0C29-4777-86E0-015F5D9E89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11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glish.com/pronounce/san%20jose/english/us?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hyperlink" Target="https://universaldependencies.org/introducti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Dependency Parsing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Chia-Yi </a:t>
            </a:r>
            <a:r>
              <a:rPr lang="en-US" altLang="zh-TW" dirty="0"/>
              <a:t>Su</a:t>
            </a:r>
          </a:p>
          <a:p>
            <a:r>
              <a:rPr lang="en-US" altLang="zh-TW" dirty="0" smtClean="0"/>
              <a:t>Department </a:t>
            </a:r>
            <a:r>
              <a:rPr lang="en-US" altLang="zh-TW" dirty="0"/>
              <a:t>of Electronic Engineering</a:t>
            </a:r>
          </a:p>
          <a:p>
            <a:r>
              <a:rPr lang="en-US" altLang="zh-TW" dirty="0"/>
              <a:t>National Kaohsiung University of Science and Technology</a:t>
            </a:r>
          </a:p>
          <a:p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9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do we need sentence structure?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now, we have only learnt</a:t>
            </a:r>
          </a:p>
          <a:p>
            <a:pPr lvl="1"/>
            <a:r>
              <a:rPr lang="en-US" altLang="zh-TW" dirty="0" smtClean="0"/>
              <a:t>Meaning of word (word vector)</a:t>
            </a:r>
          </a:p>
          <a:p>
            <a:r>
              <a:rPr lang="en-US" altLang="zh-TW" dirty="0" smtClean="0"/>
              <a:t>Human being always coveys complex ideas by using sentences – composition of words.</a:t>
            </a:r>
          </a:p>
          <a:p>
            <a:r>
              <a:rPr lang="en-US" altLang="zh-TW" dirty="0" smtClean="0"/>
              <a:t>Sentence structure can help us or computer understand sentences correctly.</a:t>
            </a:r>
          </a:p>
          <a:p>
            <a:r>
              <a:rPr lang="en-US" altLang="zh-TW" dirty="0" smtClean="0"/>
              <a:t>E.g. which word modifies which other words.</a:t>
            </a:r>
          </a:p>
          <a:p>
            <a:r>
              <a:rPr lang="en-US" altLang="zh-TW" dirty="0" smtClean="0"/>
              <a:t>We will show some interesting examples.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2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Prep. Phrase Ambiguity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73" y="1847850"/>
            <a:ext cx="7627990" cy="435012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弧形箭號 (下彎) 7"/>
          <p:cNvSpPr/>
          <p:nvPr/>
        </p:nvSpPr>
        <p:spPr>
          <a:xfrm>
            <a:off x="6224954" y="1847850"/>
            <a:ext cx="2259623" cy="6403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迴轉箭號 8"/>
          <p:cNvSpPr/>
          <p:nvPr/>
        </p:nvSpPr>
        <p:spPr>
          <a:xfrm rot="10800000">
            <a:off x="6937130" y="2787161"/>
            <a:ext cx="1336431" cy="56270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弧形向右箭號 10"/>
          <p:cNvSpPr/>
          <p:nvPr/>
        </p:nvSpPr>
        <p:spPr>
          <a:xfrm rot="5583721">
            <a:off x="4531430" y="1702154"/>
            <a:ext cx="510179" cy="1008800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弧形箭號 (下彎) 11"/>
          <p:cNvSpPr/>
          <p:nvPr/>
        </p:nvSpPr>
        <p:spPr>
          <a:xfrm>
            <a:off x="5405144" y="1925515"/>
            <a:ext cx="819810" cy="49237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弧形箭號 (下彎) 12"/>
          <p:cNvSpPr/>
          <p:nvPr/>
        </p:nvSpPr>
        <p:spPr>
          <a:xfrm>
            <a:off x="5303826" y="1548912"/>
            <a:ext cx="2849574" cy="77170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迴轉箭號 13"/>
          <p:cNvSpPr/>
          <p:nvPr/>
        </p:nvSpPr>
        <p:spPr>
          <a:xfrm rot="10800000">
            <a:off x="7274169" y="2629999"/>
            <a:ext cx="1336431" cy="562707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95854" y="3587262"/>
            <a:ext cx="3815861" cy="9759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警察用刀子砍了一個</a:t>
            </a:r>
            <a:r>
              <a:rPr lang="en-US" altLang="zh-TW" dirty="0" smtClean="0"/>
              <a:t>Guy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166339" y="3535546"/>
            <a:ext cx="3815861" cy="97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一個</a:t>
            </a:r>
            <a:r>
              <a:rPr lang="en-US" altLang="zh-TW" dirty="0" smtClean="0"/>
              <a:t>Guy</a:t>
            </a:r>
            <a:r>
              <a:rPr lang="zh-TW" altLang="en-US" dirty="0" smtClean="0"/>
              <a:t>有刀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253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Pronunciation of San Jose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https://youglish.com/pronounce/san%20jose/english/us?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Prep. Phrase Ambiguity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Scientists </a:t>
            </a:r>
            <a:r>
              <a:rPr lang="en-US" altLang="zh-TW" dirty="0"/>
              <a:t>count </a:t>
            </a:r>
            <a:r>
              <a:rPr lang="en-US" altLang="zh-TW" dirty="0" smtClean="0"/>
              <a:t>whales </a:t>
            </a:r>
            <a:r>
              <a:rPr lang="en-US" altLang="zh-TW" dirty="0"/>
              <a:t>from </a:t>
            </a:r>
            <a:r>
              <a:rPr lang="en-US" altLang="zh-TW" dirty="0" smtClean="0"/>
              <a:t>space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9" name="弧形向右箭號 8"/>
          <p:cNvSpPr/>
          <p:nvPr/>
        </p:nvSpPr>
        <p:spPr>
          <a:xfrm rot="5400000">
            <a:off x="1966547" y="1676584"/>
            <a:ext cx="685800" cy="8176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弧形箭號 (下彎) 9"/>
          <p:cNvSpPr/>
          <p:nvPr/>
        </p:nvSpPr>
        <p:spPr>
          <a:xfrm>
            <a:off x="2718290" y="1747289"/>
            <a:ext cx="2531383" cy="58346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弧形向右箭號 10"/>
          <p:cNvSpPr/>
          <p:nvPr/>
        </p:nvSpPr>
        <p:spPr>
          <a:xfrm rot="5400000">
            <a:off x="4695344" y="1771100"/>
            <a:ext cx="327878" cy="100086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1" y="3455297"/>
            <a:ext cx="3384493" cy="2347625"/>
          </a:xfrm>
          <a:prstGeom prst="rect">
            <a:avLst/>
          </a:prstGeom>
        </p:spPr>
      </p:pic>
      <p:sp>
        <p:nvSpPr>
          <p:cNvPr id="13" name="弧形箭號 (左彎) 12"/>
          <p:cNvSpPr/>
          <p:nvPr/>
        </p:nvSpPr>
        <p:spPr>
          <a:xfrm rot="5400000">
            <a:off x="1978819" y="2323652"/>
            <a:ext cx="461598" cy="1053611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弧形箭號 (上彎) 13"/>
          <p:cNvSpPr/>
          <p:nvPr/>
        </p:nvSpPr>
        <p:spPr>
          <a:xfrm>
            <a:off x="2757852" y="2623518"/>
            <a:ext cx="1128346" cy="539016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弧形向右箭號 14"/>
          <p:cNvSpPr/>
          <p:nvPr/>
        </p:nvSpPr>
        <p:spPr>
          <a:xfrm rot="16200000">
            <a:off x="4116168" y="2058036"/>
            <a:ext cx="557258" cy="1748936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弧形箭號 (左彎) 15"/>
          <p:cNvSpPr/>
          <p:nvPr/>
        </p:nvSpPr>
        <p:spPr>
          <a:xfrm rot="5400000">
            <a:off x="4334606" y="2290753"/>
            <a:ext cx="461598" cy="1053611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7" name="圖片 1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883" y="3455297"/>
            <a:ext cx="3314702" cy="237569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147537" y="3455297"/>
            <a:ext cx="3815861" cy="9759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科學家數太空的鯨魚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47537" y="2153262"/>
            <a:ext cx="3815861" cy="975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科學家在太空</a:t>
            </a:r>
            <a:r>
              <a:rPr lang="zh-TW" altLang="en-US" dirty="0"/>
              <a:t>數</a:t>
            </a:r>
            <a:r>
              <a:rPr lang="zh-TW" altLang="en-US" dirty="0" smtClean="0"/>
              <a:t>鯨魚</a:t>
            </a:r>
            <a:endParaRPr lang="en-US" altLang="zh-TW" dirty="0" smtClean="0"/>
          </a:p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科學家從空中數鯨魚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</a:rPr>
              <a:t>科學家</a:t>
            </a:r>
            <a:r>
              <a:rPr lang="zh-TW" altLang="en-US" dirty="0" smtClean="0">
                <a:solidFill>
                  <a:schemeClr val="bg1"/>
                </a:solidFill>
              </a:rPr>
              <a:t>在一個空間數鯨魚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21" name="弧形箭號 (下彎) 20"/>
          <p:cNvSpPr/>
          <p:nvPr/>
        </p:nvSpPr>
        <p:spPr>
          <a:xfrm>
            <a:off x="2700568" y="1701318"/>
            <a:ext cx="1213339" cy="6330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7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Prep. Phrase Ambiguity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board approved [its acquisition] </a:t>
            </a:r>
          </a:p>
          <a:p>
            <a:pPr marL="0" indent="0">
              <a:buNone/>
            </a:pPr>
            <a:r>
              <a:rPr lang="en-US" altLang="zh-TW" dirty="0" smtClean="0"/>
              <a:t>                                         [by R.T. Ltd.]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 [of Toronto]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          [for $27 a share] 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r>
              <a:rPr lang="en-US" altLang="zh-TW" dirty="0" smtClean="0"/>
              <a:t>	 [at its monthly meeting].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 Your Turn</a:t>
            </a:r>
          </a:p>
          <a:p>
            <a:pPr lvl="1"/>
            <a:r>
              <a:rPr lang="en-US" altLang="zh-TW" dirty="0" smtClean="0"/>
              <a:t> NKUST is a school in</a:t>
            </a:r>
            <a:r>
              <a:rPr lang="zh-TW" altLang="en-US" dirty="0" smtClean="0"/>
              <a:t> </a:t>
            </a:r>
            <a:r>
              <a:rPr lang="en-US" altLang="zh-TW" dirty="0" smtClean="0"/>
              <a:t>Kaohsiung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弧形箭號 (下彎) 6"/>
          <p:cNvSpPr/>
          <p:nvPr/>
        </p:nvSpPr>
        <p:spPr>
          <a:xfrm rot="5400000">
            <a:off x="5715126" y="1807675"/>
            <a:ext cx="829163" cy="9539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弧形箭號 (左彎) 7"/>
          <p:cNvSpPr/>
          <p:nvPr/>
        </p:nvSpPr>
        <p:spPr>
          <a:xfrm>
            <a:off x="5744011" y="1981728"/>
            <a:ext cx="747347" cy="164509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弧形向右箭號 10"/>
          <p:cNvSpPr/>
          <p:nvPr/>
        </p:nvSpPr>
        <p:spPr>
          <a:xfrm>
            <a:off x="3238858" y="2370482"/>
            <a:ext cx="560058" cy="655352"/>
          </a:xfrm>
          <a:prstGeom prst="curvedRightArrow">
            <a:avLst>
              <a:gd name="adj1" fmla="val 25000"/>
              <a:gd name="adj2" fmla="val 50000"/>
              <a:gd name="adj3" fmla="val 21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弧形向右箭號 11"/>
          <p:cNvSpPr/>
          <p:nvPr/>
        </p:nvSpPr>
        <p:spPr>
          <a:xfrm>
            <a:off x="1364498" y="1931863"/>
            <a:ext cx="1169695" cy="2146591"/>
          </a:xfrm>
          <a:prstGeom prst="curvedRightArrow">
            <a:avLst>
              <a:gd name="adj1" fmla="val 25000"/>
              <a:gd name="adj2" fmla="val 50000"/>
              <a:gd name="adj3" fmla="val 21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弧形向右箭號 12"/>
          <p:cNvSpPr/>
          <p:nvPr/>
        </p:nvSpPr>
        <p:spPr>
          <a:xfrm rot="16200000">
            <a:off x="2636031" y="4539532"/>
            <a:ext cx="488662" cy="953592"/>
          </a:xfrm>
          <a:prstGeom prst="curvedRightArrow">
            <a:avLst>
              <a:gd name="adj1" fmla="val 25000"/>
              <a:gd name="adj2" fmla="val 50000"/>
              <a:gd name="adj3" fmla="val 21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弧形向右箭號 13"/>
          <p:cNvSpPr/>
          <p:nvPr/>
        </p:nvSpPr>
        <p:spPr>
          <a:xfrm rot="5400000">
            <a:off x="2765281" y="4109911"/>
            <a:ext cx="335686" cy="611468"/>
          </a:xfrm>
          <a:prstGeom prst="curvedRightArrow">
            <a:avLst>
              <a:gd name="adj1" fmla="val 25000"/>
              <a:gd name="adj2" fmla="val 50000"/>
              <a:gd name="adj3" fmla="val 21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弧形向右箭號 14"/>
          <p:cNvSpPr/>
          <p:nvPr/>
        </p:nvSpPr>
        <p:spPr>
          <a:xfrm rot="5400000">
            <a:off x="1870391" y="3895604"/>
            <a:ext cx="450794" cy="876812"/>
          </a:xfrm>
          <a:prstGeom prst="curvedRightArrow">
            <a:avLst>
              <a:gd name="adj1" fmla="val 25000"/>
              <a:gd name="adj2" fmla="val 50000"/>
              <a:gd name="adj3" fmla="val 21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弧形向右箭號 15"/>
          <p:cNvSpPr/>
          <p:nvPr/>
        </p:nvSpPr>
        <p:spPr>
          <a:xfrm rot="16200000">
            <a:off x="3675887" y="4483427"/>
            <a:ext cx="488662" cy="1126119"/>
          </a:xfrm>
          <a:prstGeom prst="curvedRightArrow">
            <a:avLst>
              <a:gd name="adj1" fmla="val 25000"/>
              <a:gd name="adj2" fmla="val 50000"/>
              <a:gd name="adj3" fmla="val 21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弧形向右箭號 16"/>
          <p:cNvSpPr/>
          <p:nvPr/>
        </p:nvSpPr>
        <p:spPr>
          <a:xfrm rot="5400000">
            <a:off x="3894191" y="4047977"/>
            <a:ext cx="335686" cy="842480"/>
          </a:xfrm>
          <a:prstGeom prst="curvedRightArrow">
            <a:avLst>
              <a:gd name="adj1" fmla="val 25000"/>
              <a:gd name="adj2" fmla="val 50000"/>
              <a:gd name="adj3" fmla="val 21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弧形箭號 (左彎) 17"/>
          <p:cNvSpPr/>
          <p:nvPr/>
        </p:nvSpPr>
        <p:spPr>
          <a:xfrm rot="16200000">
            <a:off x="3689941" y="916786"/>
            <a:ext cx="502064" cy="162781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3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Number of Dependencies for Prep. Phrase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Catalan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Catalan number grows exponentially.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68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Ambiguous Sentence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sz="2400" dirty="0" smtClean="0"/>
              <a:t>[Shuttle </a:t>
            </a:r>
            <a:r>
              <a:rPr lang="en-US" altLang="zh-TW" sz="2400" dirty="0"/>
              <a:t>veteran and longtime NASA </a:t>
            </a:r>
            <a:r>
              <a:rPr lang="en-US" altLang="zh-TW" sz="2400" dirty="0" smtClean="0"/>
              <a:t>executive] [Fred Gregory] appointed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board</a:t>
            </a:r>
          </a:p>
          <a:p>
            <a:endParaRPr lang="en-US" altLang="zh-TW" dirty="0"/>
          </a:p>
          <a:p>
            <a:r>
              <a:rPr lang="en-US" altLang="zh-TW" sz="2400" dirty="0"/>
              <a:t>[Shuttle veteran] and [longtime NASA executive Fred Gregory] appointed to board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弧形向右箭號 6"/>
          <p:cNvSpPr/>
          <p:nvPr/>
        </p:nvSpPr>
        <p:spPr>
          <a:xfrm rot="5400000">
            <a:off x="7255120" y="1610459"/>
            <a:ext cx="583221" cy="21277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弧形向右箭號 7"/>
          <p:cNvSpPr/>
          <p:nvPr/>
        </p:nvSpPr>
        <p:spPr>
          <a:xfrm rot="5400000">
            <a:off x="5259267" y="124162"/>
            <a:ext cx="894803" cy="6937131"/>
          </a:xfrm>
          <a:prstGeom prst="curvedRightArrow">
            <a:avLst>
              <a:gd name="adj1" fmla="val 3099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弧形箭號 (下彎) 8"/>
          <p:cNvSpPr/>
          <p:nvPr/>
        </p:nvSpPr>
        <p:spPr>
          <a:xfrm>
            <a:off x="3581400" y="3592727"/>
            <a:ext cx="729762" cy="443004"/>
          </a:xfrm>
          <a:prstGeom prst="curvedDownArrow">
            <a:avLst>
              <a:gd name="adj1" fmla="val 4063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2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Adjectival Modifier Ambiguity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267" y="1690688"/>
            <a:ext cx="7118179" cy="435248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52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VP Ambiguity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13" y="1830265"/>
            <a:ext cx="6399431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8" name="弧形箭號 (下彎) 7"/>
          <p:cNvSpPr/>
          <p:nvPr/>
        </p:nvSpPr>
        <p:spPr>
          <a:xfrm>
            <a:off x="4893964" y="4580792"/>
            <a:ext cx="1203960" cy="39619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迴轉箭號 8"/>
          <p:cNvSpPr/>
          <p:nvPr/>
        </p:nvSpPr>
        <p:spPr>
          <a:xfrm rot="5400000">
            <a:off x="5754115" y="4576664"/>
            <a:ext cx="683770" cy="404446"/>
          </a:xfrm>
          <a:prstGeom prst="utur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Dependency Grammar </a:t>
            </a:r>
            <a:r>
              <a:rPr lang="en-US" altLang="zh-TW" dirty="0" smtClean="0"/>
              <a:t>and Dependency </a:t>
            </a:r>
            <a:r>
              <a:rPr lang="en-US" altLang="zh-TW" dirty="0"/>
              <a:t>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Dependencies, asymmetric arrow, are the relations between lexical items.</a:t>
            </a:r>
          </a:p>
          <a:p>
            <a:pPr marL="0" indent="0">
              <a:buNone/>
            </a:pPr>
            <a:r>
              <a:rPr lang="en-US" altLang="zh-TW" dirty="0" smtClean="0"/>
              <a:t>             count 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scientists  whales space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		         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               from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19</a:t>
            </a:fld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1334230" y="2625383"/>
            <a:ext cx="615462" cy="685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2209800" y="2666292"/>
            <a:ext cx="372208" cy="644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581191" y="2641765"/>
            <a:ext cx="827942" cy="685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393680" y="3506341"/>
            <a:ext cx="102576" cy="696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64" y="3101487"/>
            <a:ext cx="55149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Basic Knowledge on Natural Language Processing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Applications of Natural Language Processing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Word Vector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Neural Network (Including Relative Math Derivation)</a:t>
            </a:r>
          </a:p>
          <a:p>
            <a:r>
              <a:rPr lang="en-US" altLang="zh-TW" dirty="0"/>
              <a:t>Dependency Parsing </a:t>
            </a:r>
          </a:p>
          <a:p>
            <a:r>
              <a:rPr lang="en-US" altLang="zh-TW" dirty="0"/>
              <a:t>Recurrent Neural Network, Variants of Recurrent Neural Network, and Language Model</a:t>
            </a:r>
          </a:p>
          <a:p>
            <a:r>
              <a:rPr lang="en-US" altLang="zh-TW" dirty="0"/>
              <a:t>Machine Translation</a:t>
            </a:r>
          </a:p>
          <a:p>
            <a:r>
              <a:rPr lang="en-US" altLang="zh-TW" dirty="0"/>
              <a:t>Contextual Representation</a:t>
            </a:r>
          </a:p>
          <a:p>
            <a:r>
              <a:rPr lang="en-US" altLang="zh-TW" dirty="0" smtClean="0"/>
              <a:t>Dialog </a:t>
            </a:r>
            <a:r>
              <a:rPr lang="en-US" altLang="zh-TW" dirty="0"/>
              <a:t>System (Including </a:t>
            </a:r>
            <a:r>
              <a:rPr lang="en-US" altLang="zh-TW" dirty="0" err="1"/>
              <a:t>MultiModal</a:t>
            </a:r>
            <a:r>
              <a:rPr lang="en-US" altLang="zh-TW" dirty="0"/>
              <a:t> Dialog System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3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Dependency Grammar and Dependency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Arrows are sometimes typed with their grammatical relations e.g. subject.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If interested, refer to Universal </a:t>
            </a:r>
            <a:r>
              <a:rPr lang="en-US" altLang="zh-TW" dirty="0"/>
              <a:t>Dependencies </a:t>
            </a:r>
            <a:r>
              <a:rPr lang="en-US" altLang="zh-TW" dirty="0" smtClean="0"/>
              <a:t>website. It contains the dependencies and tags of many languages.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46" y="2299432"/>
            <a:ext cx="4193931" cy="27380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590743" y="2804750"/>
            <a:ext cx="895713" cy="298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nsubj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014364" y="3103689"/>
            <a:ext cx="916047" cy="30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nobj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883462" y="2842633"/>
            <a:ext cx="916047" cy="30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nmod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354033" y="4001294"/>
            <a:ext cx="916047" cy="307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Prep.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4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Dependency Grammar and Dependency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Root Scientists </a:t>
            </a:r>
            <a:r>
              <a:rPr lang="en-US" altLang="zh-TW" dirty="0"/>
              <a:t>count whales from </a:t>
            </a:r>
            <a:r>
              <a:rPr lang="en-US" altLang="zh-TW" dirty="0" smtClean="0"/>
              <a:t>space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A fake Root is added to make each word to be dependent of other word.</a:t>
            </a:r>
          </a:p>
          <a:p>
            <a:r>
              <a:rPr lang="en-US" altLang="zh-TW" dirty="0" smtClean="0"/>
              <a:t>There are different way drawing arrow. </a:t>
            </a:r>
          </a:p>
          <a:p>
            <a:r>
              <a:rPr lang="en-US" altLang="zh-TW" dirty="0" smtClean="0"/>
              <a:t>However</a:t>
            </a:r>
            <a:r>
              <a:rPr lang="en-US" altLang="zh-TW" dirty="0"/>
              <a:t>:</a:t>
            </a:r>
            <a:r>
              <a:rPr lang="en-US" altLang="zh-TW" dirty="0" smtClean="0"/>
              <a:t> </a:t>
            </a:r>
            <a:r>
              <a:rPr lang="en-US" altLang="zh-TW" dirty="0"/>
              <a:t>W</a:t>
            </a:r>
            <a:r>
              <a:rPr lang="en-US" altLang="zh-TW" dirty="0" smtClean="0"/>
              <a:t>e draw from head to dependent.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8" name="弧形箭號 (下彎) 7"/>
          <p:cNvSpPr/>
          <p:nvPr/>
        </p:nvSpPr>
        <p:spPr>
          <a:xfrm>
            <a:off x="1512277" y="1995854"/>
            <a:ext cx="1910192" cy="4396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弧形箭號 (下彎) 8"/>
          <p:cNvSpPr/>
          <p:nvPr/>
        </p:nvSpPr>
        <p:spPr>
          <a:xfrm>
            <a:off x="3933092" y="1995853"/>
            <a:ext cx="1307123" cy="43961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弧形箭號 (下彎) 9"/>
          <p:cNvSpPr/>
          <p:nvPr/>
        </p:nvSpPr>
        <p:spPr>
          <a:xfrm>
            <a:off x="3830516" y="1870075"/>
            <a:ext cx="2178398" cy="5653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弧形箭號 (左彎) 10"/>
          <p:cNvSpPr/>
          <p:nvPr/>
        </p:nvSpPr>
        <p:spPr>
          <a:xfrm rot="5400000">
            <a:off x="5047180" y="2528884"/>
            <a:ext cx="517954" cy="7883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弧形箭號 (左彎) 11"/>
          <p:cNvSpPr/>
          <p:nvPr/>
        </p:nvSpPr>
        <p:spPr>
          <a:xfrm rot="5400000">
            <a:off x="2616107" y="2470486"/>
            <a:ext cx="517954" cy="7883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5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Universal Dependencies Treebank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98" y="1822573"/>
            <a:ext cx="8672312" cy="410753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15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Universal </a:t>
            </a:r>
            <a:r>
              <a:rPr lang="en-US" altLang="zh-TW" dirty="0" smtClean="0"/>
              <a:t>Dependencies: </a:t>
            </a:r>
            <a:r>
              <a:rPr lang="en-US" altLang="zh-TW" dirty="0"/>
              <a:t>English, Bulgarian, Czech and Swedish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://universaldependencies.org/introduction.html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0" y="2508612"/>
            <a:ext cx="10483188" cy="32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Grammar and </a:t>
            </a:r>
            <a:r>
              <a:rPr lang="en-US" altLang="zh-TW" dirty="0" err="1" smtClean="0"/>
              <a:t>TreeBank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Why </a:t>
            </a:r>
            <a:r>
              <a:rPr lang="en-US" altLang="zh-TW" dirty="0" err="1" smtClean="0"/>
              <a:t>TreeBank</a:t>
            </a:r>
            <a:r>
              <a:rPr lang="en-US" altLang="zh-TW" dirty="0" smtClean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Reusability – each linguistics may build their own grammar.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H</a:t>
            </a:r>
            <a:r>
              <a:rPr lang="en-US" altLang="zh-TW" dirty="0" smtClean="0"/>
              <a:t>elp to deal with ambiguous sentences – machine learning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78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Dependency Parsing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Each words needs to have the head.</a:t>
            </a:r>
          </a:p>
          <a:p>
            <a:r>
              <a:rPr lang="en-US" altLang="zh-TW" dirty="0" smtClean="0"/>
              <a:t>Constraints of Dependency Parsing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</a:t>
            </a:r>
            <a:r>
              <a:rPr lang="en-US" altLang="zh-TW" dirty="0" smtClean="0"/>
              <a:t>Root can only be a head of one 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</a:t>
            </a:r>
            <a:r>
              <a:rPr lang="en-US" altLang="zh-TW" dirty="0" smtClean="0"/>
              <a:t>cycle is not preferable (prefer tree)</a:t>
            </a:r>
          </a:p>
          <a:p>
            <a:r>
              <a:rPr lang="en-US" altLang="zh-TW" dirty="0" smtClean="0"/>
              <a:t>Projective Sentence and Non-Projective Sentence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ROOT </a:t>
            </a:r>
            <a:r>
              <a:rPr lang="en-US" altLang="zh-TW" dirty="0"/>
              <a:t>I ’ll give a talk tomorrow on </a:t>
            </a:r>
            <a:r>
              <a:rPr lang="en-US" altLang="zh-TW" dirty="0" smtClean="0"/>
              <a:t>bootstrapping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ROOT </a:t>
            </a:r>
            <a:r>
              <a:rPr lang="en-US" altLang="zh-TW" dirty="0"/>
              <a:t>I ’ll give a talk </a:t>
            </a:r>
            <a:r>
              <a:rPr lang="en-US" altLang="zh-TW" dirty="0" smtClean="0"/>
              <a:t>on bootstrapping </a:t>
            </a:r>
            <a:r>
              <a:rPr lang="en-US" altLang="zh-TW" dirty="0"/>
              <a:t>tomorrow</a:t>
            </a:r>
          </a:p>
          <a:p>
            <a:endParaRPr lang="en-US" altLang="zh-TW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7" name="弧形箭號 (下彎) 6"/>
          <p:cNvSpPr/>
          <p:nvPr/>
        </p:nvSpPr>
        <p:spPr>
          <a:xfrm>
            <a:off x="1316639" y="3971793"/>
            <a:ext cx="1424353" cy="378069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弧形箭號 (下彎) 8"/>
          <p:cNvSpPr/>
          <p:nvPr/>
        </p:nvSpPr>
        <p:spPr>
          <a:xfrm>
            <a:off x="3988402" y="3752169"/>
            <a:ext cx="3039208" cy="678777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弧形箭號 (下彎) 9"/>
          <p:cNvSpPr/>
          <p:nvPr/>
        </p:nvSpPr>
        <p:spPr>
          <a:xfrm>
            <a:off x="2640256" y="4033338"/>
            <a:ext cx="1882287" cy="378069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弧形箭號 (上彎) 10"/>
          <p:cNvSpPr/>
          <p:nvPr/>
        </p:nvSpPr>
        <p:spPr>
          <a:xfrm>
            <a:off x="2550309" y="4676492"/>
            <a:ext cx="821718" cy="365568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" name="弧形箭號 (下彎) 11"/>
          <p:cNvSpPr/>
          <p:nvPr/>
        </p:nvSpPr>
        <p:spPr>
          <a:xfrm>
            <a:off x="1261873" y="5330139"/>
            <a:ext cx="1288436" cy="37806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弧形箭號 (下彎) 12"/>
          <p:cNvSpPr/>
          <p:nvPr/>
        </p:nvSpPr>
        <p:spPr>
          <a:xfrm>
            <a:off x="2550309" y="5175996"/>
            <a:ext cx="4473210" cy="6458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弧形箭號 (下彎) 13"/>
          <p:cNvSpPr/>
          <p:nvPr/>
        </p:nvSpPr>
        <p:spPr>
          <a:xfrm>
            <a:off x="2640256" y="5625247"/>
            <a:ext cx="731771" cy="1965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弧形箭號 (下彎) 14"/>
          <p:cNvSpPr/>
          <p:nvPr/>
        </p:nvSpPr>
        <p:spPr>
          <a:xfrm>
            <a:off x="3888754" y="5529479"/>
            <a:ext cx="1038226" cy="27256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88402" y="3935817"/>
            <a:ext cx="667472" cy="323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93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Dependency Parsing Methods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6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Methods of Dependency Parsing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Dynamic Programming</a:t>
            </a:r>
          </a:p>
          <a:p>
            <a:r>
              <a:rPr lang="en-US" altLang="zh-TW" dirty="0"/>
              <a:t>Graph A</a:t>
            </a:r>
            <a:r>
              <a:rPr lang="en-US" altLang="zh-TW" dirty="0" smtClean="0"/>
              <a:t>lgorithms</a:t>
            </a:r>
          </a:p>
          <a:p>
            <a:r>
              <a:rPr lang="en-US" altLang="zh-TW" dirty="0"/>
              <a:t>Constraint Satisfaction 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Transition-Based </a:t>
            </a:r>
            <a:r>
              <a:rPr lang="en-US" altLang="zh-TW" dirty="0">
                <a:solidFill>
                  <a:srgbClr val="FF0000"/>
                </a:solidFill>
              </a:rPr>
              <a:t>P</a:t>
            </a:r>
            <a:r>
              <a:rPr lang="en-US" altLang="zh-TW" dirty="0" smtClean="0">
                <a:solidFill>
                  <a:srgbClr val="FF0000"/>
                </a:solidFill>
              </a:rPr>
              <a:t>arsing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4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Transition-Based </a:t>
            </a:r>
            <a:r>
              <a:rPr lang="en-US" altLang="zh-TW" dirty="0"/>
              <a:t>P</a:t>
            </a:r>
            <a:r>
              <a:rPr lang="en-US" altLang="zh-TW" dirty="0" smtClean="0"/>
              <a:t>arser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Transition-based parser is similar to shift-reduce parser.</a:t>
            </a:r>
          </a:p>
          <a:p>
            <a:r>
              <a:rPr lang="en-US" altLang="zh-TW" dirty="0" smtClean="0"/>
              <a:t>Parser has</a:t>
            </a:r>
          </a:p>
          <a:p>
            <a:pPr lvl="1"/>
            <a:r>
              <a:rPr lang="en-US" altLang="zh-TW" dirty="0" smtClean="0"/>
              <a:t>Stack </a:t>
            </a:r>
            <a:r>
              <a:rPr lang="el-GR" altLang="zh-TW" dirty="0" smtClean="0"/>
              <a:t>σ</a:t>
            </a:r>
            <a:r>
              <a:rPr lang="en-US" altLang="zh-TW" dirty="0" smtClean="0"/>
              <a:t> – start with ROOT</a:t>
            </a:r>
          </a:p>
          <a:p>
            <a:pPr lvl="1"/>
            <a:r>
              <a:rPr lang="en-US" altLang="zh-TW" dirty="0" smtClean="0"/>
              <a:t>Buffer </a:t>
            </a:r>
            <a:r>
              <a:rPr lang="el-GR" altLang="zh-TW" dirty="0" smtClean="0"/>
              <a:t>β</a:t>
            </a:r>
            <a:r>
              <a:rPr lang="en-US" altLang="zh-TW" dirty="0" smtClean="0"/>
              <a:t> – start with input sentence</a:t>
            </a:r>
          </a:p>
          <a:p>
            <a:pPr lvl="1"/>
            <a:r>
              <a:rPr lang="en-US" altLang="zh-TW" dirty="0" smtClean="0"/>
              <a:t>A set of dependency arcs – initialized to empty sets</a:t>
            </a:r>
          </a:p>
          <a:p>
            <a:r>
              <a:rPr lang="en-US" altLang="zh-TW" dirty="0" smtClean="0"/>
              <a:t>Algorithm will stop when buffer is empty</a:t>
            </a:r>
            <a:r>
              <a:rPr lang="en-US" altLang="zh-TW" dirty="0"/>
              <a:t> </a:t>
            </a:r>
            <a:r>
              <a:rPr lang="en-US" altLang="zh-TW" dirty="0" smtClean="0"/>
              <a:t>and the stack has ROOT only.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6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I study at NKUST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Stack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ROOT I (shift)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ROOT I </a:t>
            </a:r>
            <a:r>
              <a:rPr lang="en-US" altLang="zh-TW" sz="2000" dirty="0" smtClean="0"/>
              <a:t> study (left-arc) - &gt; </a:t>
            </a:r>
            <a:r>
              <a:rPr lang="en-US" altLang="zh-TW" sz="2000" dirty="0"/>
              <a:t>ROOT </a:t>
            </a:r>
            <a:r>
              <a:rPr lang="en-US" altLang="zh-TW" sz="2000" dirty="0" smtClean="0"/>
              <a:t>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ROOT study at (shift)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ROOT </a:t>
            </a:r>
            <a:r>
              <a:rPr lang="en-US" altLang="zh-TW" sz="2000" dirty="0" smtClean="0"/>
              <a:t>study at </a:t>
            </a:r>
            <a:r>
              <a:rPr lang="en-US" altLang="zh-TW" sz="2000" dirty="0"/>
              <a:t>NKUST </a:t>
            </a:r>
            <a:r>
              <a:rPr lang="en-US" altLang="zh-TW" sz="2000" dirty="0" smtClean="0"/>
              <a:t>(left-arc) </a:t>
            </a:r>
            <a:r>
              <a:rPr lang="en-US" altLang="zh-TW" sz="2000" dirty="0"/>
              <a:t>- &gt; ROOT </a:t>
            </a:r>
            <a:r>
              <a:rPr lang="en-US" altLang="zh-TW" sz="2000" dirty="0" smtClean="0"/>
              <a:t>study NKUST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ROOT study NKUST (right-arc) - &gt; ROOT study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ROOT study (right-arc) -&gt;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ROOT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Buffer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I study at </a:t>
            </a:r>
            <a:r>
              <a:rPr lang="en-US" altLang="zh-TW" sz="2000" dirty="0" smtClean="0"/>
              <a:t>NKUST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study at </a:t>
            </a:r>
            <a:r>
              <a:rPr lang="en-US" altLang="zh-TW" sz="2000" dirty="0" smtClean="0"/>
              <a:t>NKUST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at </a:t>
            </a:r>
            <a:r>
              <a:rPr lang="en-US" altLang="zh-TW" sz="2000" dirty="0" smtClean="0"/>
              <a:t>NKUST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NKUST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EMPTY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/>
              <a:t>EMPTY </a:t>
            </a:r>
            <a:endParaRPr lang="en-US" altLang="zh-TW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387862" y="3012648"/>
            <a:ext cx="1468315" cy="31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</a:t>
            </a:r>
            <a:r>
              <a:rPr lang="en-US" altLang="zh-TW" dirty="0" smtClean="0"/>
              <a:t>tudy -&gt; I 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387856" y="3844559"/>
            <a:ext cx="1468315" cy="31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NKUST-&gt;at 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387855" y="4251358"/>
            <a:ext cx="1468315" cy="31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s</a:t>
            </a:r>
            <a:r>
              <a:rPr lang="en-US" altLang="zh-TW" sz="1600" dirty="0" smtClean="0"/>
              <a:t>tudy-&gt;NKUST</a:t>
            </a:r>
            <a:endParaRPr lang="zh-TW" altLang="en-US" sz="1600" dirty="0"/>
          </a:p>
        </p:txBody>
      </p:sp>
      <p:sp>
        <p:nvSpPr>
          <p:cNvPr id="13" name="矩形 12"/>
          <p:cNvSpPr/>
          <p:nvPr/>
        </p:nvSpPr>
        <p:spPr>
          <a:xfrm>
            <a:off x="8387854" y="4650626"/>
            <a:ext cx="1468315" cy="313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ROOT-&gt;study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41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/>
              <a:t>Dependency Parsing </a:t>
            </a:r>
            <a:r>
              <a:rPr lang="en-US" altLang="zh-TW" dirty="0" smtClean="0"/>
              <a:t>Methods</a:t>
            </a:r>
          </a:p>
          <a:p>
            <a:r>
              <a:rPr lang="en-US" altLang="zh-TW" dirty="0"/>
              <a:t>A Fast and Accurate Dependency Parser using Neural </a:t>
            </a:r>
            <a:r>
              <a:rPr lang="en-US" altLang="zh-TW" dirty="0" smtClean="0"/>
              <a:t>Networks</a:t>
            </a:r>
          </a:p>
          <a:p>
            <a:r>
              <a:rPr lang="en-US" altLang="zh-TW" smtClean="0"/>
              <a:t>Better Results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MaltParser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/>
          <a:lstStyle/>
          <a:p>
            <a:r>
              <a:rPr lang="en-US" altLang="zh-TW" dirty="0" smtClean="0"/>
              <a:t>How to know what next action we should take? </a:t>
            </a:r>
          </a:p>
          <a:p>
            <a:r>
              <a:rPr lang="en-US" altLang="zh-TW" dirty="0" smtClean="0"/>
              <a:t>Each action is predicted by classifier</a:t>
            </a:r>
          </a:p>
          <a:p>
            <a:pPr lvl="1"/>
            <a:r>
              <a:rPr lang="en-US" altLang="zh-TW" dirty="0" smtClean="0"/>
              <a:t>Number of label will be 3 or |R|*2 + 1</a:t>
            </a:r>
          </a:p>
          <a:p>
            <a:pPr lvl="1"/>
            <a:r>
              <a:rPr lang="en-US" altLang="zh-TW" dirty="0" smtClean="0"/>
              <a:t>Features: top of stack word, POS; first in buffer word, POS;</a:t>
            </a:r>
          </a:p>
          <a:p>
            <a:r>
              <a:rPr lang="en-US" altLang="zh-TW" dirty="0" smtClean="0"/>
              <a:t>No search </a:t>
            </a:r>
            <a:r>
              <a:rPr lang="en-US" altLang="zh-TW" smtClean="0"/>
              <a:t>requirement (although </a:t>
            </a:r>
            <a:r>
              <a:rPr lang="en-US" altLang="zh-TW" dirty="0" smtClean="0"/>
              <a:t>more accuracy)</a:t>
            </a:r>
          </a:p>
          <a:p>
            <a:r>
              <a:rPr lang="en-US" altLang="zh-TW" dirty="0" smtClean="0"/>
              <a:t>Linear Time</a:t>
            </a:r>
          </a:p>
          <a:p>
            <a:r>
              <a:rPr lang="en-US" altLang="zh-TW" dirty="0" smtClean="0"/>
              <a:t>However: Conventional feature representation is complex.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330" y="5032036"/>
            <a:ext cx="3904872" cy="1324314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3" y="5032036"/>
            <a:ext cx="3838078" cy="1109362"/>
          </a:xfrm>
          <a:prstGeom prst="rect">
            <a:avLst/>
          </a:prstGeom>
        </p:spPr>
      </p:pic>
      <p:cxnSp>
        <p:nvCxnSpPr>
          <p:cNvPr id="13" name="直線接點 12"/>
          <p:cNvCxnSpPr/>
          <p:nvPr/>
        </p:nvCxnSpPr>
        <p:spPr>
          <a:xfrm>
            <a:off x="2523392" y="5161085"/>
            <a:ext cx="6488723" cy="9803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H="1">
            <a:off x="2523392" y="5032036"/>
            <a:ext cx="5750170" cy="11093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94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Problems of Conventional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Sparse and Incomplete</a:t>
            </a:r>
          </a:p>
          <a:p>
            <a:r>
              <a:rPr lang="en-US" altLang="zh-TW" dirty="0" smtClean="0"/>
              <a:t>Expensive to compute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Almost all of the computation is spent on feature computation.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21" y="1870075"/>
            <a:ext cx="5021088" cy="170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9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Dependency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We </a:t>
            </a:r>
            <a:r>
              <a:rPr lang="en-US" altLang="zh-TW" sz="2000" dirty="0"/>
              <a:t>have </a:t>
            </a:r>
            <a:r>
              <a:rPr lang="en-US" altLang="zh-TW" sz="2000" dirty="0" smtClean="0"/>
              <a:t>unlabeled </a:t>
            </a:r>
            <a:r>
              <a:rPr lang="en-US" altLang="zh-TW" sz="2000" dirty="0"/>
              <a:t>attachment score </a:t>
            </a:r>
            <a:r>
              <a:rPr lang="en-US" altLang="zh-TW" sz="2000" dirty="0" smtClean="0"/>
              <a:t>(UAS), head, and labeled </a:t>
            </a:r>
            <a:r>
              <a:rPr lang="en-US" altLang="zh-TW" sz="2000" dirty="0"/>
              <a:t>a</a:t>
            </a:r>
            <a:r>
              <a:rPr lang="en-US" altLang="zh-TW" sz="2000" dirty="0" smtClean="0"/>
              <a:t>ttachment score (LAS), head and label, to evaluate the dependency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01" y="2601205"/>
            <a:ext cx="2879400" cy="1168910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00" y="3949502"/>
            <a:ext cx="7261339" cy="20880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811715" y="2813538"/>
            <a:ext cx="2936631" cy="956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UAS : 80 % (4/5)</a:t>
            </a:r>
          </a:p>
          <a:p>
            <a:r>
              <a:rPr lang="en-US" altLang="zh-TW" dirty="0" smtClean="0"/>
              <a:t>LAS : 40 % (2/5)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77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Neural Dependency Parser (Chen and Manning 2004)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92" y="2129270"/>
            <a:ext cx="7978831" cy="326926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A </a:t>
            </a:r>
            <a:r>
              <a:rPr lang="en-US" altLang="zh-TW" dirty="0"/>
              <a:t>Fast and Accurate Dependency Parser using Neural </a:t>
            </a:r>
            <a:r>
              <a:rPr lang="en-US" altLang="zh-TW" dirty="0" smtClean="0"/>
              <a:t>Networks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Chen et al</a:t>
            </a:r>
            <a:r>
              <a:rPr lang="en-US" altLang="zh-TW" dirty="0" smtClean="0"/>
              <a:t>.,</a:t>
            </a:r>
            <a:r>
              <a:rPr lang="zh-TW" altLang="en-US" dirty="0" smtClean="0"/>
              <a:t> </a:t>
            </a:r>
            <a:r>
              <a:rPr lang="en-US" altLang="zh-TW" dirty="0" smtClean="0"/>
              <a:t>ACL, 2014.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4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Neural Network Based Classifier</a:t>
            </a:r>
          </a:p>
          <a:p>
            <a:r>
              <a:rPr lang="en-US" altLang="zh-TW" dirty="0" smtClean="0"/>
              <a:t>Solve the problems that previously have</a:t>
            </a:r>
          </a:p>
          <a:p>
            <a:r>
              <a:rPr lang="en-US" altLang="zh-TW" dirty="0" smtClean="0"/>
              <a:t>Work Fast </a:t>
            </a:r>
          </a:p>
          <a:p>
            <a:pPr lvl="1"/>
            <a:r>
              <a:rPr lang="en-US" altLang="zh-TW" dirty="0" smtClean="0"/>
              <a:t>only small numbers of dense vector are used</a:t>
            </a:r>
          </a:p>
          <a:p>
            <a:r>
              <a:rPr lang="en-US" altLang="zh-TW" dirty="0" smtClean="0"/>
              <a:t>2%</a:t>
            </a:r>
            <a:r>
              <a:rPr lang="zh-TW" altLang="en-US" dirty="0" smtClean="0"/>
              <a:t> </a:t>
            </a:r>
            <a:r>
              <a:rPr lang="en-US" altLang="zh-TW" dirty="0" smtClean="0"/>
              <a:t>improvement on both evaluation methods </a:t>
            </a:r>
          </a:p>
          <a:p>
            <a:pPr lvl="1"/>
            <a:r>
              <a:rPr lang="en-US" altLang="zh-TW" dirty="0" smtClean="0"/>
              <a:t>Both English and Chinese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01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Sparsity of Previous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According to the following study, we found</a:t>
            </a:r>
          </a:p>
          <a:p>
            <a:pPr lvl="1"/>
            <a:r>
              <a:rPr lang="en-US" altLang="zh-TW" dirty="0" smtClean="0"/>
              <a:t>Importance of lexicalized features </a:t>
            </a:r>
          </a:p>
          <a:p>
            <a:pPr lvl="1"/>
            <a:r>
              <a:rPr lang="en-US" altLang="zh-TW" dirty="0" smtClean="0"/>
              <a:t>Both word-pair features and three-word features are very important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93" y="3127304"/>
            <a:ext cx="3596952" cy="2766300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53" y="3435980"/>
            <a:ext cx="4665144" cy="17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Incompleteness and Expensive Computation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Incompleteness</a:t>
            </a:r>
          </a:p>
          <a:p>
            <a:pPr lvl="1"/>
            <a:r>
              <a:rPr lang="en-US" altLang="zh-TW" dirty="0" smtClean="0"/>
              <a:t>Unavoidable issue even though we discuss with expertise</a:t>
            </a:r>
          </a:p>
          <a:p>
            <a:pPr lvl="1"/>
            <a:r>
              <a:rPr lang="en-US" altLang="zh-TW" dirty="0" smtClean="0"/>
              <a:t>Possible to ignore some dependencies</a:t>
            </a:r>
          </a:p>
          <a:p>
            <a:r>
              <a:rPr lang="en-US" altLang="zh-TW" dirty="0"/>
              <a:t>Expensive </a:t>
            </a:r>
            <a:r>
              <a:rPr lang="en-US" altLang="zh-TW" dirty="0" smtClean="0"/>
              <a:t>Computation</a:t>
            </a:r>
          </a:p>
          <a:p>
            <a:pPr lvl="1"/>
            <a:r>
              <a:rPr lang="en-US" altLang="zh-TW" dirty="0" smtClean="0"/>
              <a:t>Look up huge feature table (millions of features)</a:t>
            </a:r>
          </a:p>
          <a:p>
            <a:pPr lvl="1"/>
            <a:r>
              <a:rPr lang="en-US" altLang="zh-TW" dirty="0" smtClean="0"/>
              <a:t>Spend 95% of time on feature computation (according to experiment)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05" y="2377541"/>
            <a:ext cx="7646665" cy="351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Notation in the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 smtClean="0"/>
                  <a:t>t: POS</a:t>
                </a:r>
              </a:p>
              <a:p>
                <a:r>
                  <a:rPr lang="en-US" altLang="zh-TW" sz="2400" dirty="0" smtClean="0"/>
                  <a:t>l: labe</a:t>
                </a:r>
                <a:r>
                  <a:rPr lang="en-US" altLang="zh-TW" sz="2400" dirty="0"/>
                  <a:t>l</a:t>
                </a:r>
                <a:endParaRPr lang="en-US" altLang="zh-TW" sz="2400" dirty="0" smtClean="0"/>
              </a:p>
              <a:p>
                <a:r>
                  <a:rPr lang="en-US" altLang="zh-TW" sz="2400" dirty="0" smtClean="0"/>
                  <a:t>Word embedding for each word: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altLang="zh-TW" sz="2400" dirty="0" smtClean="0"/>
                  <a:t> is d dimensions.</a:t>
                </a:r>
              </a:p>
              <a:p>
                <a:r>
                  <a:rPr lang="en-US" altLang="zh-TW" sz="2400" dirty="0" smtClean="0"/>
                  <a:t>Full word Embedding: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is a dictionary size.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400" dirty="0" smtClean="0"/>
                  <a:t>a set of words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sz="24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400" dirty="0"/>
                  <a:t>a set of </a:t>
                </a:r>
                <a:r>
                  <a:rPr lang="en-US" altLang="zh-TW" sz="2400" dirty="0" smtClean="0"/>
                  <a:t>POS</a:t>
                </a:r>
                <a:endParaRPr lang="zh-TW" alt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TW" sz="240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400" dirty="0"/>
                  <a:t>a set of </a:t>
                </a:r>
                <a:r>
                  <a:rPr lang="en-US" altLang="zh-TW" sz="2400" dirty="0" smtClean="0"/>
                  <a:t>label</a:t>
                </a:r>
                <a:endParaRPr lang="zh-TW" altLang="en-US" sz="2400" dirty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0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93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Notation in the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altLang="zh-TW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for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= 1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altLang="zh-TW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for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 = 1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𝐶𝑢𝑏𝑒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𝐴𝑐𝑡𝑖𝑣𝑎𝑡𝑖𝑜𝑛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P=</a:t>
                </a:r>
                <a:r>
                  <a:rPr lang="en-US" altLang="zh-TW" dirty="0" err="1" smtClean="0"/>
                  <a:t>softmax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TW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TW" alt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TW" dirty="0" smtClean="0"/>
                  <a:t>, where </a:t>
                </a:r>
                <a:r>
                  <a:rPr lang="zh-TW" altLang="en-US" dirty="0" smtClean="0"/>
                  <a:t>𝜏 </a:t>
                </a:r>
                <a:r>
                  <a:rPr lang="en-US" altLang="zh-TW" dirty="0" smtClean="0"/>
                  <a:t>is number of labels.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78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 and </a:t>
            </a:r>
            <a:r>
              <a:rPr lang="en-US" altLang="zh-TW" dirty="0"/>
              <a:t>L</a:t>
            </a:r>
            <a:r>
              <a:rPr lang="en-US" altLang="zh-TW" dirty="0" smtClean="0"/>
              <a:t>abel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Although we only have small sets of POS and label tags, some are still prone to be closer to the other.</a:t>
            </a:r>
          </a:p>
          <a:p>
            <a:pPr lvl="1"/>
            <a:r>
              <a:rPr lang="en-US" altLang="zh-TW" dirty="0" smtClean="0"/>
              <a:t>Singular Noun -&gt; Plural Noun</a:t>
            </a:r>
          </a:p>
          <a:p>
            <a:pPr lvl="1"/>
            <a:r>
              <a:rPr lang="en-US" altLang="zh-TW" dirty="0" smtClean="0"/>
              <a:t>Adj. Modifier -&gt; Numeric Modifier e.g. 15000 is large.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2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Cube Activation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TW" b="0" dirty="0" smtClean="0"/>
              </a:p>
              <a:p>
                <a:endParaRPr lang="en-US" altLang="zh-TW" dirty="0"/>
              </a:p>
              <a:p>
                <a:r>
                  <a:rPr lang="en-US" altLang="zh-TW" dirty="0" smtClean="0">
                    <a:solidFill>
                      <a:srgbClr val="FF0000"/>
                    </a:solidFill>
                  </a:rPr>
                  <a:t>Require to verify theoretically</a:t>
                </a:r>
                <a:endParaRPr lang="en-US" altLang="zh-TW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857999" y="1825624"/>
            <a:ext cx="888275" cy="628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9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Choice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The same as (Zhang and </a:t>
                </a:r>
                <a:r>
                  <a:rPr lang="en-US" altLang="zh-TW" sz="2400" dirty="0" err="1" smtClean="0"/>
                  <a:t>Nivre</a:t>
                </a:r>
                <a:r>
                  <a:rPr lang="en-US" altLang="zh-TW" sz="2400" dirty="0" smtClean="0"/>
                  <a:t>, 2011)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endParaRPr lang="en-US" altLang="zh-TW" sz="240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 </a:t>
                </a:r>
                <a:r>
                  <a:rPr lang="en-US" altLang="zh-TW" sz="2400" dirty="0" smtClean="0"/>
                  <a:t>18 elements in total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000" dirty="0" smtClean="0"/>
                  <a:t>top 3 elements on both stack and buffer - 6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000" dirty="0" smtClean="0"/>
                  <a:t>first and second leftmost/rightmost children of top 2 words on stack i.e. leftmost / rightmost dependency of </a:t>
                </a:r>
                <a:r>
                  <a:rPr lang="en-US" altLang="zh-TW" sz="2000" dirty="0"/>
                  <a:t>top 2 words on </a:t>
                </a:r>
                <a:r>
                  <a:rPr lang="en-US" altLang="zh-TW" sz="2000" dirty="0" smtClean="0"/>
                  <a:t>stack  - 8 </a:t>
                </a:r>
              </a:p>
              <a:p>
                <a:pPr lvl="1"/>
                <a:r>
                  <a:rPr lang="en-US" altLang="zh-TW" sz="2000" dirty="0" smtClean="0">
                    <a:solidFill>
                      <a:srgbClr val="FF0000"/>
                    </a:solidFill>
                  </a:rPr>
                  <a:t>Possible to be NULL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2000" dirty="0"/>
                  <a:t>l</a:t>
                </a:r>
                <a:r>
                  <a:rPr lang="en-US" altLang="zh-TW" sz="2000" dirty="0" smtClean="0"/>
                  <a:t>eftmost of leftmost / rightmost </a:t>
                </a:r>
                <a:r>
                  <a:rPr lang="en-US" altLang="zh-TW" sz="2000" dirty="0"/>
                  <a:t>children of top 2 words on </a:t>
                </a:r>
                <a:r>
                  <a:rPr lang="en-US" altLang="zh-TW" sz="2000" dirty="0" smtClean="0"/>
                  <a:t>stack – 4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are the 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 smtClean="0"/>
                  <a:t>except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excludes top 3 elements on both stack and buffer. 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has 12 elements in total.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Training Example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, c is configuration, t is transition</a:t>
                </a:r>
              </a:p>
              <a:p>
                <a:r>
                  <a:rPr lang="en-US" altLang="zh-TW" dirty="0" smtClean="0"/>
                  <a:t>Training objective is to minimize cross-entropy loss, plus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regularization.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, where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all weight and embedding.</a:t>
                </a:r>
              </a:p>
              <a:p>
                <a:r>
                  <a:rPr lang="en-US" altLang="zh-TW" dirty="0" smtClean="0"/>
                  <a:t>Optimization</a:t>
                </a:r>
              </a:p>
              <a:p>
                <a:pPr lvl="1"/>
                <a:r>
                  <a:rPr lang="en-US" altLang="zh-TW" dirty="0" err="1" smtClean="0"/>
                  <a:t>AdaGrad</a:t>
                </a:r>
                <a:r>
                  <a:rPr lang="en-US" altLang="zh-TW" dirty="0" smtClean="0"/>
                  <a:t> with </a:t>
                </a:r>
                <a:r>
                  <a:rPr lang="en-US" altLang="zh-TW" dirty="0"/>
                  <a:t>d</a:t>
                </a:r>
                <a:r>
                  <a:rPr lang="en-US" altLang="zh-TW" dirty="0" smtClean="0"/>
                  <a:t>ropout rate 0.5</a:t>
                </a:r>
              </a:p>
              <a:p>
                <a:pPr lvl="1"/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96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Training: Parameter Initialization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English</a:t>
            </a:r>
          </a:p>
          <a:p>
            <a:pPr lvl="1"/>
            <a:r>
              <a:rPr lang="en-US" altLang="zh-TW" dirty="0" smtClean="0"/>
              <a:t>Pre-trained word embedding (</a:t>
            </a:r>
            <a:r>
              <a:rPr lang="en-US" altLang="zh-TW" dirty="0" err="1" smtClean="0"/>
              <a:t>Collobert</a:t>
            </a:r>
            <a:r>
              <a:rPr lang="en-US" altLang="zh-TW" dirty="0" smtClean="0"/>
              <a:t> et al., 2011) for word embedding</a:t>
            </a:r>
          </a:p>
          <a:p>
            <a:pPr lvl="1"/>
            <a:r>
              <a:rPr lang="en-US" altLang="zh-TW" dirty="0" smtClean="0"/>
              <a:t>Random initialization whose range is between (-0.01, 0.01) for POS embedding and </a:t>
            </a:r>
            <a:r>
              <a:rPr lang="en-US" altLang="zh-TW" dirty="0"/>
              <a:t>l</a:t>
            </a:r>
            <a:r>
              <a:rPr lang="en-US" altLang="zh-TW" dirty="0" smtClean="0"/>
              <a:t>abel embedding </a:t>
            </a:r>
          </a:p>
          <a:p>
            <a:r>
              <a:rPr lang="en-US" altLang="zh-TW" dirty="0" smtClean="0"/>
              <a:t>Chinese</a:t>
            </a:r>
          </a:p>
          <a:p>
            <a:pPr lvl="1"/>
            <a:r>
              <a:rPr lang="en-US" altLang="zh-TW" dirty="0" smtClean="0"/>
              <a:t>Self-trained word2vector (</a:t>
            </a:r>
            <a:r>
              <a:rPr lang="en-US" altLang="zh-TW" dirty="0" err="1" smtClean="0"/>
              <a:t>Mikolov</a:t>
            </a:r>
            <a:r>
              <a:rPr lang="en-US" altLang="zh-TW" dirty="0" smtClean="0"/>
              <a:t> et al., 2013)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00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Neural Dependency Model</a:t>
            </a:r>
          </a:p>
          <a:p>
            <a:pPr lvl="1"/>
            <a:r>
              <a:rPr lang="en-US" altLang="zh-TW" dirty="0" smtClean="0"/>
              <a:t>Doesn’t need to compute the conjunction features</a:t>
            </a:r>
          </a:p>
          <a:p>
            <a:pPr lvl="1"/>
            <a:r>
              <a:rPr lang="en-US" altLang="zh-TW" dirty="0" smtClean="0"/>
              <a:t>Doesn’t need to look up in a large table</a:t>
            </a:r>
          </a:p>
          <a:p>
            <a:r>
              <a:rPr lang="en-US" altLang="zh-TW" dirty="0" smtClean="0"/>
              <a:t>Speed up</a:t>
            </a:r>
          </a:p>
          <a:p>
            <a:pPr lvl="1"/>
            <a:r>
              <a:rPr lang="en-US" altLang="zh-TW" dirty="0" smtClean="0"/>
              <a:t>Pre-compute matrix multiplication on top 10000 frequent words</a:t>
            </a:r>
          </a:p>
          <a:p>
            <a:pPr lvl="1"/>
            <a:r>
              <a:rPr lang="en-US" altLang="zh-TW" dirty="0"/>
              <a:t>Pre-compute matrix </a:t>
            </a:r>
            <a:r>
              <a:rPr lang="en-US" altLang="zh-TW" dirty="0" smtClean="0"/>
              <a:t>multiplication on all POS and label</a:t>
            </a:r>
          </a:p>
          <a:p>
            <a:pPr lvl="1"/>
            <a:r>
              <a:rPr lang="en-US" altLang="zh-TW" dirty="0" smtClean="0"/>
              <a:t>Eightfold – tenfold increase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0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Datasets</a:t>
            </a:r>
          </a:p>
          <a:p>
            <a:pPr lvl="1"/>
            <a:r>
              <a:rPr lang="en-US" altLang="zh-TW" dirty="0" smtClean="0"/>
              <a:t>English Penn Treebank (PTB)</a:t>
            </a:r>
          </a:p>
          <a:p>
            <a:pPr lvl="1"/>
            <a:r>
              <a:rPr lang="en-US" altLang="zh-TW" dirty="0" smtClean="0"/>
              <a:t>Chinese Penn Treebank (CTB)</a:t>
            </a:r>
          </a:p>
          <a:p>
            <a:r>
              <a:rPr lang="en-US" altLang="zh-TW" dirty="0" smtClean="0"/>
              <a:t>Dependency Parsing (English)</a:t>
            </a:r>
          </a:p>
          <a:p>
            <a:pPr lvl="1"/>
            <a:r>
              <a:rPr lang="en-US" altLang="zh-TW" dirty="0" err="1" smtClean="0"/>
              <a:t>CoNLL</a:t>
            </a:r>
            <a:r>
              <a:rPr lang="en-US" altLang="zh-TW" dirty="0" smtClean="0"/>
              <a:t> Syntactic Dependencies (CD) (Johansson and </a:t>
            </a:r>
            <a:r>
              <a:rPr lang="en-US" altLang="zh-TW" dirty="0" err="1" smtClean="0"/>
              <a:t>Nugues</a:t>
            </a:r>
            <a:r>
              <a:rPr lang="en-US" altLang="zh-TW" dirty="0" smtClean="0"/>
              <a:t>, 2007)</a:t>
            </a:r>
          </a:p>
          <a:p>
            <a:pPr lvl="1"/>
            <a:r>
              <a:rPr lang="en-US" altLang="zh-TW" dirty="0" smtClean="0"/>
              <a:t>Stanford Basic Dependences (SD) (de </a:t>
            </a:r>
            <a:r>
              <a:rPr lang="en-US" altLang="zh-TW" dirty="0" err="1" smtClean="0"/>
              <a:t>Mareffe</a:t>
            </a:r>
            <a:r>
              <a:rPr lang="en-US" altLang="zh-TW" dirty="0" smtClean="0"/>
              <a:t> et al.,2006)</a:t>
            </a:r>
          </a:p>
          <a:p>
            <a:r>
              <a:rPr lang="en-US" altLang="zh-TW" dirty="0"/>
              <a:t>Dependency Parsing </a:t>
            </a:r>
            <a:r>
              <a:rPr lang="en-US" altLang="zh-TW" dirty="0" smtClean="0"/>
              <a:t>(Chinese)</a:t>
            </a:r>
          </a:p>
          <a:p>
            <a:pPr lvl="1"/>
            <a:r>
              <a:rPr lang="en-US" altLang="zh-TW" dirty="0" smtClean="0"/>
              <a:t>Using Pen2Malt with head-finding rule (Zhang and Clark, 2008)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04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Datasets: Statistics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More than 99 % of data are projective.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39" y="3129014"/>
            <a:ext cx="9515877" cy="14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Results: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Embedding size: 50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dimensions</a:t>
                </a:r>
              </a:p>
              <a:p>
                <a:r>
                  <a:rPr lang="en-US" altLang="zh-TW" dirty="0" smtClean="0"/>
                  <a:t>Hidden layer size: 200</a:t>
                </a:r>
              </a:p>
              <a:p>
                <a:r>
                  <a:rPr lang="en-US" altLang="zh-TW" dirty="0" smtClean="0"/>
                  <a:t>Regularization parameter: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Learning rate of </a:t>
                </a:r>
                <a:r>
                  <a:rPr lang="en-US" altLang="zh-TW" dirty="0" err="1" smtClean="0"/>
                  <a:t>Adagrad</a:t>
                </a:r>
                <a:r>
                  <a:rPr lang="en-US" altLang="zh-TW" dirty="0" smtClean="0"/>
                  <a:t>: 0.01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1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 to Linguistic Structure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categories of linguistic structure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 Phrase Structure (mainly taught in any linguistic class)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</a:t>
            </a:r>
            <a:r>
              <a:rPr lang="en-US" altLang="zh-TW" dirty="0" smtClean="0"/>
              <a:t>Dependency Structure (dominant in computational linguistics and will be taught in this class)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95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Results: Accuracy and Speed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Hardware: Intel core i7 2.7GHz CPU with 16GB RAM</a:t>
            </a:r>
          </a:p>
          <a:p>
            <a:r>
              <a:rPr lang="en-US" altLang="zh-TW" dirty="0" smtClean="0"/>
              <a:t>It outperforms on all of datasets in terms of speed and accuracy.</a:t>
            </a:r>
          </a:p>
          <a:p>
            <a:r>
              <a:rPr lang="en-US" altLang="zh-TW" dirty="0" err="1" smtClean="0"/>
              <a:t>MaltParser</a:t>
            </a:r>
            <a:r>
              <a:rPr lang="en-US" altLang="zh-TW" dirty="0" smtClean="0"/>
              <a:t> is highly optimized.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Our parser means this paper’s (Chen and Manning, 2014) parser.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9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Accuracy and </a:t>
            </a:r>
            <a:r>
              <a:rPr lang="en-US" altLang="zh-TW" dirty="0" smtClean="0"/>
              <a:t>Speed: PTB </a:t>
            </a:r>
            <a:r>
              <a:rPr lang="en-US" altLang="zh-TW" dirty="0"/>
              <a:t>+ </a:t>
            </a:r>
            <a:r>
              <a:rPr lang="en-US" altLang="zh-TW" dirty="0" err="1" smtClean="0"/>
              <a:t>CoNLL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03" y="2189714"/>
            <a:ext cx="5249439" cy="272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Accuracy and </a:t>
            </a:r>
            <a:r>
              <a:rPr lang="en-US" altLang="zh-TW" dirty="0" smtClean="0"/>
              <a:t>Speed: PTB </a:t>
            </a:r>
            <a:r>
              <a:rPr lang="en-US" altLang="zh-TW" dirty="0"/>
              <a:t>+ </a:t>
            </a:r>
            <a:r>
              <a:rPr lang="en-US" altLang="zh-TW" dirty="0" smtClean="0"/>
              <a:t>Stanford Dependency Parsing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76" y="2299030"/>
            <a:ext cx="5168897" cy="267741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1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Accuracy and </a:t>
            </a:r>
            <a:r>
              <a:rPr lang="en-US" altLang="zh-TW" dirty="0" smtClean="0"/>
              <a:t>Speed: CTB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44" y="2363967"/>
            <a:ext cx="5303236" cy="289383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2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Effects: Cube Activation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Achieve 0.8% ~ 1.2 % improvement in UAS</a:t>
            </a:r>
          </a:p>
          <a:p>
            <a:r>
              <a:rPr lang="en-US" altLang="zh-TW" dirty="0" smtClean="0"/>
              <a:t>It’s only verifies empirically.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773288"/>
            <a:ext cx="3455775" cy="325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0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Effects: Initialization of Pre-trained Word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Compared with random initialization, pre-trained word vector obtains 0.7 % improvement on PTB and 1.7% improvement on CTB.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253" y="2740460"/>
            <a:ext cx="3210171" cy="32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Effects on POS and Arc Label 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POS embedding has 1.7% improvement on PTB and 10% on CTB.</a:t>
            </a:r>
          </a:p>
          <a:p>
            <a:r>
              <a:rPr lang="en-US" altLang="zh-TW" dirty="0" smtClean="0"/>
              <a:t>However: Arc label embedding yields small improvement when POS embedding is present.</a:t>
            </a:r>
          </a:p>
          <a:p>
            <a:r>
              <a:rPr lang="en-US" altLang="zh-TW" dirty="0" smtClean="0"/>
              <a:t>This may be because POS embedding has </a:t>
            </a:r>
          </a:p>
          <a:p>
            <a:pPr marL="0" indent="0">
              <a:buNone/>
            </a:pPr>
            <a:r>
              <a:rPr lang="en-US" altLang="zh-TW" dirty="0" smtClean="0"/>
              <a:t>already captured label information. 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189" y="2970971"/>
            <a:ext cx="3650387" cy="3205992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>
            <a:off x="7640516" y="2820417"/>
            <a:ext cx="219807" cy="7512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7905751" y="2820417"/>
            <a:ext cx="219807" cy="75122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11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Analysis: What do POS and label embedding capture?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following visualizations are called t-SNE.</a:t>
            </a:r>
          </a:p>
          <a:p>
            <a:r>
              <a:rPr lang="en-US" altLang="zh-TW" dirty="0" smtClean="0"/>
              <a:t>Similar tags or labels are grouped together.</a:t>
            </a:r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77" y="3067805"/>
            <a:ext cx="3642676" cy="2850127"/>
          </a:xfrm>
          <a:prstGeom prst="rect">
            <a:avLst/>
          </a:prstGeom>
        </p:spPr>
      </p:pic>
      <p:sp>
        <p:nvSpPr>
          <p:cNvPr id="8" name="向下箭號 7"/>
          <p:cNvSpPr/>
          <p:nvPr/>
        </p:nvSpPr>
        <p:spPr>
          <a:xfrm rot="10800000">
            <a:off x="2510204" y="5012324"/>
            <a:ext cx="735622" cy="116463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56" y="3067805"/>
            <a:ext cx="3741744" cy="2956816"/>
          </a:xfrm>
          <a:prstGeom prst="rect">
            <a:avLst/>
          </a:prstGeom>
        </p:spPr>
      </p:pic>
      <p:sp>
        <p:nvSpPr>
          <p:cNvPr id="10" name="向下箭號 9"/>
          <p:cNvSpPr/>
          <p:nvPr/>
        </p:nvSpPr>
        <p:spPr>
          <a:xfrm rot="10800000">
            <a:off x="8111328" y="5158789"/>
            <a:ext cx="735622" cy="116463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6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</a:t>
            </a:r>
            <a:r>
              <a:rPr lang="en-US" altLang="zh-TW" dirty="0" smtClean="0"/>
              <a:t>Analysis: What </a:t>
            </a:r>
            <a:r>
              <a:rPr lang="en-US" altLang="zh-TW" dirty="0"/>
              <a:t>do </a:t>
            </a:r>
            <a:r>
              <a:rPr lang="en-US" altLang="zh-TW" dirty="0" smtClean="0"/>
              <a:t>weights </a:t>
            </a:r>
            <a:r>
              <a:rPr lang="en-US" altLang="zh-TW" dirty="0"/>
              <a:t>capture?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This experiment chooses the weight whose absolute value is greater than 0.2.</a:t>
            </a:r>
          </a:p>
          <a:p>
            <a:r>
              <a:rPr lang="en-US" altLang="zh-TW" sz="2400" dirty="0" smtClean="0"/>
              <a:t>Phenomena is concluded as follows.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Most weights come from POS tags. Therefore, the importance of POS tags cannot be ignored.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Neural network can automatically encode different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Neural network also extract the information that doesn’t appear on previous feature table.</a:t>
            </a:r>
          </a:p>
          <a:p>
            <a:pPr marL="457200" indent="-457200">
              <a:buFont typeface="+mj-lt"/>
              <a:buAutoNum type="arabicPeriod"/>
            </a:pPr>
            <a:endParaRPr lang="zh-TW" altLang="en-US" sz="2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Visualization of Three Features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70" y="2199332"/>
            <a:ext cx="8469075" cy="324274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67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Phrase Structure Grammar = Context-Free Grammar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words are put into nested constitution called phrase structure.</a:t>
            </a:r>
          </a:p>
          <a:p>
            <a:r>
              <a:rPr lang="en-US" altLang="zh-TW" dirty="0" smtClean="0"/>
              <a:t>Phrases are the combination of words.</a:t>
            </a:r>
          </a:p>
          <a:p>
            <a:r>
              <a:rPr lang="en-US" altLang="zh-TW" dirty="0" smtClean="0"/>
              <a:t>Words: book, the, in, a, desk, heavy</a:t>
            </a:r>
          </a:p>
          <a:p>
            <a:r>
              <a:rPr lang="en-US" altLang="zh-TW" dirty="0" smtClean="0"/>
              <a:t>Phrase: a heavy book</a:t>
            </a:r>
          </a:p>
          <a:p>
            <a:r>
              <a:rPr lang="en-US" altLang="zh-TW" dirty="0" smtClean="0"/>
              <a:t>Longer phrase: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heavy book in the desk</a:t>
            </a:r>
          </a:p>
          <a:p>
            <a:r>
              <a:rPr lang="en-US" altLang="zh-TW" dirty="0" smtClean="0"/>
              <a:t>…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3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Better Results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Better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Bigger, deeper and spend much time fine-tuning </a:t>
            </a:r>
            <a:r>
              <a:rPr lang="en-US" altLang="zh-TW" dirty="0" err="1" smtClean="0"/>
              <a:t>hyperparameter</a:t>
            </a:r>
            <a:endParaRPr lang="en-US" altLang="zh-TW" dirty="0" smtClean="0"/>
          </a:p>
          <a:p>
            <a:r>
              <a:rPr lang="en-US" altLang="zh-TW" dirty="0" smtClean="0"/>
              <a:t> Beam Search</a:t>
            </a:r>
          </a:p>
          <a:p>
            <a:r>
              <a:rPr lang="en-US" altLang="zh-TW" dirty="0" smtClean="0"/>
              <a:t> Global, conditional random field (CRF)-style inference over the decision sequence.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61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413" y="4206771"/>
            <a:ext cx="8200011" cy="19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Manning et al., CS224n Natural Language Processing with Deep Learning, Stanford </a:t>
            </a:r>
            <a:r>
              <a:rPr lang="en-US" altLang="zh-TW" sz="2000" dirty="0" smtClean="0"/>
              <a:t>University</a:t>
            </a:r>
          </a:p>
          <a:p>
            <a:r>
              <a:rPr lang="en-US" altLang="zh-TW" sz="2000" dirty="0"/>
              <a:t>Chen et al., A Fast and Accurate Dependency Parser using Neural Networks</a:t>
            </a:r>
          </a:p>
          <a:p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55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Phrase Structure Grammar = Context-Free Grammar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3" name="內容版面配置區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a book                                NP -&gt; det. + N.</a:t>
            </a:r>
          </a:p>
          <a:p>
            <a:r>
              <a:rPr lang="en-US" altLang="zh-TW" dirty="0" smtClean="0"/>
              <a:t>a heavy book                    NP -&gt; det. + (adj.) + N.</a:t>
            </a:r>
          </a:p>
          <a:p>
            <a:r>
              <a:rPr lang="en-US" altLang="zh-TW" dirty="0" smtClean="0"/>
              <a:t>in the desk                        PP -&gt; prep. + NP</a:t>
            </a:r>
          </a:p>
          <a:p>
            <a:r>
              <a:rPr lang="en-US" altLang="zh-TW" dirty="0" smtClean="0"/>
              <a:t>look up                              VP -&gt; v. + prep.</a:t>
            </a:r>
          </a:p>
          <a:p>
            <a:r>
              <a:rPr lang="en-US" altLang="zh-TW" dirty="0" smtClean="0"/>
              <a:t>So we can have longer sentences.</a:t>
            </a:r>
          </a:p>
          <a:p>
            <a:r>
              <a:rPr lang="en-US" altLang="zh-TW" dirty="0" smtClean="0"/>
              <a:t>E.g. look up a book in the desk in front of the computer</a:t>
            </a:r>
            <a:endParaRPr lang="zh-TW" altLang="en-US" dirty="0"/>
          </a:p>
        </p:txBody>
      </p:sp>
      <p:graphicFrame>
        <p:nvGraphicFramePr>
          <p:cNvPr id="14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101896"/>
              </p:ext>
            </p:extLst>
          </p:nvPr>
        </p:nvGraphicFramePr>
        <p:xfrm>
          <a:off x="1636962" y="1726665"/>
          <a:ext cx="6884375" cy="14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75">
                  <a:extLst>
                    <a:ext uri="{9D8B030D-6E8A-4147-A177-3AD203B41FA5}">
                      <a16:colId xmlns:a16="http://schemas.microsoft.com/office/drawing/2014/main" val="512919850"/>
                    </a:ext>
                  </a:extLst>
                </a:gridCol>
                <a:gridCol w="1376875">
                  <a:extLst>
                    <a:ext uri="{9D8B030D-6E8A-4147-A177-3AD203B41FA5}">
                      <a16:colId xmlns:a16="http://schemas.microsoft.com/office/drawing/2014/main" val="1148516144"/>
                    </a:ext>
                  </a:extLst>
                </a:gridCol>
                <a:gridCol w="1376875">
                  <a:extLst>
                    <a:ext uri="{9D8B030D-6E8A-4147-A177-3AD203B41FA5}">
                      <a16:colId xmlns:a16="http://schemas.microsoft.com/office/drawing/2014/main" val="687003080"/>
                    </a:ext>
                  </a:extLst>
                </a:gridCol>
                <a:gridCol w="1376875">
                  <a:extLst>
                    <a:ext uri="{9D8B030D-6E8A-4147-A177-3AD203B41FA5}">
                      <a16:colId xmlns:a16="http://schemas.microsoft.com/office/drawing/2014/main" val="1053040264"/>
                    </a:ext>
                  </a:extLst>
                </a:gridCol>
                <a:gridCol w="1376875">
                  <a:extLst>
                    <a:ext uri="{9D8B030D-6E8A-4147-A177-3AD203B41FA5}">
                      <a16:colId xmlns:a16="http://schemas.microsoft.com/office/drawing/2014/main" val="948722043"/>
                    </a:ext>
                  </a:extLst>
                </a:gridCol>
              </a:tblGrid>
              <a:tr h="4756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Det.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Adj.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Prep.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26977"/>
                  </a:ext>
                </a:extLst>
              </a:tr>
              <a:tr h="4756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heavy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look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973371"/>
                  </a:ext>
                </a:extLst>
              </a:tr>
              <a:tr h="47568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book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772646"/>
                  </a:ext>
                </a:extLst>
              </a:tr>
            </a:tbl>
          </a:graphicData>
        </a:graphic>
      </p:graphicFrame>
      <p:sp>
        <p:nvSpPr>
          <p:cNvPr id="15" name="向右箭號 14"/>
          <p:cNvSpPr/>
          <p:nvPr/>
        </p:nvSpPr>
        <p:spPr>
          <a:xfrm>
            <a:off x="2950490" y="3280500"/>
            <a:ext cx="836735" cy="294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2950489" y="3692589"/>
            <a:ext cx="836736" cy="283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2950489" y="4129400"/>
            <a:ext cx="836735" cy="286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2950488" y="4573618"/>
            <a:ext cx="836735" cy="33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4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Dependency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demonstration of words is dependent on which other words called dependency structure.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Read a book in the desk in front of the computer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3" name="弧形箭號 (下彎) 22"/>
          <p:cNvSpPr/>
          <p:nvPr/>
        </p:nvSpPr>
        <p:spPr>
          <a:xfrm>
            <a:off x="1159119" y="3697379"/>
            <a:ext cx="1389185" cy="39565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弧形箭號 (左彎) 25"/>
          <p:cNvSpPr/>
          <p:nvPr/>
        </p:nvSpPr>
        <p:spPr>
          <a:xfrm rot="5400000">
            <a:off x="1872321" y="4194271"/>
            <a:ext cx="574431" cy="81110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弧形箭號 (下彎) 26"/>
          <p:cNvSpPr/>
          <p:nvPr/>
        </p:nvSpPr>
        <p:spPr>
          <a:xfrm>
            <a:off x="2209800" y="3449436"/>
            <a:ext cx="1922584" cy="6610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弧形箭號 (左彎) 27"/>
          <p:cNvSpPr/>
          <p:nvPr/>
        </p:nvSpPr>
        <p:spPr>
          <a:xfrm rot="5400000">
            <a:off x="3247959" y="4116536"/>
            <a:ext cx="574431" cy="861646"/>
          </a:xfrm>
          <a:prstGeom prst="curvedLeftArrow">
            <a:avLst>
              <a:gd name="adj1" fmla="val 25000"/>
              <a:gd name="adj2" fmla="val 6697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弧形箭號 (左彎) 28"/>
          <p:cNvSpPr/>
          <p:nvPr/>
        </p:nvSpPr>
        <p:spPr>
          <a:xfrm rot="5400000">
            <a:off x="3097306" y="3929701"/>
            <a:ext cx="574431" cy="14009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箭號 (下彎) 29"/>
          <p:cNvSpPr/>
          <p:nvPr/>
        </p:nvSpPr>
        <p:spPr>
          <a:xfrm rot="10800000">
            <a:off x="4132384" y="4399880"/>
            <a:ext cx="3039203" cy="661072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弧形箭號 (左彎) 30"/>
          <p:cNvSpPr/>
          <p:nvPr/>
        </p:nvSpPr>
        <p:spPr>
          <a:xfrm rot="5400000">
            <a:off x="5651987" y="3915782"/>
            <a:ext cx="574431" cy="140090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弧形箭號 (左彎) 31"/>
          <p:cNvSpPr/>
          <p:nvPr/>
        </p:nvSpPr>
        <p:spPr>
          <a:xfrm rot="5400000">
            <a:off x="4894381" y="3001324"/>
            <a:ext cx="709371" cy="328831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弧形箭號 (左彎) 32"/>
          <p:cNvSpPr/>
          <p:nvPr/>
        </p:nvSpPr>
        <p:spPr>
          <a:xfrm rot="5400000">
            <a:off x="5965514" y="3854756"/>
            <a:ext cx="709371" cy="16265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7" name="弧形箭號 (左彎) 36"/>
          <p:cNvSpPr/>
          <p:nvPr/>
        </p:nvSpPr>
        <p:spPr>
          <a:xfrm rot="5400000">
            <a:off x="5360980" y="3733437"/>
            <a:ext cx="709371" cy="177897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Dependency Structure : Rule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2F6A-0C29-4777-86E0-015F5D9E8935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9" name="弧形箭號 (下彎) 8"/>
          <p:cNvSpPr/>
          <p:nvPr/>
        </p:nvSpPr>
        <p:spPr>
          <a:xfrm>
            <a:off x="2760784" y="2213982"/>
            <a:ext cx="4888523" cy="1171055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1023" y="3605884"/>
            <a:ext cx="2488223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Modified Word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05195" y="3693804"/>
            <a:ext cx="2488223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modifier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421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</TotalTime>
  <Words>2276</Words>
  <Application>Microsoft Office PowerPoint</Application>
  <PresentationFormat>寬螢幕</PresentationFormat>
  <Paragraphs>521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9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Dependency Parsing</vt:lpstr>
      <vt:lpstr>Course Outline</vt:lpstr>
      <vt:lpstr>Today’s Agenda</vt:lpstr>
      <vt:lpstr>Introduction</vt:lpstr>
      <vt:lpstr>Introduction to Linguistic Structure </vt:lpstr>
      <vt:lpstr>Phrase Structure Grammar = Context-Free Grammar</vt:lpstr>
      <vt:lpstr>Phrase Structure Grammar = Context-Free Grammar</vt:lpstr>
      <vt:lpstr>Dependency Structure</vt:lpstr>
      <vt:lpstr>Dependency Structure : Rule </vt:lpstr>
      <vt:lpstr>Why do we need sentence structure?</vt:lpstr>
      <vt:lpstr>Prep. Phrase Ambiguity</vt:lpstr>
      <vt:lpstr>Pronunciation of San Jose</vt:lpstr>
      <vt:lpstr>Prep. Phrase Ambiguity</vt:lpstr>
      <vt:lpstr>Prep. Phrase Ambiguity</vt:lpstr>
      <vt:lpstr>Number of Dependencies for Prep. Phrase </vt:lpstr>
      <vt:lpstr>More Ambiguous Sentence</vt:lpstr>
      <vt:lpstr>Adjectival Modifier Ambiguity</vt:lpstr>
      <vt:lpstr>VP Ambiguity</vt:lpstr>
      <vt:lpstr>Dependency Grammar and Dependency Structure</vt:lpstr>
      <vt:lpstr>Dependency Grammar and Dependency Structure</vt:lpstr>
      <vt:lpstr>Dependency Grammar and Dependency Structure</vt:lpstr>
      <vt:lpstr>Universal Dependencies Treebank</vt:lpstr>
      <vt:lpstr>Universal Dependencies: English, Bulgarian, Czech and Swedish</vt:lpstr>
      <vt:lpstr>Grammar and TreeBank</vt:lpstr>
      <vt:lpstr>Dependency Parsing</vt:lpstr>
      <vt:lpstr>Dependency Parsing Methods</vt:lpstr>
      <vt:lpstr>Methods of Dependency Parsing</vt:lpstr>
      <vt:lpstr>Transition-Based Parser</vt:lpstr>
      <vt:lpstr>Example: I study at NKUST</vt:lpstr>
      <vt:lpstr>MaltParser</vt:lpstr>
      <vt:lpstr>Problems of Conventional Method</vt:lpstr>
      <vt:lpstr>Evaluation of Dependency</vt:lpstr>
      <vt:lpstr>Neural Dependency Parser (Chen and Manning 2004)</vt:lpstr>
      <vt:lpstr>  A Fast and Accurate Dependency Parser using Neural Networks</vt:lpstr>
      <vt:lpstr>Introduction</vt:lpstr>
      <vt:lpstr>Sparsity of Previous Model</vt:lpstr>
      <vt:lpstr>Incompleteness and Expensive Computation</vt:lpstr>
      <vt:lpstr>Model Architecture</vt:lpstr>
      <vt:lpstr>Notation in the Model</vt:lpstr>
      <vt:lpstr>Notation in the Model</vt:lpstr>
      <vt:lpstr>POS and Label Embedding</vt:lpstr>
      <vt:lpstr>Cube Activation Function</vt:lpstr>
      <vt:lpstr>Choice of S^w,S^t,S^l </vt:lpstr>
      <vt:lpstr>Training</vt:lpstr>
      <vt:lpstr>Training: Parameter Initialization</vt:lpstr>
      <vt:lpstr>Parsing</vt:lpstr>
      <vt:lpstr>Datasets</vt:lpstr>
      <vt:lpstr>Datasets: Statistics</vt:lpstr>
      <vt:lpstr>Results: Parameters</vt:lpstr>
      <vt:lpstr>Results: Accuracy and Speed</vt:lpstr>
      <vt:lpstr>Accuracy and Speed: PTB + CoNLL</vt:lpstr>
      <vt:lpstr>Accuracy and Speed: PTB + Stanford Dependency Parsing</vt:lpstr>
      <vt:lpstr>Accuracy and Speed: CTB</vt:lpstr>
      <vt:lpstr>Effects: Cube Activation</vt:lpstr>
      <vt:lpstr>Effects: Initialization of Pre-trained Word Embedding</vt:lpstr>
      <vt:lpstr>Effects on POS and Arc Label Embedding</vt:lpstr>
      <vt:lpstr>Model Analysis: What do POS and label embedding capture?</vt:lpstr>
      <vt:lpstr>Model Analysis: What do weights capture?</vt:lpstr>
      <vt:lpstr>Visualization of Three Features</vt:lpstr>
      <vt:lpstr>Better Results</vt:lpstr>
      <vt:lpstr>Better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Parsing</dc:title>
  <dc:creator>Chia-Yi Su</dc:creator>
  <cp:lastModifiedBy>Su, Ian</cp:lastModifiedBy>
  <cp:revision>217</cp:revision>
  <dcterms:created xsi:type="dcterms:W3CDTF">2020-02-09T02:27:54Z</dcterms:created>
  <dcterms:modified xsi:type="dcterms:W3CDTF">2022-04-29T08:09:15Z</dcterms:modified>
</cp:coreProperties>
</file>