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314" r:id="rId3"/>
    <p:sldId id="257" r:id="rId4"/>
    <p:sldId id="302" r:id="rId5"/>
    <p:sldId id="259" r:id="rId6"/>
    <p:sldId id="260" r:id="rId7"/>
    <p:sldId id="262" r:id="rId8"/>
    <p:sldId id="264" r:id="rId9"/>
    <p:sldId id="294" r:id="rId10"/>
    <p:sldId id="303" r:id="rId11"/>
    <p:sldId id="295" r:id="rId12"/>
    <p:sldId id="296" r:id="rId13"/>
    <p:sldId id="304" r:id="rId14"/>
    <p:sldId id="266" r:id="rId15"/>
    <p:sldId id="267" r:id="rId16"/>
    <p:sldId id="268" r:id="rId17"/>
    <p:sldId id="269" r:id="rId18"/>
    <p:sldId id="270" r:id="rId19"/>
    <p:sldId id="305" r:id="rId20"/>
    <p:sldId id="271" r:id="rId21"/>
    <p:sldId id="272" r:id="rId22"/>
    <p:sldId id="306" r:id="rId23"/>
    <p:sldId id="273" r:id="rId24"/>
    <p:sldId id="274" r:id="rId25"/>
    <p:sldId id="275" r:id="rId26"/>
    <p:sldId id="277" r:id="rId27"/>
    <p:sldId id="276" r:id="rId28"/>
    <p:sldId id="278" r:id="rId29"/>
    <p:sldId id="307" r:id="rId30"/>
    <p:sldId id="279" r:id="rId31"/>
    <p:sldId id="308" r:id="rId32"/>
    <p:sldId id="280" r:id="rId33"/>
    <p:sldId id="311" r:id="rId34"/>
    <p:sldId id="281" r:id="rId35"/>
    <p:sldId id="282" r:id="rId36"/>
    <p:sldId id="283" r:id="rId37"/>
    <p:sldId id="284" r:id="rId38"/>
    <p:sldId id="285" r:id="rId39"/>
    <p:sldId id="312" r:id="rId40"/>
    <p:sldId id="286" r:id="rId41"/>
    <p:sldId id="287" r:id="rId42"/>
    <p:sldId id="288" r:id="rId43"/>
    <p:sldId id="289" r:id="rId44"/>
    <p:sldId id="313" r:id="rId45"/>
    <p:sldId id="290" r:id="rId46"/>
    <p:sldId id="291" r:id="rId47"/>
    <p:sldId id="292" r:id="rId48"/>
    <p:sldId id="26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9" autoAdjust="0"/>
    <p:restoredTop sz="94660"/>
  </p:normalViewPr>
  <p:slideViewPr>
    <p:cSldViewPr snapToGrid="0">
      <p:cViewPr varScale="1">
        <p:scale>
          <a:sx n="87" d="100"/>
          <a:sy n="87" d="100"/>
        </p:scale>
        <p:origin x="389" y="77"/>
      </p:cViewPr>
      <p:guideLst/>
    </p:cSldViewPr>
  </p:slideViewPr>
  <p:notesTextViewPr>
    <p:cViewPr>
      <p:scale>
        <a:sx n="1" d="1"/>
        <a:sy n="1" d="1"/>
      </p:scale>
      <p:origin x="0" y="0"/>
    </p:cViewPr>
  </p:notesTextViewPr>
  <p:notesViewPr>
    <p:cSldViewPr snapToGrid="0">
      <p:cViewPr varScale="1">
        <p:scale>
          <a:sx n="87" d="100"/>
          <a:sy n="87" d="100"/>
        </p:scale>
        <p:origin x="3840"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B39E7C-2CBE-4474-AB77-EB19681F7669}" type="datetimeFigureOut">
              <a:rPr lang="en-US" smtClean="0"/>
              <a:t>4/29/2022</a:t>
            </a:fld>
            <a:endParaRPr 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30C9AA-C0CC-4DF6-82B5-72E22888F9D4}" type="slidenum">
              <a:rPr lang="en-US" smtClean="0"/>
              <a:t>‹#›</a:t>
            </a:fld>
            <a:endParaRPr lang="en-US"/>
          </a:p>
        </p:txBody>
      </p:sp>
    </p:spTree>
    <p:extLst>
      <p:ext uri="{BB962C8B-B14F-4D97-AF65-F5344CB8AC3E}">
        <p14:creationId xmlns:p14="http://schemas.microsoft.com/office/powerpoint/2010/main" val="1057459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D519C-8C89-498E-BDC9-C3F90B7188BD}" type="datetimeFigureOut">
              <a:rPr lang="en-US" smtClean="0"/>
              <a:t>4/29/2022</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0F37D-335E-4B16-A7EE-1399375AEB27}" type="slidenum">
              <a:rPr lang="en-US" smtClean="0"/>
              <a:t>‹#›</a:t>
            </a:fld>
            <a:endParaRPr lang="en-US"/>
          </a:p>
        </p:txBody>
      </p:sp>
    </p:spTree>
    <p:extLst>
      <p:ext uri="{BB962C8B-B14F-4D97-AF65-F5344CB8AC3E}">
        <p14:creationId xmlns:p14="http://schemas.microsoft.com/office/powerpoint/2010/main" val="289250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a:t>
            </a:fld>
            <a:endParaRPr lang="en-US"/>
          </a:p>
        </p:txBody>
      </p:sp>
      <p:pic>
        <p:nvPicPr>
          <p:cNvPr id="7" name="圖片 6"/>
          <p:cNvPicPr>
            <a:picLocks noChangeAspect="1"/>
          </p:cNvPicPr>
          <p:nvPr userDrawn="1"/>
        </p:nvPicPr>
        <p:blipFill>
          <a:blip r:embed="rId2"/>
          <a:stretch>
            <a:fillRect/>
          </a:stretch>
        </p:blipFill>
        <p:spPr>
          <a:xfrm>
            <a:off x="0" y="0"/>
            <a:ext cx="1841152" cy="835224"/>
          </a:xfrm>
          <a:prstGeom prst="rect">
            <a:avLst/>
          </a:prstGeom>
        </p:spPr>
      </p:pic>
    </p:spTree>
    <p:extLst>
      <p:ext uri="{BB962C8B-B14F-4D97-AF65-F5344CB8AC3E}">
        <p14:creationId xmlns:p14="http://schemas.microsoft.com/office/powerpoint/2010/main" val="441321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a:t>
            </a:fld>
            <a:endParaRPr lang="en-US"/>
          </a:p>
        </p:txBody>
      </p:sp>
    </p:spTree>
    <p:extLst>
      <p:ext uri="{BB962C8B-B14F-4D97-AF65-F5344CB8AC3E}">
        <p14:creationId xmlns:p14="http://schemas.microsoft.com/office/powerpoint/2010/main" val="63612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a:t>
            </a:fld>
            <a:endParaRPr lang="en-US"/>
          </a:p>
        </p:txBody>
      </p:sp>
    </p:spTree>
    <p:extLst>
      <p:ext uri="{BB962C8B-B14F-4D97-AF65-F5344CB8AC3E}">
        <p14:creationId xmlns:p14="http://schemas.microsoft.com/office/powerpoint/2010/main" val="105756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en-US" dirty="0"/>
          </a:p>
        </p:txBody>
      </p:sp>
      <p:sp>
        <p:nvSpPr>
          <p:cNvPr id="3" name="內容版面配置區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a:t>
            </a:fld>
            <a:endParaRPr lang="en-US"/>
          </a:p>
        </p:txBody>
      </p:sp>
    </p:spTree>
    <p:extLst>
      <p:ext uri="{BB962C8B-B14F-4D97-AF65-F5344CB8AC3E}">
        <p14:creationId xmlns:p14="http://schemas.microsoft.com/office/powerpoint/2010/main" val="204979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dirty="0" smtClean="0"/>
              <a:t>按一下以編輯母片標題樣式</a:t>
            </a:r>
            <a:endParaRPr lang="en-US" dirty="0"/>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a:t>
            </a:fld>
            <a:endParaRPr lang="en-US"/>
          </a:p>
        </p:txBody>
      </p:sp>
      <p:pic>
        <p:nvPicPr>
          <p:cNvPr id="7" name="圖片 6"/>
          <p:cNvPicPr>
            <a:picLocks noChangeAspect="1"/>
          </p:cNvPicPr>
          <p:nvPr userDrawn="1"/>
        </p:nvPicPr>
        <p:blipFill>
          <a:blip r:embed="rId2"/>
          <a:stretch>
            <a:fillRect/>
          </a:stretch>
        </p:blipFill>
        <p:spPr>
          <a:xfrm>
            <a:off x="0" y="0"/>
            <a:ext cx="1841152" cy="835224"/>
          </a:xfrm>
          <a:prstGeom prst="rect">
            <a:avLst/>
          </a:prstGeom>
        </p:spPr>
      </p:pic>
    </p:spTree>
    <p:extLst>
      <p:ext uri="{BB962C8B-B14F-4D97-AF65-F5344CB8AC3E}">
        <p14:creationId xmlns:p14="http://schemas.microsoft.com/office/powerpoint/2010/main" val="187996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4"/>
          <p:cNvSpPr>
            <a:spLocks noGrp="1"/>
          </p:cNvSpPr>
          <p:nvPr>
            <p:ph type="dt" sz="half" idx="10"/>
          </p:nvPr>
        </p:nvSpPr>
        <p:spPr/>
        <p:txBody>
          <a:bodyPr/>
          <a:lstStyle/>
          <a:p>
            <a:r>
              <a:rPr lang="en-US" altLang="zh-TW" smtClean="0"/>
              <a:t>October 2021</a:t>
            </a:r>
            <a:endParaRPr lang="en-US"/>
          </a:p>
        </p:txBody>
      </p:sp>
      <p:sp>
        <p:nvSpPr>
          <p:cNvPr id="6" name="頁尾版面配置區 5"/>
          <p:cNvSpPr>
            <a:spLocks noGrp="1"/>
          </p:cNvSpPr>
          <p:nvPr>
            <p:ph type="ftr" sz="quarter" idx="11"/>
          </p:nvPr>
        </p:nvSpPr>
        <p:spPr/>
        <p:txBody>
          <a:bodyPr/>
          <a:lstStyle/>
          <a:p>
            <a:r>
              <a:rPr lang="en-US" altLang="zh-TW" smtClean="0"/>
              <a:t>National Kaohsiung University of Science and Technology</a:t>
            </a:r>
            <a:endParaRPr lang="en-US"/>
          </a:p>
        </p:txBody>
      </p:sp>
      <p:sp>
        <p:nvSpPr>
          <p:cNvPr id="7" name="投影片編號版面配置區 6"/>
          <p:cNvSpPr>
            <a:spLocks noGrp="1"/>
          </p:cNvSpPr>
          <p:nvPr>
            <p:ph type="sldNum" sz="quarter" idx="12"/>
          </p:nvPr>
        </p:nvSpPr>
        <p:spPr/>
        <p:txBody>
          <a:bodyPr/>
          <a:lstStyle/>
          <a:p>
            <a:fld id="{60226CBB-DD27-450B-A057-50EA30BACB71}" type="slidenum">
              <a:rPr lang="en-US" smtClean="0"/>
              <a:t>‹#›</a:t>
            </a:fld>
            <a:endParaRPr lang="en-US"/>
          </a:p>
        </p:txBody>
      </p:sp>
    </p:spTree>
    <p:extLst>
      <p:ext uri="{BB962C8B-B14F-4D97-AF65-F5344CB8AC3E}">
        <p14:creationId xmlns:p14="http://schemas.microsoft.com/office/powerpoint/2010/main" val="1989396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6"/>
          <p:cNvSpPr>
            <a:spLocks noGrp="1"/>
          </p:cNvSpPr>
          <p:nvPr>
            <p:ph type="dt" sz="half" idx="10"/>
          </p:nvPr>
        </p:nvSpPr>
        <p:spPr/>
        <p:txBody>
          <a:bodyPr/>
          <a:lstStyle/>
          <a:p>
            <a:r>
              <a:rPr lang="en-US" altLang="zh-TW" smtClean="0"/>
              <a:t>October 2021</a:t>
            </a:r>
            <a:endParaRPr lang="en-US"/>
          </a:p>
        </p:txBody>
      </p:sp>
      <p:sp>
        <p:nvSpPr>
          <p:cNvPr id="8" name="頁尾版面配置區 7"/>
          <p:cNvSpPr>
            <a:spLocks noGrp="1"/>
          </p:cNvSpPr>
          <p:nvPr>
            <p:ph type="ftr" sz="quarter" idx="11"/>
          </p:nvPr>
        </p:nvSpPr>
        <p:spPr/>
        <p:txBody>
          <a:bodyPr/>
          <a:lstStyle/>
          <a:p>
            <a:r>
              <a:rPr lang="en-US" altLang="zh-TW" smtClean="0"/>
              <a:t>National Kaohsiung University of Science and Technology</a:t>
            </a:r>
            <a:endParaRPr lang="en-US"/>
          </a:p>
        </p:txBody>
      </p:sp>
      <p:sp>
        <p:nvSpPr>
          <p:cNvPr id="9" name="投影片編號版面配置區 8"/>
          <p:cNvSpPr>
            <a:spLocks noGrp="1"/>
          </p:cNvSpPr>
          <p:nvPr>
            <p:ph type="sldNum" sz="quarter" idx="12"/>
          </p:nvPr>
        </p:nvSpPr>
        <p:spPr/>
        <p:txBody>
          <a:bodyPr/>
          <a:lstStyle/>
          <a:p>
            <a:fld id="{60226CBB-DD27-450B-A057-50EA30BACB71}" type="slidenum">
              <a:rPr lang="en-US" smtClean="0"/>
              <a:t>‹#›</a:t>
            </a:fld>
            <a:endParaRPr lang="en-US"/>
          </a:p>
        </p:txBody>
      </p:sp>
    </p:spTree>
    <p:extLst>
      <p:ext uri="{BB962C8B-B14F-4D97-AF65-F5344CB8AC3E}">
        <p14:creationId xmlns:p14="http://schemas.microsoft.com/office/powerpoint/2010/main" val="63544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日期版面配置區 2"/>
          <p:cNvSpPr>
            <a:spLocks noGrp="1"/>
          </p:cNvSpPr>
          <p:nvPr>
            <p:ph type="dt" sz="half" idx="10"/>
          </p:nvPr>
        </p:nvSpPr>
        <p:spPr/>
        <p:txBody>
          <a:bodyPr/>
          <a:lstStyle/>
          <a:p>
            <a:r>
              <a:rPr lang="en-US" altLang="zh-TW" smtClean="0"/>
              <a:t>October 2021</a:t>
            </a:r>
            <a:endParaRPr lang="en-US"/>
          </a:p>
        </p:txBody>
      </p:sp>
      <p:sp>
        <p:nvSpPr>
          <p:cNvPr id="4" name="頁尾版面配置區 3"/>
          <p:cNvSpPr>
            <a:spLocks noGrp="1"/>
          </p:cNvSpPr>
          <p:nvPr>
            <p:ph type="ftr" sz="quarter" idx="11"/>
          </p:nvPr>
        </p:nvSpPr>
        <p:spPr/>
        <p:txBody>
          <a:bodyPr/>
          <a:lstStyle/>
          <a:p>
            <a:r>
              <a:rPr lang="en-US" altLang="zh-TW" smtClean="0"/>
              <a:t>National Kaohsiung University of Science and Technology</a:t>
            </a:r>
            <a:endParaRPr lang="en-US"/>
          </a:p>
        </p:txBody>
      </p:sp>
      <p:sp>
        <p:nvSpPr>
          <p:cNvPr id="5" name="投影片編號版面配置區 4"/>
          <p:cNvSpPr>
            <a:spLocks noGrp="1"/>
          </p:cNvSpPr>
          <p:nvPr>
            <p:ph type="sldNum" sz="quarter" idx="12"/>
          </p:nvPr>
        </p:nvSpPr>
        <p:spPr/>
        <p:txBody>
          <a:bodyPr/>
          <a:lstStyle/>
          <a:p>
            <a:fld id="{60226CBB-DD27-450B-A057-50EA30BACB71}" type="slidenum">
              <a:rPr lang="en-US" smtClean="0"/>
              <a:t>‹#›</a:t>
            </a:fld>
            <a:endParaRPr lang="en-US"/>
          </a:p>
        </p:txBody>
      </p:sp>
    </p:spTree>
    <p:extLst>
      <p:ext uri="{BB962C8B-B14F-4D97-AF65-F5344CB8AC3E}">
        <p14:creationId xmlns:p14="http://schemas.microsoft.com/office/powerpoint/2010/main" val="205699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smtClean="0"/>
              <a:t>October 2021</a:t>
            </a:r>
            <a:endParaRPr lang="en-US"/>
          </a:p>
        </p:txBody>
      </p:sp>
      <p:sp>
        <p:nvSpPr>
          <p:cNvPr id="3" name="頁尾版面配置區 2"/>
          <p:cNvSpPr>
            <a:spLocks noGrp="1"/>
          </p:cNvSpPr>
          <p:nvPr>
            <p:ph type="ftr" sz="quarter" idx="11"/>
          </p:nvPr>
        </p:nvSpPr>
        <p:spPr/>
        <p:txBody>
          <a:bodyPr/>
          <a:lstStyle/>
          <a:p>
            <a:r>
              <a:rPr lang="en-US" altLang="zh-TW" smtClean="0"/>
              <a:t>National Kaohsiung University of Science and Technology</a:t>
            </a:r>
            <a:endParaRPr lang="en-US"/>
          </a:p>
        </p:txBody>
      </p:sp>
      <p:sp>
        <p:nvSpPr>
          <p:cNvPr id="4" name="投影片編號版面配置區 3"/>
          <p:cNvSpPr>
            <a:spLocks noGrp="1"/>
          </p:cNvSpPr>
          <p:nvPr>
            <p:ph type="sldNum" sz="quarter" idx="12"/>
          </p:nvPr>
        </p:nvSpPr>
        <p:spPr/>
        <p:txBody>
          <a:bodyPr/>
          <a:lstStyle/>
          <a:p>
            <a:fld id="{60226CBB-DD27-450B-A057-50EA30BACB71}" type="slidenum">
              <a:rPr lang="en-US" smtClean="0"/>
              <a:t>‹#›</a:t>
            </a:fld>
            <a:endParaRPr lang="en-US"/>
          </a:p>
        </p:txBody>
      </p:sp>
    </p:spTree>
    <p:extLst>
      <p:ext uri="{BB962C8B-B14F-4D97-AF65-F5344CB8AC3E}">
        <p14:creationId xmlns:p14="http://schemas.microsoft.com/office/powerpoint/2010/main" val="137462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r>
              <a:rPr lang="en-US" altLang="zh-TW" smtClean="0"/>
              <a:t>October 2021</a:t>
            </a:r>
            <a:endParaRPr lang="en-US"/>
          </a:p>
        </p:txBody>
      </p:sp>
      <p:sp>
        <p:nvSpPr>
          <p:cNvPr id="6" name="頁尾版面配置區 5"/>
          <p:cNvSpPr>
            <a:spLocks noGrp="1"/>
          </p:cNvSpPr>
          <p:nvPr>
            <p:ph type="ftr" sz="quarter" idx="11"/>
          </p:nvPr>
        </p:nvSpPr>
        <p:spPr/>
        <p:txBody>
          <a:bodyPr/>
          <a:lstStyle/>
          <a:p>
            <a:r>
              <a:rPr lang="en-US" altLang="zh-TW" smtClean="0"/>
              <a:t>National Kaohsiung University of Science and Technology</a:t>
            </a:r>
            <a:endParaRPr lang="en-US"/>
          </a:p>
        </p:txBody>
      </p:sp>
      <p:sp>
        <p:nvSpPr>
          <p:cNvPr id="7" name="投影片編號版面配置區 6"/>
          <p:cNvSpPr>
            <a:spLocks noGrp="1"/>
          </p:cNvSpPr>
          <p:nvPr>
            <p:ph type="sldNum" sz="quarter" idx="12"/>
          </p:nvPr>
        </p:nvSpPr>
        <p:spPr/>
        <p:txBody>
          <a:bodyPr/>
          <a:lstStyle/>
          <a:p>
            <a:fld id="{60226CBB-DD27-450B-A057-50EA30BACB71}" type="slidenum">
              <a:rPr lang="en-US" smtClean="0"/>
              <a:t>‹#›</a:t>
            </a:fld>
            <a:endParaRPr lang="en-US"/>
          </a:p>
        </p:txBody>
      </p:sp>
    </p:spTree>
    <p:extLst>
      <p:ext uri="{BB962C8B-B14F-4D97-AF65-F5344CB8AC3E}">
        <p14:creationId xmlns:p14="http://schemas.microsoft.com/office/powerpoint/2010/main" val="398347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r>
              <a:rPr lang="en-US" altLang="zh-TW" smtClean="0"/>
              <a:t>October 2021</a:t>
            </a:r>
            <a:endParaRPr lang="en-US"/>
          </a:p>
        </p:txBody>
      </p:sp>
      <p:sp>
        <p:nvSpPr>
          <p:cNvPr id="6" name="頁尾版面配置區 5"/>
          <p:cNvSpPr>
            <a:spLocks noGrp="1"/>
          </p:cNvSpPr>
          <p:nvPr>
            <p:ph type="ftr" sz="quarter" idx="11"/>
          </p:nvPr>
        </p:nvSpPr>
        <p:spPr/>
        <p:txBody>
          <a:bodyPr/>
          <a:lstStyle/>
          <a:p>
            <a:r>
              <a:rPr lang="en-US" altLang="zh-TW" smtClean="0"/>
              <a:t>National Kaohsiung University of Science and Technology</a:t>
            </a:r>
            <a:endParaRPr lang="en-US"/>
          </a:p>
        </p:txBody>
      </p:sp>
      <p:sp>
        <p:nvSpPr>
          <p:cNvPr id="7" name="投影片編號版面配置區 6"/>
          <p:cNvSpPr>
            <a:spLocks noGrp="1"/>
          </p:cNvSpPr>
          <p:nvPr>
            <p:ph type="sldNum" sz="quarter" idx="12"/>
          </p:nvPr>
        </p:nvSpPr>
        <p:spPr/>
        <p:txBody>
          <a:bodyPr/>
          <a:lstStyle/>
          <a:p>
            <a:fld id="{60226CBB-DD27-450B-A057-50EA30BACB71}" type="slidenum">
              <a:rPr lang="en-US" smtClean="0"/>
              <a:t>‹#›</a:t>
            </a:fld>
            <a:endParaRPr lang="en-US"/>
          </a:p>
        </p:txBody>
      </p:sp>
    </p:spTree>
    <p:extLst>
      <p:ext uri="{BB962C8B-B14F-4D97-AF65-F5344CB8AC3E}">
        <p14:creationId xmlns:p14="http://schemas.microsoft.com/office/powerpoint/2010/main" val="59829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TW" smtClean="0"/>
              <a:t>October 2021</a:t>
            </a:r>
            <a:endParaRPr 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26CBB-DD27-450B-A057-50EA30BACB71}" type="slidenum">
              <a:rPr lang="en-US" smtClean="0"/>
              <a:t>‹#›</a:t>
            </a:fld>
            <a:endParaRPr lang="en-US"/>
          </a:p>
        </p:txBody>
      </p:sp>
    </p:spTree>
    <p:extLst>
      <p:ext uri="{BB962C8B-B14F-4D97-AF65-F5344CB8AC3E}">
        <p14:creationId xmlns:p14="http://schemas.microsoft.com/office/powerpoint/2010/main" val="3945293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4.xml"/><Relationship Id="rId4" Type="http://schemas.openxmlformats.org/officeDocument/2006/relationships/image" Target="../media/image8.tm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dirty="0" smtClean="0"/>
              <a:t>Vanishing Gradients and Fancy RNNs</a:t>
            </a:r>
            <a:endParaRPr lang="en-US" dirty="0"/>
          </a:p>
        </p:txBody>
      </p:sp>
      <p:sp>
        <p:nvSpPr>
          <p:cNvPr id="3" name="副標題 2"/>
          <p:cNvSpPr>
            <a:spLocks noGrp="1"/>
          </p:cNvSpPr>
          <p:nvPr>
            <p:ph type="subTitle" idx="1"/>
          </p:nvPr>
        </p:nvSpPr>
        <p:spPr/>
        <p:txBody>
          <a:bodyPr>
            <a:normAutofit/>
          </a:bodyPr>
          <a:lstStyle/>
          <a:p>
            <a:r>
              <a:rPr lang="en-US" altLang="zh-TW" dirty="0" smtClean="0"/>
              <a:t>Chia-Yi </a:t>
            </a:r>
            <a:r>
              <a:rPr lang="en-US" altLang="zh-TW" dirty="0"/>
              <a:t>Su</a:t>
            </a:r>
          </a:p>
          <a:p>
            <a:r>
              <a:rPr lang="en-US" altLang="zh-TW" dirty="0" smtClean="0"/>
              <a:t>Department </a:t>
            </a:r>
            <a:r>
              <a:rPr lang="en-US" altLang="zh-TW" dirty="0"/>
              <a:t>of Electronic Engineering</a:t>
            </a:r>
          </a:p>
          <a:p>
            <a:r>
              <a:rPr lang="en-US" altLang="zh-TW" dirty="0"/>
              <a:t>National Kaohsiung University of Science and </a:t>
            </a:r>
            <a:r>
              <a:rPr lang="en-US" altLang="zh-TW" dirty="0" smtClean="0"/>
              <a:t>Technology</a:t>
            </a:r>
            <a:endParaRPr lang="en-US" altLang="zh-TW"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1</a:t>
            </a:fld>
            <a:endParaRPr lang="en-US"/>
          </a:p>
        </p:txBody>
      </p:sp>
    </p:spTree>
    <p:extLst>
      <p:ext uri="{BB962C8B-B14F-4D97-AF65-F5344CB8AC3E}">
        <p14:creationId xmlns:p14="http://schemas.microsoft.com/office/powerpoint/2010/main" val="2856778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Linear </a:t>
            </a:r>
            <a:r>
              <a:rPr lang="en-US" altLang="zh-TW" dirty="0" smtClean="0"/>
              <a:t>Algebra: Eigen-Decomposition</a:t>
            </a:r>
            <a:endParaRPr lang="en-US" altLang="zh-TW" dirty="0"/>
          </a:p>
        </p:txBody>
      </p:sp>
      <p:sp>
        <p:nvSpPr>
          <p:cNvPr id="7" name="文字版面配置區 6"/>
          <p:cNvSpPr>
            <a:spLocks noGrp="1"/>
          </p:cNvSpPr>
          <p:nvPr>
            <p:ph type="body" idx="1"/>
          </p:nvPr>
        </p:nvSpPr>
        <p:spPr/>
        <p:txBody>
          <a:bodyPr/>
          <a:lstStyle/>
          <a:p>
            <a:endParaRPr lang="zh-TW" altLang="en-US"/>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10</a:t>
            </a:fld>
            <a:endParaRPr lang="en-US"/>
          </a:p>
        </p:txBody>
      </p:sp>
    </p:spTree>
    <p:extLst>
      <p:ext uri="{BB962C8B-B14F-4D97-AF65-F5344CB8AC3E}">
        <p14:creationId xmlns:p14="http://schemas.microsoft.com/office/powerpoint/2010/main" val="2678577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Eigen-Decomposition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Eigen-Decomposition: provided by the combination of Eigen-vector and Eigen-value</a:t>
                </a:r>
              </a:p>
              <a:p>
                <a:r>
                  <a:rPr lang="en-US" altLang="zh-TW" dirty="0" smtClean="0"/>
                  <a:t>Suppose we have vector A, and Eigen-vector u that satisfies the equation bellow.</a:t>
                </a:r>
              </a:p>
              <a:p>
                <a:pPr lvl="1"/>
                <a14:m>
                  <m:oMath xmlns:m="http://schemas.openxmlformats.org/officeDocument/2006/math">
                    <m:r>
                      <a:rPr lang="en-US" altLang="zh-TW" b="0" i="1" smtClean="0">
                        <a:latin typeface="Cambria Math" panose="02040503050406030204" pitchFamily="18" charset="0"/>
                      </a:rPr>
                      <m:t>𝐴𝑢</m:t>
                    </m:r>
                    <m:r>
                      <a:rPr lang="en-US" altLang="zh-TW" b="0" i="1" smtClean="0">
                        <a:latin typeface="Cambria Math" panose="02040503050406030204" pitchFamily="18" charset="0"/>
                      </a:rPr>
                      <m:t>=</m:t>
                    </m:r>
                    <m:r>
                      <a:rPr lang="zh-TW" altLang="en-US" b="0" i="1" smtClean="0">
                        <a:latin typeface="Cambria Math" panose="02040503050406030204" pitchFamily="18" charset="0"/>
                      </a:rPr>
                      <m:t>𝜆</m:t>
                    </m:r>
                    <m:r>
                      <a:rPr lang="en-US" altLang="zh-TW" b="0" i="1" smtClean="0">
                        <a:latin typeface="Cambria Math" panose="02040503050406030204" pitchFamily="18" charset="0"/>
                      </a:rPr>
                      <m:t>𝑢</m:t>
                    </m:r>
                  </m:oMath>
                </a14:m>
                <a:endParaRPr lang="en-US" altLang="zh-TW" dirty="0" smtClean="0"/>
              </a:p>
              <a:p>
                <a:r>
                  <a:rPr lang="en-US" altLang="zh-TW" dirty="0" smtClean="0"/>
                  <a:t>Then, all Eigen-vectors are put together and Eigen-values are stored in a diagonal matrix (</a:t>
                </a:r>
                <a14:m>
                  <m:oMath xmlns:m="http://schemas.openxmlformats.org/officeDocument/2006/math">
                    <m:r>
                      <m:rPr>
                        <m:sty m:val="p"/>
                      </m:rPr>
                      <a:rPr lang="el-GR" altLang="zh-TW" i="1">
                        <a:latin typeface="Cambria Math" panose="02040503050406030204" pitchFamily="18" charset="0"/>
                        <a:ea typeface="Cambria Math" panose="02040503050406030204" pitchFamily="18" charset="0"/>
                      </a:rPr>
                      <m:t>Λ</m:t>
                    </m:r>
                  </m:oMath>
                </a14:m>
                <a:r>
                  <a:rPr lang="en-US" altLang="zh-TW" dirty="0" smtClean="0"/>
                  <a:t>). </a:t>
                </a:r>
              </a:p>
              <a:p>
                <a:r>
                  <a:rPr lang="en-US" altLang="zh-TW" dirty="0" smtClean="0"/>
                  <a:t>Therefore, the equation can be rewritten as follows</a:t>
                </a:r>
              </a:p>
              <a:p>
                <a:pPr lvl="1"/>
                <a:r>
                  <a:rPr lang="en-US" altLang="zh-TW" dirty="0" smtClean="0"/>
                  <a:t>AU = </a:t>
                </a:r>
                <a:r>
                  <a:rPr lang="el-GR" altLang="zh-TW" dirty="0" smtClean="0">
                    <a:ea typeface="Cambria Math" panose="02040503050406030204" pitchFamily="18" charset="0"/>
                  </a:rPr>
                  <a:t> </a:t>
                </a:r>
                <a:r>
                  <a:rPr lang="en-US" altLang="zh-TW" dirty="0">
                    <a:ea typeface="Cambria Math" panose="02040503050406030204" pitchFamily="18" charset="0"/>
                  </a:rPr>
                  <a:t>U</a:t>
                </a:r>
                <a14:m>
                  <m:oMath xmlns:m="http://schemas.openxmlformats.org/officeDocument/2006/math">
                    <m:r>
                      <m:rPr>
                        <m:sty m:val="p"/>
                      </m:rPr>
                      <a:rPr lang="el-GR" altLang="zh-TW" i="1">
                        <a:latin typeface="Cambria Math" panose="02040503050406030204" pitchFamily="18" charset="0"/>
                        <a:ea typeface="Cambria Math" panose="02040503050406030204" pitchFamily="18" charset="0"/>
                      </a:rPr>
                      <m:t>Λ</m:t>
                    </m:r>
                    <m:r>
                      <a:rPr lang="en-US" altLang="zh-TW" b="0" i="0" smtClean="0">
                        <a:latin typeface="Cambria Math" panose="02040503050406030204" pitchFamily="18" charset="0"/>
                        <a:ea typeface="Cambria Math" panose="02040503050406030204" pitchFamily="18" charset="0"/>
                      </a:rPr>
                      <m:t> </m:t>
                    </m:r>
                  </m:oMath>
                </a14:m>
                <a:endParaRPr lang="en-US" altLang="zh-TW" dirty="0" smtClean="0"/>
              </a:p>
              <a:p>
                <a:r>
                  <a:rPr lang="en-US" altLang="zh-TW" dirty="0" smtClean="0"/>
                  <a:t>a.k.a. A=</a:t>
                </a:r>
                <a:r>
                  <a:rPr lang="el-GR" altLang="zh-TW" dirty="0" smtClean="0">
                    <a:ea typeface="Cambria Math" panose="02040503050406030204" pitchFamily="18" charset="0"/>
                  </a:rPr>
                  <a:t> </a:t>
                </a:r>
                <a14:m>
                  <m:oMath xmlns:m="http://schemas.openxmlformats.org/officeDocument/2006/math">
                    <m:r>
                      <m:rPr>
                        <m:sty m:val="p"/>
                      </m:rPr>
                      <a:rPr lang="en-US" altLang="zh-TW" b="0" i="0" smtClean="0">
                        <a:latin typeface="Cambria Math" panose="02040503050406030204" pitchFamily="18" charset="0"/>
                        <a:ea typeface="Cambria Math" panose="02040503050406030204" pitchFamily="18" charset="0"/>
                      </a:rPr>
                      <m:t>U</m:t>
                    </m:r>
                    <m:r>
                      <m:rPr>
                        <m:sty m:val="p"/>
                      </m:rPr>
                      <a:rPr lang="el-GR" altLang="zh-TW" i="1">
                        <a:latin typeface="Cambria Math" panose="02040503050406030204" pitchFamily="18" charset="0"/>
                        <a:ea typeface="Cambria Math" panose="02040503050406030204" pitchFamily="18" charset="0"/>
                      </a:rPr>
                      <m:t>Λ</m:t>
                    </m:r>
                    <m:sSup>
                      <m:sSupPr>
                        <m:ctrlPr>
                          <a:rPr lang="el-GR" altLang="zh-TW"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𝑈</m:t>
                        </m:r>
                      </m:e>
                      <m:sup>
                        <m:r>
                          <a:rPr lang="en-US" altLang="zh-TW" b="0" i="1" smtClean="0">
                            <a:latin typeface="Cambria Math" panose="02040503050406030204" pitchFamily="18" charset="0"/>
                            <a:ea typeface="Cambria Math" panose="02040503050406030204" pitchFamily="18" charset="0"/>
                          </a:rPr>
                          <m:t>−1</m:t>
                        </m:r>
                      </m:sup>
                    </m:sSup>
                  </m:oMath>
                </a14:m>
                <a:endParaRPr lang="en-US" altLang="zh-TW" dirty="0" smtClean="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961" r="-464"/>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11</a:t>
            </a:fld>
            <a:endParaRPr lang="en-US"/>
          </a:p>
        </p:txBody>
      </p:sp>
    </p:spTree>
    <p:extLst>
      <p:ext uri="{BB962C8B-B14F-4D97-AF65-F5344CB8AC3E}">
        <p14:creationId xmlns:p14="http://schemas.microsoft.com/office/powerpoint/2010/main" val="2730882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it-IT" altLang="zh-TW" dirty="0"/>
              <a:t>Positive </a:t>
            </a:r>
            <a:r>
              <a:rPr lang="it-IT" altLang="zh-TW" dirty="0" smtClean="0"/>
              <a:t>Semi-Definite </a:t>
            </a:r>
            <a:r>
              <a:rPr lang="it-IT" altLang="zh-TW" dirty="0"/>
              <a:t>M</a:t>
            </a:r>
            <a:r>
              <a:rPr lang="it-IT" altLang="zh-TW" dirty="0" smtClean="0"/>
              <a:t>atrix A</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If A is </a:t>
                </a:r>
                <a:r>
                  <a:rPr lang="it-IT" altLang="zh-TW" dirty="0" smtClean="0"/>
                  <a:t>positive semi-definite matrix</a:t>
                </a:r>
              </a:p>
              <a:p>
                <a:pPr lvl="1"/>
                <a:r>
                  <a:rPr lang="it-IT" altLang="zh-TW" dirty="0" smtClean="0"/>
                  <a:t>A = </a:t>
                </a:r>
                <a14:m>
                  <m:oMath xmlns:m="http://schemas.openxmlformats.org/officeDocument/2006/math">
                    <m:r>
                      <a:rPr lang="en-US" altLang="zh-TW" b="0" i="1" smtClean="0">
                        <a:latin typeface="Cambria Math" panose="02040503050406030204" pitchFamily="18" charset="0"/>
                      </a:rPr>
                      <m:t>𝑋</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𝑋</m:t>
                        </m:r>
                      </m:e>
                      <m:sup>
                        <m:r>
                          <a:rPr lang="en-US" altLang="zh-TW" b="0" i="1" smtClean="0">
                            <a:latin typeface="Cambria Math" panose="02040503050406030204" pitchFamily="18" charset="0"/>
                          </a:rPr>
                          <m:t>𝑇</m:t>
                        </m:r>
                      </m:sup>
                    </m:sSup>
                  </m:oMath>
                </a14:m>
                <a:endParaRPr lang="en-US" altLang="zh-TW" dirty="0" smtClean="0"/>
              </a:p>
              <a:p>
                <a:pPr lvl="1"/>
                <a:r>
                  <a:rPr lang="en-US" altLang="zh-TW" dirty="0" smtClean="0"/>
                  <a:t>Eigen-values are always positive.</a:t>
                </a:r>
              </a:p>
              <a:p>
                <a:pPr lvl="1"/>
                <a:r>
                  <a:rPr lang="en-US" altLang="zh-TW" dirty="0" smtClean="0"/>
                  <a:t>If </a:t>
                </a:r>
                <a:r>
                  <a:rPr lang="en-US" altLang="zh-TW" dirty="0"/>
                  <a:t>E</a:t>
                </a:r>
                <a:r>
                  <a:rPr lang="en-US" altLang="zh-TW" dirty="0" smtClean="0"/>
                  <a:t>igen-values are different, Eigen-vectors are orthogonal.</a:t>
                </a:r>
              </a:p>
              <a:p>
                <a:r>
                  <a:rPr lang="en-US" altLang="zh-TW" dirty="0" smtClean="0"/>
                  <a:t>If the matrix is orthogonal, it means</a:t>
                </a:r>
              </a:p>
              <a:p>
                <a:pPr lvl="1"/>
                <a14:m>
                  <m:oMath xmlns:m="http://schemas.openxmlformats.org/officeDocument/2006/math">
                    <m:r>
                      <a:rPr lang="en-US" altLang="zh-TW" i="1">
                        <a:latin typeface="Cambria Math" panose="02040503050406030204" pitchFamily="18" charset="0"/>
                      </a:rPr>
                      <m:t>𝑋</m:t>
                    </m:r>
                    <m:sSup>
                      <m:sSupPr>
                        <m:ctrlPr>
                          <a:rPr lang="en-US" altLang="zh-TW" i="1">
                            <a:latin typeface="Cambria Math" panose="02040503050406030204" pitchFamily="18" charset="0"/>
                          </a:rPr>
                        </m:ctrlPr>
                      </m:sSupPr>
                      <m:e>
                        <m:r>
                          <a:rPr lang="en-US" altLang="zh-TW" i="1">
                            <a:latin typeface="Cambria Math" panose="02040503050406030204" pitchFamily="18" charset="0"/>
                          </a:rPr>
                          <m:t>𝑋</m:t>
                        </m:r>
                      </m:e>
                      <m:sup>
                        <m:r>
                          <a:rPr lang="en-US" altLang="zh-TW" i="1">
                            <a:latin typeface="Cambria Math" panose="02040503050406030204" pitchFamily="18" charset="0"/>
                          </a:rPr>
                          <m:t>𝑇</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𝐼</m:t>
                    </m:r>
                    <m:r>
                      <a:rPr lang="en-US" altLang="zh-TW" b="0" i="1" smtClean="0">
                        <a:latin typeface="Cambria Math" panose="02040503050406030204" pitchFamily="18" charset="0"/>
                      </a:rPr>
                      <m:t> </m:t>
                    </m:r>
                  </m:oMath>
                </a14:m>
                <a:endParaRPr lang="en-US" altLang="zh-TW" b="0" dirty="0" smtClean="0"/>
              </a:p>
              <a:p>
                <a:r>
                  <a:rPr lang="en-US" altLang="zh-TW" dirty="0" smtClean="0"/>
                  <a:t>Therefore: The formula of Eigen-decomposition can be revised as follows.</a:t>
                </a:r>
              </a:p>
              <a:p>
                <a:pPr lvl="1"/>
                <a:r>
                  <a:rPr lang="en-US" altLang="zh-TW" dirty="0"/>
                  <a:t>A=</a:t>
                </a:r>
                <a:r>
                  <a:rPr lang="el-GR" altLang="zh-TW" dirty="0">
                    <a:ea typeface="Cambria Math" panose="02040503050406030204" pitchFamily="18" charset="0"/>
                  </a:rPr>
                  <a:t> </a:t>
                </a:r>
                <a14:m>
                  <m:oMath xmlns:m="http://schemas.openxmlformats.org/officeDocument/2006/math">
                    <m:r>
                      <m:rPr>
                        <m:sty m:val="p"/>
                      </m:rPr>
                      <a:rPr lang="en-US" altLang="zh-TW">
                        <a:latin typeface="Cambria Math" panose="02040503050406030204" pitchFamily="18" charset="0"/>
                        <a:ea typeface="Cambria Math" panose="02040503050406030204" pitchFamily="18" charset="0"/>
                      </a:rPr>
                      <m:t>U</m:t>
                    </m:r>
                    <m:r>
                      <m:rPr>
                        <m:sty m:val="p"/>
                      </m:rPr>
                      <a:rPr lang="el-GR" altLang="zh-TW" i="1">
                        <a:latin typeface="Cambria Math" panose="02040503050406030204" pitchFamily="18" charset="0"/>
                        <a:ea typeface="Cambria Math" panose="02040503050406030204" pitchFamily="18" charset="0"/>
                      </a:rPr>
                      <m:t>Λ</m:t>
                    </m:r>
                    <m:sSup>
                      <m:sSupPr>
                        <m:ctrlPr>
                          <a:rPr lang="el-GR"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𝑈</m:t>
                        </m:r>
                      </m:e>
                      <m:sup>
                        <m:r>
                          <a:rPr lang="en-US" altLang="zh-TW" b="0" i="1" smtClean="0">
                            <a:latin typeface="Cambria Math" panose="02040503050406030204" pitchFamily="18" charset="0"/>
                            <a:ea typeface="Cambria Math" panose="02040503050406030204" pitchFamily="18" charset="0"/>
                          </a:rPr>
                          <m:t>𝑇</m:t>
                        </m:r>
                      </m:sup>
                    </m:sSup>
                  </m:oMath>
                </a14:m>
                <a:endParaRPr lang="en-US" altLang="zh-TW" dirty="0" smtClean="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12</a:t>
            </a:fld>
            <a:endParaRPr lang="en-US"/>
          </a:p>
        </p:txBody>
      </p:sp>
    </p:spTree>
    <p:extLst>
      <p:ext uri="{BB962C8B-B14F-4D97-AF65-F5344CB8AC3E}">
        <p14:creationId xmlns:p14="http://schemas.microsoft.com/office/powerpoint/2010/main" val="3173920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Problems of Vanishing / Exploding Gradients</a:t>
            </a:r>
          </a:p>
        </p:txBody>
      </p:sp>
      <p:sp>
        <p:nvSpPr>
          <p:cNvPr id="7" name="文字版面配置區 6"/>
          <p:cNvSpPr>
            <a:spLocks noGrp="1"/>
          </p:cNvSpPr>
          <p:nvPr>
            <p:ph type="body" idx="1"/>
          </p:nvPr>
        </p:nvSpPr>
        <p:spPr/>
        <p:txBody>
          <a:bodyPr/>
          <a:lstStyle/>
          <a:p>
            <a:endParaRPr lang="zh-TW" altLang="en-US"/>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13</a:t>
            </a:fld>
            <a:endParaRPr lang="en-US"/>
          </a:p>
        </p:txBody>
      </p:sp>
    </p:spTree>
    <p:extLst>
      <p:ext uri="{BB962C8B-B14F-4D97-AF65-F5344CB8AC3E}">
        <p14:creationId xmlns:p14="http://schemas.microsoft.com/office/powerpoint/2010/main" val="3806022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Why is vanishing gradient a problem?</a:t>
            </a:r>
            <a:endParaRPr lang="en-US" dirty="0"/>
          </a:p>
        </p:txBody>
      </p:sp>
      <p:sp>
        <p:nvSpPr>
          <p:cNvPr id="3" name="內容版面配置區 2"/>
          <p:cNvSpPr>
            <a:spLocks noGrp="1"/>
          </p:cNvSpPr>
          <p:nvPr>
            <p:ph idx="1"/>
          </p:nvPr>
        </p:nvSpPr>
        <p:spPr/>
        <p:txBody>
          <a:bodyPr/>
          <a:lstStyle/>
          <a:p>
            <a:pPr marL="0" indent="0">
              <a:buNone/>
            </a:pPr>
            <a:r>
              <a:rPr lang="en-US" dirty="0" smtClean="0"/>
              <a:t> </a:t>
            </a:r>
          </a:p>
          <a:p>
            <a:endParaRPr lang="en-US" dirty="0"/>
          </a:p>
          <a:p>
            <a:endParaRPr lang="en-US" dirty="0" smtClean="0"/>
          </a:p>
          <a:p>
            <a:endParaRPr lang="en-US" dirty="0"/>
          </a:p>
          <a:p>
            <a:endParaRPr lang="en-US" dirty="0" smtClean="0"/>
          </a:p>
          <a:p>
            <a:pPr marL="0" indent="0">
              <a:buNone/>
            </a:pPr>
            <a:endParaRPr lang="en-US" dirty="0"/>
          </a:p>
          <a:p>
            <a:r>
              <a:rPr lang="en-US" dirty="0" smtClean="0"/>
              <a:t>The gradient signal will be:</a:t>
            </a:r>
          </a:p>
          <a:p>
            <a:pPr lvl="1"/>
            <a:r>
              <a:rPr lang="en-US" dirty="0" smtClean="0"/>
              <a:t>Much larger from close-by signal</a:t>
            </a:r>
          </a:p>
          <a:p>
            <a:pPr lvl="1"/>
            <a:r>
              <a:rPr lang="en-US" dirty="0" smtClean="0"/>
              <a:t>Much smaller from faraway signal</a:t>
            </a:r>
          </a:p>
          <a:p>
            <a:r>
              <a:rPr lang="en-US" dirty="0" smtClean="0">
                <a:solidFill>
                  <a:srgbClr val="FF0000"/>
                </a:solidFill>
              </a:rPr>
              <a:t>Model only consider near effects instead of long term effects.</a:t>
            </a:r>
            <a:endParaRPr lang="en-US" dirty="0">
              <a:solidFill>
                <a:srgbClr val="FF0000"/>
              </a:solidFill>
            </a:endParaRPr>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14</a:t>
            </a:fld>
            <a:endParaRPr lang="en-US"/>
          </a:p>
        </p:txBody>
      </p:sp>
      <p:pic>
        <p:nvPicPr>
          <p:cNvPr id="8" name="圖片 7"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7357" y="1779757"/>
            <a:ext cx="6876701" cy="2750680"/>
          </a:xfrm>
          <a:prstGeom prst="rect">
            <a:avLst/>
          </a:prstGeom>
        </p:spPr>
      </p:pic>
      <p:sp>
        <p:nvSpPr>
          <p:cNvPr id="9" name="矩形 8"/>
          <p:cNvSpPr/>
          <p:nvPr/>
        </p:nvSpPr>
        <p:spPr>
          <a:xfrm>
            <a:off x="3931921" y="4246650"/>
            <a:ext cx="390698" cy="329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42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Why is vanishing gradient a problem?</a:t>
            </a:r>
            <a:endParaRPr lang="en-US" dirty="0"/>
          </a:p>
        </p:txBody>
      </p:sp>
      <p:sp>
        <p:nvSpPr>
          <p:cNvPr id="3" name="內容版面配置區 2"/>
          <p:cNvSpPr>
            <a:spLocks noGrp="1"/>
          </p:cNvSpPr>
          <p:nvPr>
            <p:ph idx="1"/>
          </p:nvPr>
        </p:nvSpPr>
        <p:spPr/>
        <p:txBody>
          <a:bodyPr/>
          <a:lstStyle/>
          <a:p>
            <a:r>
              <a:rPr lang="en-US" dirty="0" smtClean="0"/>
              <a:t>If vanishing gradient problems between step t and step </a:t>
            </a:r>
            <a:r>
              <a:rPr lang="en-US" dirty="0" err="1" smtClean="0"/>
              <a:t>t+n</a:t>
            </a:r>
            <a:r>
              <a:rPr lang="en-US" dirty="0" smtClean="0"/>
              <a:t> come up, it’s hard for us to know whether:</a:t>
            </a:r>
          </a:p>
          <a:p>
            <a:pPr lvl="1"/>
            <a:r>
              <a:rPr lang="en-US" dirty="0" smtClean="0"/>
              <a:t>The dependency between step t and step t + n doesn’t exist.</a:t>
            </a:r>
          </a:p>
          <a:p>
            <a:pPr lvl="1"/>
            <a:r>
              <a:rPr lang="en-US" dirty="0" smtClean="0"/>
              <a:t>The true dependency is captured by wrong parameters.</a:t>
            </a:r>
          </a:p>
          <a:p>
            <a:endParaRPr 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15</a:t>
            </a:fld>
            <a:endParaRPr lang="en-US"/>
          </a:p>
        </p:txBody>
      </p:sp>
    </p:spTree>
    <p:extLst>
      <p:ext uri="{BB962C8B-B14F-4D97-AF65-F5344CB8AC3E}">
        <p14:creationId xmlns:p14="http://schemas.microsoft.com/office/powerpoint/2010/main" val="4144376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Vanishing Gradients: Effects on RNNLM</a:t>
            </a:r>
            <a:endParaRPr lang="en-US" dirty="0"/>
          </a:p>
        </p:txBody>
      </p:sp>
      <p:sp>
        <p:nvSpPr>
          <p:cNvPr id="3" name="內容版面配置區 2"/>
          <p:cNvSpPr>
            <a:spLocks noGrp="1"/>
          </p:cNvSpPr>
          <p:nvPr>
            <p:ph idx="1"/>
          </p:nvPr>
        </p:nvSpPr>
        <p:spPr/>
        <p:txBody>
          <a:bodyPr/>
          <a:lstStyle/>
          <a:p>
            <a:r>
              <a:rPr lang="en-US" b="1" dirty="0" smtClean="0"/>
              <a:t>LM task: </a:t>
            </a:r>
            <a:r>
              <a:rPr lang="en-US" dirty="0" smtClean="0"/>
              <a:t>When she tried to print her tickets, she found that the printer was out of toner. She went to the stationery store to buy more toner. It was very overpriced. After installing the toner into the printer, she finally printed her ________ </a:t>
            </a:r>
          </a:p>
          <a:p>
            <a:r>
              <a:rPr lang="zh-TW" altLang="en-US" dirty="0" smtClean="0"/>
              <a:t>當她要列印票劵的時候，她發現列表機沒有墨水夾。她去文具店買了非常貴的墨水夾。在她把墨水夾裝進去之後，她終於印出她的</a:t>
            </a:r>
            <a:r>
              <a:rPr lang="en-US" altLang="zh-TW" dirty="0" smtClean="0"/>
              <a:t>____</a:t>
            </a:r>
            <a:r>
              <a:rPr lang="zh-TW" altLang="en-US" dirty="0" smtClean="0"/>
              <a:t>。</a:t>
            </a:r>
            <a:endParaRPr lang="en-US" altLang="zh-TW" dirty="0" smtClean="0"/>
          </a:p>
          <a:p>
            <a:r>
              <a:rPr lang="en-US" dirty="0" smtClean="0"/>
              <a:t>In order to predict “tickets” correctly, the model needs to learn the dependency between first “tickets” and the “tickets” at the end.</a:t>
            </a:r>
          </a:p>
          <a:p>
            <a:r>
              <a:rPr lang="en-US" dirty="0" smtClean="0"/>
              <a:t>However: </a:t>
            </a:r>
            <a:r>
              <a:rPr lang="en-US" dirty="0"/>
              <a:t>I</a:t>
            </a:r>
            <a:r>
              <a:rPr lang="en-US" dirty="0" smtClean="0"/>
              <a:t>f vanishing gradients problems come up, the model cannot learn this dependency.</a:t>
            </a:r>
          </a:p>
          <a:p>
            <a:r>
              <a:rPr lang="en-US" dirty="0" smtClean="0"/>
              <a:t>Therefore: </a:t>
            </a:r>
            <a:r>
              <a:rPr lang="en-US" dirty="0"/>
              <a:t>I</a:t>
            </a:r>
            <a:r>
              <a:rPr lang="en-US" dirty="0" smtClean="0"/>
              <a:t>t’s unable to predict this long-distance word.</a:t>
            </a:r>
            <a:endParaRPr 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16</a:t>
            </a:fld>
            <a:endParaRPr lang="en-US"/>
          </a:p>
        </p:txBody>
      </p:sp>
    </p:spTree>
    <p:extLst>
      <p:ext uri="{BB962C8B-B14F-4D97-AF65-F5344CB8AC3E}">
        <p14:creationId xmlns:p14="http://schemas.microsoft.com/office/powerpoint/2010/main" val="23371698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Vanishing Gradients: Effects on RNNLM</a:t>
            </a:r>
            <a:endParaRPr lang="en-US" dirty="0"/>
          </a:p>
        </p:txBody>
      </p:sp>
      <p:sp>
        <p:nvSpPr>
          <p:cNvPr id="3" name="內容版面配置區 2"/>
          <p:cNvSpPr>
            <a:spLocks noGrp="1"/>
          </p:cNvSpPr>
          <p:nvPr>
            <p:ph idx="1"/>
          </p:nvPr>
        </p:nvSpPr>
        <p:spPr/>
        <p:txBody>
          <a:bodyPr/>
          <a:lstStyle/>
          <a:p>
            <a:r>
              <a:rPr lang="en-US" b="1" dirty="0" smtClean="0"/>
              <a:t>LM task: </a:t>
            </a:r>
            <a:r>
              <a:rPr lang="en-US" dirty="0" smtClean="0"/>
              <a:t>The writer of this books ___ </a:t>
            </a:r>
          </a:p>
          <a:p>
            <a:r>
              <a:rPr lang="en-US" dirty="0" smtClean="0"/>
              <a:t>The writer of this books is … (Correct Answer)</a:t>
            </a:r>
          </a:p>
          <a:p>
            <a:endParaRPr lang="en-US" dirty="0" smtClean="0"/>
          </a:p>
          <a:p>
            <a:r>
              <a:rPr lang="en-US" dirty="0" smtClean="0"/>
              <a:t>Syntactic </a:t>
            </a:r>
            <a:r>
              <a:rPr lang="en-US" dirty="0" err="1" smtClean="0"/>
              <a:t>recency</a:t>
            </a:r>
            <a:r>
              <a:rPr lang="en-US" dirty="0" smtClean="0"/>
              <a:t> : The writer of this books is  - Correct</a:t>
            </a:r>
          </a:p>
          <a:p>
            <a:endParaRPr lang="en-US" dirty="0"/>
          </a:p>
          <a:p>
            <a:r>
              <a:rPr lang="en-US" dirty="0" smtClean="0"/>
              <a:t>Sequential </a:t>
            </a:r>
            <a:r>
              <a:rPr lang="en-US" dirty="0" err="1" smtClean="0"/>
              <a:t>recency</a:t>
            </a:r>
            <a:r>
              <a:rPr lang="en-US" dirty="0" smtClean="0"/>
              <a:t> : The writer of this books are – Incorrect</a:t>
            </a:r>
          </a:p>
          <a:p>
            <a:endParaRPr lang="en-US" dirty="0"/>
          </a:p>
          <a:p>
            <a:r>
              <a:rPr lang="en-US" dirty="0" smtClean="0"/>
              <a:t>According to </a:t>
            </a:r>
            <a:r>
              <a:rPr lang="en-US" dirty="0" err="1" smtClean="0"/>
              <a:t>Linzen</a:t>
            </a:r>
            <a:r>
              <a:rPr lang="en-US" dirty="0" smtClean="0"/>
              <a:t> et al., RNN is prone to make the sequential </a:t>
            </a:r>
            <a:r>
              <a:rPr lang="en-US" dirty="0" err="1" smtClean="0"/>
              <a:t>recency</a:t>
            </a:r>
            <a:r>
              <a:rPr lang="en-US" dirty="0" smtClean="0"/>
              <a:t> error because of vanishing gradients problems.</a:t>
            </a:r>
          </a:p>
          <a:p>
            <a:endParaRPr lang="en-US" dirty="0" smtClean="0"/>
          </a:p>
          <a:p>
            <a:endParaRPr lang="en-US" dirty="0" smtClean="0"/>
          </a:p>
          <a:p>
            <a:endParaRPr lang="en-US" dirty="0"/>
          </a:p>
          <a:p>
            <a:endParaRPr 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17</a:t>
            </a:fld>
            <a:endParaRPr lang="en-US"/>
          </a:p>
        </p:txBody>
      </p:sp>
      <p:sp>
        <p:nvSpPr>
          <p:cNvPr id="7" name="弧形向右箭號 6"/>
          <p:cNvSpPr/>
          <p:nvPr/>
        </p:nvSpPr>
        <p:spPr>
          <a:xfrm rot="5400000">
            <a:off x="5238216" y="1824327"/>
            <a:ext cx="630222" cy="22945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弧形向右箭號 7"/>
          <p:cNvSpPr/>
          <p:nvPr/>
        </p:nvSpPr>
        <p:spPr>
          <a:xfrm rot="5400000">
            <a:off x="6345447" y="3563326"/>
            <a:ext cx="396628" cy="93431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22763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Why is exploding gradients a problem?</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14:m>
                  <m:oMath xmlns:m="http://schemas.openxmlformats.org/officeDocument/2006/math">
                    <m:sSup>
                      <m:sSupPr>
                        <m:ctrlPr>
                          <a:rPr lang="en-US" altLang="zh-TW" i="1">
                            <a:latin typeface="Cambria Math" panose="02040503050406030204" pitchFamily="18" charset="0"/>
                          </a:rPr>
                        </m:ctrlPr>
                      </m:sSupPr>
                      <m:e>
                        <m:r>
                          <a:rPr lang="zh-TW" altLang="en-US" i="1">
                            <a:latin typeface="Cambria Math" panose="02040503050406030204" pitchFamily="18" charset="0"/>
                          </a:rPr>
                          <m:t>𝜃</m:t>
                        </m:r>
                      </m:e>
                      <m:sup>
                        <m:r>
                          <a:rPr lang="en-US" altLang="zh-TW" i="1">
                            <a:latin typeface="Cambria Math" panose="02040503050406030204" pitchFamily="18" charset="0"/>
                          </a:rPr>
                          <m:t>𝑛𝑒𝑤</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zh-TW" altLang="en-US" i="1">
                            <a:latin typeface="Cambria Math" panose="02040503050406030204" pitchFamily="18" charset="0"/>
                          </a:rPr>
                          <m:t>𝜃</m:t>
                        </m:r>
                      </m:e>
                      <m:sup>
                        <m:r>
                          <a:rPr lang="en-US" altLang="zh-TW" i="1">
                            <a:latin typeface="Cambria Math" panose="02040503050406030204" pitchFamily="18" charset="0"/>
                          </a:rPr>
                          <m:t>𝑜𝑙𝑑</m:t>
                        </m:r>
                      </m:sup>
                    </m:sSup>
                    <m:r>
                      <a:rPr lang="en-US" altLang="zh-TW" i="1">
                        <a:latin typeface="Cambria Math" panose="02040503050406030204" pitchFamily="18" charset="0"/>
                      </a:rPr>
                      <m:t>−</m:t>
                    </m:r>
                    <m:r>
                      <a:rPr lang="zh-TW" altLang="en-US" i="1">
                        <a:latin typeface="Cambria Math" panose="02040503050406030204" pitchFamily="18" charset="0"/>
                      </a:rPr>
                      <m:t>𝛼</m:t>
                    </m:r>
                    <m:sSub>
                      <m:sSubPr>
                        <m:ctrlPr>
                          <a:rPr lang="en-US" altLang="zh-TW" i="1">
                            <a:latin typeface="Cambria Math" panose="02040503050406030204" pitchFamily="18" charset="0"/>
                          </a:rPr>
                        </m:ctrlPr>
                      </m:sSubPr>
                      <m:e>
                        <m:r>
                          <m:rPr>
                            <m:brk m:alnAt="7"/>
                          </m:rPr>
                          <a:rPr lang="en-US" altLang="zh-TW" i="1">
                            <a:latin typeface="Cambria Math" panose="02040503050406030204" pitchFamily="18" charset="0"/>
                          </a:rPr>
                          <m:t>𝛻</m:t>
                        </m:r>
                      </m:e>
                      <m:sub>
                        <m:r>
                          <a:rPr lang="zh-TW" altLang="en-US" i="1">
                            <a:latin typeface="Cambria Math" panose="02040503050406030204" pitchFamily="18" charset="0"/>
                          </a:rPr>
                          <m:t>𝜃</m:t>
                        </m:r>
                      </m:sub>
                    </m:sSub>
                    <m:r>
                      <a:rPr lang="en-US" altLang="zh-TW" i="1">
                        <a:latin typeface="Cambria Math" panose="02040503050406030204" pitchFamily="18" charset="0"/>
                      </a:rPr>
                      <m:t>𝐽</m:t>
                    </m:r>
                    <m:d>
                      <m:dPr>
                        <m:ctrlPr>
                          <a:rPr lang="en-US" altLang="zh-TW" i="1">
                            <a:latin typeface="Cambria Math" panose="02040503050406030204" pitchFamily="18" charset="0"/>
                          </a:rPr>
                        </m:ctrlPr>
                      </m:dPr>
                      <m:e>
                        <m:r>
                          <a:rPr lang="zh-TW" altLang="en-US" i="1">
                            <a:latin typeface="Cambria Math" panose="02040503050406030204" pitchFamily="18" charset="0"/>
                          </a:rPr>
                          <m:t>𝜃</m:t>
                        </m:r>
                      </m:e>
                    </m:d>
                  </m:oMath>
                </a14:m>
                <a:endParaRPr lang="en-US" dirty="0" smtClean="0"/>
              </a:p>
              <a:p>
                <a:pPr marL="0" indent="0">
                  <a:buNone/>
                </a:pPr>
                <a:endParaRPr lang="en-US" dirty="0"/>
              </a:p>
              <a:p>
                <a:r>
                  <a:rPr lang="en-US" dirty="0" smtClean="0"/>
                  <a:t>Recall : What if our learning rate too large?</a:t>
                </a:r>
              </a:p>
              <a:p>
                <a:endParaRPr lang="en-US" dirty="0" smtClean="0"/>
              </a:p>
              <a:p>
                <a:r>
                  <a:rPr lang="en-US" dirty="0" smtClean="0">
                    <a:solidFill>
                      <a:srgbClr val="FF0000"/>
                    </a:solidFill>
                  </a:rPr>
                  <a:t>The worst case is the loss becomes infinity.</a:t>
                </a:r>
                <a:endParaRPr lang="en-US" dirty="0">
                  <a:solidFill>
                    <a:srgbClr val="FF0000"/>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40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18</a:t>
            </a:fld>
            <a:endParaRPr lang="en-US"/>
          </a:p>
        </p:txBody>
      </p:sp>
    </p:spTree>
    <p:extLst>
      <p:ext uri="{BB962C8B-B14F-4D97-AF65-F5344CB8AC3E}">
        <p14:creationId xmlns:p14="http://schemas.microsoft.com/office/powerpoint/2010/main" val="42094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Gradients Clipping</a:t>
            </a:r>
            <a:endParaRPr lang="zh-TW" altLang="en-US" dirty="0"/>
          </a:p>
        </p:txBody>
      </p:sp>
      <p:sp>
        <p:nvSpPr>
          <p:cNvPr id="7" name="文字版面配置區 6"/>
          <p:cNvSpPr>
            <a:spLocks noGrp="1"/>
          </p:cNvSpPr>
          <p:nvPr>
            <p:ph type="body" idx="1"/>
          </p:nvPr>
        </p:nvSpPr>
        <p:spPr/>
        <p:txBody>
          <a:bodyPr/>
          <a:lstStyle/>
          <a:p>
            <a:endParaRPr lang="zh-TW" altLang="en-US"/>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19</a:t>
            </a:fld>
            <a:endParaRPr lang="en-US"/>
          </a:p>
        </p:txBody>
      </p:sp>
    </p:spTree>
    <p:extLst>
      <p:ext uri="{BB962C8B-B14F-4D97-AF65-F5344CB8AC3E}">
        <p14:creationId xmlns:p14="http://schemas.microsoft.com/office/powerpoint/2010/main" val="306995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Course Outline</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solidFill>
                  <a:schemeClr val="bg1">
                    <a:lumMod val="75000"/>
                  </a:schemeClr>
                </a:solidFill>
              </a:rPr>
              <a:t>Basic Knowledge on Natural Language Processing </a:t>
            </a:r>
          </a:p>
          <a:p>
            <a:r>
              <a:rPr lang="en-US" altLang="zh-TW" dirty="0">
                <a:solidFill>
                  <a:schemeClr val="bg1">
                    <a:lumMod val="75000"/>
                  </a:schemeClr>
                </a:solidFill>
              </a:rPr>
              <a:t>Applications of Natural Language Processing</a:t>
            </a:r>
          </a:p>
          <a:p>
            <a:r>
              <a:rPr lang="en-US" altLang="zh-TW" dirty="0" smtClean="0">
                <a:solidFill>
                  <a:schemeClr val="bg1">
                    <a:lumMod val="75000"/>
                  </a:schemeClr>
                </a:solidFill>
              </a:rPr>
              <a:t>Word Vector</a:t>
            </a:r>
          </a:p>
          <a:p>
            <a:r>
              <a:rPr lang="en-US" altLang="zh-TW" dirty="0" smtClean="0">
                <a:solidFill>
                  <a:schemeClr val="bg1">
                    <a:lumMod val="75000"/>
                  </a:schemeClr>
                </a:solidFill>
              </a:rPr>
              <a:t>Neural Network (Including Relative Math Derivation)</a:t>
            </a:r>
          </a:p>
          <a:p>
            <a:r>
              <a:rPr lang="en-US" altLang="zh-TW" dirty="0" smtClean="0">
                <a:solidFill>
                  <a:schemeClr val="bg1">
                    <a:lumMod val="75000"/>
                  </a:schemeClr>
                </a:solidFill>
              </a:rPr>
              <a:t>Dependency Parsing </a:t>
            </a:r>
          </a:p>
          <a:p>
            <a:r>
              <a:rPr lang="en-US" altLang="zh-TW" dirty="0" smtClean="0"/>
              <a:t>Recurrent Neural Network, Variants </a:t>
            </a:r>
            <a:r>
              <a:rPr lang="en-US" altLang="zh-TW" dirty="0"/>
              <a:t>of Recurrent Neural </a:t>
            </a:r>
            <a:r>
              <a:rPr lang="en-US" altLang="zh-TW" dirty="0" smtClean="0"/>
              <a:t>Network, and Language Model</a:t>
            </a:r>
          </a:p>
          <a:p>
            <a:r>
              <a:rPr lang="en-US" altLang="zh-TW" dirty="0" smtClean="0"/>
              <a:t>Machine Translation</a:t>
            </a:r>
          </a:p>
          <a:p>
            <a:r>
              <a:rPr lang="en-US" altLang="zh-TW" dirty="0" smtClean="0"/>
              <a:t>Contextual Representation</a:t>
            </a:r>
          </a:p>
          <a:p>
            <a:r>
              <a:rPr lang="en-US" altLang="zh-TW" smtClean="0"/>
              <a:t>Dialog </a:t>
            </a:r>
            <a:r>
              <a:rPr lang="en-US" altLang="zh-TW" dirty="0" smtClean="0"/>
              <a:t>System (Including </a:t>
            </a:r>
            <a:r>
              <a:rPr lang="en-US" altLang="zh-TW" dirty="0" err="1" smtClean="0"/>
              <a:t>MultiModal</a:t>
            </a:r>
            <a:r>
              <a:rPr lang="en-US" altLang="zh-TW" dirty="0" smtClean="0"/>
              <a:t> Dialog System)</a:t>
            </a:r>
          </a:p>
          <a:p>
            <a:endParaRPr lang="en-US" altLang="zh-TW" dirty="0" smtClean="0"/>
          </a:p>
        </p:txBody>
      </p:sp>
      <p:sp>
        <p:nvSpPr>
          <p:cNvPr id="4" name="日期版面配置區 3"/>
          <p:cNvSpPr>
            <a:spLocks noGrp="1"/>
          </p:cNvSpPr>
          <p:nvPr>
            <p:ph type="dt" sz="half" idx="10"/>
          </p:nvPr>
        </p:nvSpPr>
        <p:spPr/>
        <p:txBody>
          <a:bodyPr/>
          <a:lstStyle/>
          <a:p>
            <a:r>
              <a:rPr lang="en-US" altLang="zh-TW" smtClean="0"/>
              <a:t>October 2021</a:t>
            </a:r>
            <a:endParaRPr lang="zh-TW" alt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zh-TW" altLang="en-US"/>
          </a:p>
        </p:txBody>
      </p:sp>
      <p:sp>
        <p:nvSpPr>
          <p:cNvPr id="6" name="投影片編號版面配置區 5"/>
          <p:cNvSpPr>
            <a:spLocks noGrp="1"/>
          </p:cNvSpPr>
          <p:nvPr>
            <p:ph type="sldNum" sz="quarter" idx="12"/>
          </p:nvPr>
        </p:nvSpPr>
        <p:spPr/>
        <p:txBody>
          <a:bodyPr/>
          <a:lstStyle/>
          <a:p>
            <a:fld id="{5045ACBE-646A-47C1-AE77-0176D1C48DE1}" type="slidenum">
              <a:rPr lang="zh-TW" altLang="en-US" smtClean="0"/>
              <a:t>2</a:t>
            </a:fld>
            <a:endParaRPr lang="zh-TW" altLang="en-US"/>
          </a:p>
        </p:txBody>
      </p:sp>
    </p:spTree>
    <p:extLst>
      <p:ext uri="{BB962C8B-B14F-4D97-AF65-F5344CB8AC3E}">
        <p14:creationId xmlns:p14="http://schemas.microsoft.com/office/powerpoint/2010/main" val="369943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Gradient Clipping: Solution for Exploding Gradients</a:t>
            </a:r>
            <a:endParaRPr lang="en-US" dirty="0"/>
          </a:p>
        </p:txBody>
      </p:sp>
      <p:sp>
        <p:nvSpPr>
          <p:cNvPr id="3" name="內容版面配置區 2"/>
          <p:cNvSpPr>
            <a:spLocks noGrp="1"/>
          </p:cNvSpPr>
          <p:nvPr>
            <p:ph idx="1"/>
          </p:nvPr>
        </p:nvSpPr>
        <p:spPr/>
        <p:txBody>
          <a:bodyPr/>
          <a:lstStyle/>
          <a:p>
            <a:r>
              <a:rPr lang="en-US" dirty="0" smtClean="0"/>
              <a:t>Gradient Clipping </a:t>
            </a:r>
          </a:p>
          <a:p>
            <a:pPr lvl="1"/>
            <a:r>
              <a:rPr lang="en-US" dirty="0" smtClean="0"/>
              <a:t>If the norm of the gradients is greater than some threshold, scale it down before applying SGD.</a:t>
            </a:r>
          </a:p>
          <a:p>
            <a:endParaRPr lang="en-US" dirty="0"/>
          </a:p>
          <a:p>
            <a:endParaRPr lang="en-US" dirty="0" smtClean="0"/>
          </a:p>
          <a:p>
            <a:endParaRPr lang="en-US" dirty="0"/>
          </a:p>
          <a:p>
            <a:pPr marL="0" indent="0">
              <a:buNone/>
            </a:pPr>
            <a:endParaRPr lang="en-US" dirty="0" smtClean="0"/>
          </a:p>
          <a:p>
            <a:r>
              <a:rPr lang="en-US" dirty="0" smtClean="0"/>
              <a:t>Although its value decreases, the direction is still the same. </a:t>
            </a:r>
            <a:endParaRPr 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20</a:t>
            </a:fld>
            <a:endParaRPr lang="en-US"/>
          </a:p>
        </p:txBody>
      </p:sp>
      <p:pic>
        <p:nvPicPr>
          <p:cNvPr id="7" name="圖片 6"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734" y="2958595"/>
            <a:ext cx="5925377" cy="1838582"/>
          </a:xfrm>
          <a:prstGeom prst="rect">
            <a:avLst/>
          </a:prstGeom>
        </p:spPr>
      </p:pic>
    </p:spTree>
    <p:extLst>
      <p:ext uri="{BB962C8B-B14F-4D97-AF65-F5344CB8AC3E}">
        <p14:creationId xmlns:p14="http://schemas.microsoft.com/office/powerpoint/2010/main" val="31959817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Gradient </a:t>
            </a:r>
            <a:r>
              <a:rPr lang="en-US" dirty="0" smtClean="0"/>
              <a:t>Clipping: </a:t>
            </a:r>
            <a:r>
              <a:rPr lang="en-US" dirty="0"/>
              <a:t>Solution for Exploding Gradients</a:t>
            </a:r>
          </a:p>
        </p:txBody>
      </p:sp>
      <p:sp>
        <p:nvSpPr>
          <p:cNvPr id="3" name="內容版面配置區 2"/>
          <p:cNvSpPr>
            <a:spLocks noGrp="1"/>
          </p:cNvSpPr>
          <p:nvPr>
            <p:ph idx="1"/>
          </p:nvPr>
        </p:nvSpPr>
        <p:spPr>
          <a:xfrm>
            <a:off x="838200" y="1847850"/>
            <a:ext cx="10515600" cy="4351338"/>
          </a:xfrm>
        </p:spPr>
        <p:txBody>
          <a:bodyPr/>
          <a:lstStyle/>
          <a:p>
            <a:pPr marL="0" indent="0">
              <a:buNone/>
            </a:pPr>
            <a:endParaRPr lang="en-US" dirty="0" smtClean="0"/>
          </a:p>
          <a:p>
            <a:endParaRPr lang="en-US" dirty="0"/>
          </a:p>
          <a:p>
            <a:endParaRPr lang="en-US" dirty="0" smtClean="0"/>
          </a:p>
          <a:p>
            <a:endParaRPr lang="en-US" dirty="0"/>
          </a:p>
          <a:p>
            <a:endParaRPr lang="en-US" dirty="0" smtClean="0"/>
          </a:p>
          <a:p>
            <a:r>
              <a:rPr lang="en-US" dirty="0" smtClean="0"/>
              <a:t>On the left, gradients are too large. Therefore, it shoots off to the right.</a:t>
            </a:r>
          </a:p>
          <a:p>
            <a:r>
              <a:rPr lang="en-US" dirty="0" smtClean="0"/>
              <a:t>On the right, gradients are reduced by using gradient clipping. Therefore, the effect is less dramatic.</a:t>
            </a:r>
            <a:endParaRPr 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21</a:t>
            </a:fld>
            <a:endParaRPr lang="en-US"/>
          </a:p>
        </p:txBody>
      </p:sp>
      <p:pic>
        <p:nvPicPr>
          <p:cNvPr id="7" name="圖片 6"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859" y="1646238"/>
            <a:ext cx="5148984" cy="2174730"/>
          </a:xfrm>
          <a:prstGeom prst="rect">
            <a:avLst/>
          </a:prstGeom>
        </p:spPr>
      </p:pic>
    </p:spTree>
    <p:extLst>
      <p:ext uri="{BB962C8B-B14F-4D97-AF65-F5344CB8AC3E}">
        <p14:creationId xmlns:p14="http://schemas.microsoft.com/office/powerpoint/2010/main" val="4294871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Long Short-Term Memory (LSTM)</a:t>
            </a:r>
            <a:endParaRPr lang="zh-TW" altLang="en-US" dirty="0"/>
          </a:p>
        </p:txBody>
      </p:sp>
      <p:sp>
        <p:nvSpPr>
          <p:cNvPr id="7" name="文字版面配置區 6"/>
          <p:cNvSpPr>
            <a:spLocks noGrp="1"/>
          </p:cNvSpPr>
          <p:nvPr>
            <p:ph type="body" idx="1"/>
          </p:nvPr>
        </p:nvSpPr>
        <p:spPr/>
        <p:txBody>
          <a:bodyPr/>
          <a:lstStyle/>
          <a:p>
            <a:endParaRPr lang="zh-TW" altLang="en-US"/>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22</a:t>
            </a:fld>
            <a:endParaRPr lang="en-US"/>
          </a:p>
        </p:txBody>
      </p:sp>
    </p:spTree>
    <p:extLst>
      <p:ext uri="{BB962C8B-B14F-4D97-AF65-F5344CB8AC3E}">
        <p14:creationId xmlns:p14="http://schemas.microsoft.com/office/powerpoint/2010/main" val="2240408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Vanishing Gradient: LSTM Motivation</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dirty="0" smtClean="0"/>
                  <a:t>The main problem of RNN is that it cannot learn to preserve information over many </a:t>
                </a:r>
                <a:r>
                  <a:rPr lang="en-US" dirty="0" err="1" smtClean="0"/>
                  <a:t>timesteps</a:t>
                </a:r>
                <a:r>
                  <a:rPr lang="en-US" dirty="0" smtClean="0"/>
                  <a:t>.</a:t>
                </a:r>
              </a:p>
              <a:p>
                <a:r>
                  <a:rPr lang="en-US" dirty="0" smtClean="0"/>
                  <a:t>The hidden state  is constantly being rewritten in RNN.</a:t>
                </a:r>
              </a:p>
              <a:p>
                <a:pPr marL="0" indent="0">
                  <a:buNone/>
                </a:pP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h</m:t>
                            </m:r>
                          </m:sub>
                        </m:s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h</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𝑥</m:t>
                            </m:r>
                          </m:sub>
                        </m:s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Sub>
                      </m:e>
                    </m:d>
                  </m:oMath>
                </a14:m>
                <a:endParaRPr lang="en-US" dirty="0" smtClean="0"/>
              </a:p>
              <a:p>
                <a:r>
                  <a:rPr lang="en-US" dirty="0" smtClean="0"/>
                  <a:t>How about a RNN with a separate memory?</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23</a:t>
            </a:fld>
            <a:endParaRPr lang="en-US"/>
          </a:p>
        </p:txBody>
      </p:sp>
    </p:spTree>
    <p:extLst>
      <p:ext uri="{BB962C8B-B14F-4D97-AF65-F5344CB8AC3E}">
        <p14:creationId xmlns:p14="http://schemas.microsoft.com/office/powerpoint/2010/main" val="38370528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21163"/>
            <a:ext cx="10515600" cy="1325563"/>
          </a:xfrm>
        </p:spPr>
        <p:txBody>
          <a:bodyPr/>
          <a:lstStyle/>
          <a:p>
            <a:r>
              <a:rPr lang="en-US" dirty="0" smtClean="0"/>
              <a:t>Long Short-Term Memory (LSTM)</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dirty="0" smtClean="0"/>
                  <a:t>LSTM: </a:t>
                </a:r>
                <a:r>
                  <a:rPr lang="en-US" dirty="0"/>
                  <a:t>A</a:t>
                </a:r>
                <a:r>
                  <a:rPr lang="en-US" dirty="0" smtClean="0"/>
                  <a:t> type of RNN to solve the vanishing gradients problem</a:t>
                </a:r>
              </a:p>
              <a:p>
                <a:r>
                  <a:rPr lang="en-US" dirty="0" smtClean="0"/>
                  <a:t>There’s a hidden state</a:t>
                </a:r>
                <a14:m>
                  <m:oMath xmlns:m="http://schemas.openxmlformats.org/officeDocument/2006/math">
                    <m:r>
                      <a:rPr lang="en-US" b="0" i="0" smtClean="0">
                        <a:latin typeface="Cambria Math" panose="02040503050406030204" pitchFamily="18" charset="0"/>
                      </a:rPr>
                      <m:t> </m:t>
                    </m:r>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𝑡</m:t>
                        </m:r>
                      </m:sup>
                    </m:sSup>
                  </m:oMath>
                </a14:m>
                <a:r>
                  <a:rPr lang="en-US" dirty="0" smtClean="0"/>
                  <a:t> and a cell state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𝑐</m:t>
                        </m:r>
                      </m:e>
                      <m:sup>
                        <m:r>
                          <a:rPr lang="en-US" i="1">
                            <a:latin typeface="Cambria Math" panose="02040503050406030204" pitchFamily="18" charset="0"/>
                          </a:rPr>
                          <m:t>𝑡</m:t>
                        </m:r>
                      </m:sup>
                    </m:sSup>
                  </m:oMath>
                </a14:m>
                <a:r>
                  <a:rPr lang="en-US" dirty="0" smtClean="0"/>
                  <a:t> on step t.</a:t>
                </a:r>
              </a:p>
              <a:p>
                <a:pPr lvl="1"/>
                <a:r>
                  <a:rPr lang="en-US" dirty="0" smtClean="0"/>
                  <a:t>Both are vectors length n.</a:t>
                </a:r>
              </a:p>
              <a:p>
                <a:pPr lvl="1"/>
                <a:r>
                  <a:rPr lang="en-US" dirty="0" smtClean="0"/>
                  <a:t>The cell stores long-term information</a:t>
                </a:r>
              </a:p>
              <a:p>
                <a:pPr lvl="1"/>
                <a:r>
                  <a:rPr lang="en-US" dirty="0" smtClean="0"/>
                  <a:t>The LSTM can erase, write and read information from the cell.</a:t>
                </a:r>
              </a:p>
              <a:p>
                <a:r>
                  <a:rPr lang="en-US" dirty="0" smtClean="0"/>
                  <a:t>The gates controls the selection of which information is erased, written </a:t>
                </a:r>
                <a:r>
                  <a:rPr lang="en-US" dirty="0"/>
                  <a:t>and </a:t>
                </a:r>
                <a:r>
                  <a:rPr lang="en-US" dirty="0" smtClean="0"/>
                  <a:t>read.</a:t>
                </a:r>
              </a:p>
              <a:p>
                <a:pPr lvl="1"/>
                <a:r>
                  <a:rPr lang="en-US" dirty="0" smtClean="0"/>
                  <a:t>The gates are vectors length n.</a:t>
                </a:r>
              </a:p>
              <a:p>
                <a:pPr lvl="1"/>
                <a:r>
                  <a:rPr lang="en-US" dirty="0" smtClean="0"/>
                  <a:t>Each element of gates can be open (1), close (0) or somewhere in-between.</a:t>
                </a:r>
              </a:p>
              <a:p>
                <a:pPr lvl="1"/>
                <a:r>
                  <a:rPr lang="en-US" dirty="0" smtClean="0"/>
                  <a:t>The gates are dynamically computed based on the current information.</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24</a:t>
            </a:fld>
            <a:endParaRPr lang="en-US"/>
          </a:p>
        </p:txBody>
      </p:sp>
    </p:spTree>
    <p:extLst>
      <p:ext uri="{BB962C8B-B14F-4D97-AF65-F5344CB8AC3E}">
        <p14:creationId xmlns:p14="http://schemas.microsoft.com/office/powerpoint/2010/main" val="2198960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LSTM:</a:t>
            </a:r>
            <a:r>
              <a:rPr lang="zh-TW" altLang="en-US" dirty="0" smtClean="0"/>
              <a:t> </a:t>
            </a:r>
            <a:r>
              <a:rPr lang="en-US" altLang="zh-TW" dirty="0" smtClean="0"/>
              <a:t>Equations</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We have a sequence of inputs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𝑥</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p>
                  </m:oMath>
                </a14:m>
                <a:r>
                  <a:rPr lang="en-US" altLang="zh-TW" dirty="0" smtClean="0"/>
                  <a:t>, and a sequence of hidden states </a:t>
                </a:r>
                <a14:m>
                  <m:oMath xmlns:m="http://schemas.openxmlformats.org/officeDocument/2006/math">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h</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oMath>
                </a14:m>
                <a:r>
                  <a:rPr lang="zh-TW" altLang="en-US" dirty="0" smtClean="0"/>
                  <a:t> </a:t>
                </a:r>
                <a:r>
                  <a:rPr lang="en-US" altLang="zh-TW" dirty="0" smtClean="0"/>
                  <a:t>and cell states </a:t>
                </a:r>
                <a14:m>
                  <m:oMath xmlns:m="http://schemas.openxmlformats.org/officeDocument/2006/math">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𝑐</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oMath>
                </a14:m>
                <a:r>
                  <a:rPr lang="zh-TW" altLang="en-US" dirty="0" smtClean="0"/>
                  <a:t> </a:t>
                </a:r>
                <a:r>
                  <a:rPr lang="en-US" altLang="zh-TW" dirty="0" smtClean="0"/>
                  <a:t>are computed.</a:t>
                </a:r>
              </a:p>
              <a:p>
                <a14:m>
                  <m:oMath xmlns:m="http://schemas.openxmlformats.org/officeDocument/2006/math">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𝑓</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𝜎</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𝑊</m:t>
                            </m:r>
                          </m:e>
                          <m:sub>
                            <m:r>
                              <a:rPr lang="en-US" altLang="zh-TW" b="0" i="1" smtClean="0">
                                <a:latin typeface="Cambria Math" panose="02040503050406030204" pitchFamily="18" charset="0"/>
                                <a:ea typeface="Cambria Math" panose="02040503050406030204" pitchFamily="18" charset="0"/>
                              </a:rPr>
                              <m:t>𝑓</m:t>
                            </m:r>
                          </m:sub>
                        </m:sSub>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h</m:t>
                            </m:r>
                          </m:e>
                          <m: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−1)</m:t>
                            </m:r>
                          </m:sup>
                        </m:sSup>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b="0" i="1" smtClean="0">
                                <a:latin typeface="Cambria Math" panose="02040503050406030204" pitchFamily="18" charset="0"/>
                                <a:ea typeface="Cambria Math" panose="02040503050406030204" pitchFamily="18" charset="0"/>
                              </a:rPr>
                              <m:t>𝑈</m:t>
                            </m:r>
                          </m:e>
                          <m:sub>
                            <m:r>
                              <a:rPr lang="en-US" altLang="zh-TW" b="0" i="1" smtClean="0">
                                <a:latin typeface="Cambria Math" panose="02040503050406030204" pitchFamily="18" charset="0"/>
                                <a:ea typeface="Cambria Math" panose="02040503050406030204" pitchFamily="18" charset="0"/>
                              </a:rPr>
                              <m:t>𝑓</m:t>
                            </m:r>
                          </m:sub>
                        </m:sSub>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𝑥</m:t>
                            </m:r>
                          </m:e>
                          <m: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m:t>
                            </m:r>
                          </m:sup>
                        </m:sSup>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𝑏</m:t>
                            </m:r>
                          </m:e>
                          <m:sub>
                            <m:r>
                              <a:rPr lang="en-US" altLang="zh-TW" b="0" i="1" smtClean="0">
                                <a:latin typeface="Cambria Math" panose="02040503050406030204" pitchFamily="18" charset="0"/>
                                <a:ea typeface="Cambria Math" panose="02040503050406030204" pitchFamily="18" charset="0"/>
                              </a:rPr>
                              <m:t>𝑓</m:t>
                            </m:r>
                          </m:sub>
                        </m:sSub>
                      </m:e>
                    </m:d>
                  </m:oMath>
                </a14:m>
                <a:endParaRPr lang="en-US" altLang="zh-TW" dirty="0" smtClean="0"/>
              </a:p>
              <a:p>
                <a14:m>
                  <m:oMath xmlns:m="http://schemas.openxmlformats.org/officeDocument/2006/math">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𝑖</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𝜎</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𝑊</m:t>
                            </m:r>
                          </m:e>
                          <m:sub>
                            <m:r>
                              <a:rPr lang="en-US" altLang="zh-TW" b="0" i="1" smtClean="0">
                                <a:latin typeface="Cambria Math" panose="02040503050406030204" pitchFamily="18" charset="0"/>
                                <a:ea typeface="Cambria Math" panose="02040503050406030204" pitchFamily="18" charset="0"/>
                              </a:rPr>
                              <m:t>𝑖</m:t>
                            </m:r>
                          </m:sub>
                        </m:sSub>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h</m:t>
                            </m:r>
                          </m:e>
                          <m: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−1)</m:t>
                            </m:r>
                          </m:sup>
                        </m:sSup>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𝑈</m:t>
                            </m:r>
                          </m:e>
                          <m:sub>
                            <m:r>
                              <a:rPr lang="en-US" altLang="zh-TW" b="0" i="1" smtClean="0">
                                <a:latin typeface="Cambria Math" panose="02040503050406030204" pitchFamily="18" charset="0"/>
                                <a:ea typeface="Cambria Math" panose="02040503050406030204" pitchFamily="18" charset="0"/>
                              </a:rPr>
                              <m:t>𝑖</m:t>
                            </m:r>
                          </m:sub>
                        </m:sSub>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𝑥</m:t>
                            </m:r>
                          </m:e>
                          <m: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m:t>
                            </m:r>
                          </m:sup>
                        </m:sSup>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𝑏</m:t>
                            </m:r>
                          </m:e>
                          <m:sub>
                            <m:r>
                              <a:rPr lang="en-US" altLang="zh-TW" b="0" i="1" smtClean="0">
                                <a:latin typeface="Cambria Math" panose="02040503050406030204" pitchFamily="18" charset="0"/>
                                <a:ea typeface="Cambria Math" panose="02040503050406030204" pitchFamily="18" charset="0"/>
                              </a:rPr>
                              <m:t>𝑖</m:t>
                            </m:r>
                          </m:sub>
                        </m:sSub>
                      </m:e>
                    </m:d>
                  </m:oMath>
                </a14:m>
                <a:endParaRPr lang="en-US" altLang="zh-TW" dirty="0" smtClean="0"/>
              </a:p>
              <a:p>
                <a14:m>
                  <m:oMath xmlns:m="http://schemas.openxmlformats.org/officeDocument/2006/math">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𝑜</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𝜎</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𝑊</m:t>
                            </m:r>
                          </m:e>
                          <m:sub>
                            <m:r>
                              <a:rPr lang="en-US" altLang="zh-TW" b="0" i="1" smtClean="0">
                                <a:latin typeface="Cambria Math" panose="02040503050406030204" pitchFamily="18" charset="0"/>
                                <a:ea typeface="Cambria Math" panose="02040503050406030204" pitchFamily="18" charset="0"/>
                              </a:rPr>
                              <m:t>𝑜</m:t>
                            </m:r>
                          </m:sub>
                        </m:sSub>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h</m:t>
                            </m:r>
                          </m:e>
                          <m: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−1)</m:t>
                            </m:r>
                          </m:sup>
                        </m:sSup>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𝑈</m:t>
                            </m:r>
                          </m:e>
                          <m:sub>
                            <m:r>
                              <a:rPr lang="en-US" altLang="zh-TW" b="0" i="1" smtClean="0">
                                <a:latin typeface="Cambria Math" panose="02040503050406030204" pitchFamily="18" charset="0"/>
                                <a:ea typeface="Cambria Math" panose="02040503050406030204" pitchFamily="18" charset="0"/>
                              </a:rPr>
                              <m:t>𝑜</m:t>
                            </m:r>
                          </m:sub>
                        </m:sSub>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𝑥</m:t>
                            </m:r>
                          </m:e>
                          <m: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m:t>
                            </m:r>
                          </m:sup>
                        </m:sSup>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𝑏</m:t>
                            </m:r>
                          </m:e>
                          <m:sub>
                            <m:r>
                              <a:rPr lang="en-US" altLang="zh-TW" b="0" i="1" smtClean="0">
                                <a:latin typeface="Cambria Math" panose="02040503050406030204" pitchFamily="18" charset="0"/>
                                <a:ea typeface="Cambria Math" panose="02040503050406030204" pitchFamily="18" charset="0"/>
                              </a:rPr>
                              <m:t>𝑜</m:t>
                            </m:r>
                          </m:sub>
                        </m:sSub>
                      </m:e>
                    </m:d>
                  </m:oMath>
                </a14:m>
                <a:endParaRPr lang="en-US" altLang="zh-TW" dirty="0" smtClean="0"/>
              </a:p>
              <a:p>
                <a14:m>
                  <m:oMath xmlns:m="http://schemas.openxmlformats.org/officeDocument/2006/math">
                    <m:sSup>
                      <m:sSupPr>
                        <m:ctrlPr>
                          <a:rPr lang="en-US" altLang="zh-TW" i="1" smtClean="0">
                            <a:latin typeface="Cambria Math" panose="02040503050406030204" pitchFamily="18" charset="0"/>
                          </a:rPr>
                        </m:ctrlPr>
                      </m:sSupPr>
                      <m:e>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𝑐</m:t>
                            </m:r>
                          </m:e>
                        </m:acc>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𝑡𝑎𝑛h</m:t>
                    </m:r>
                    <m:d>
                      <m:dPr>
                        <m:ctrlPr>
                          <a:rPr lang="en-US" altLang="zh-TW" b="0" i="1" smtClean="0">
                            <a:latin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𝑊</m:t>
                            </m:r>
                          </m:e>
                          <m:sub>
                            <m:r>
                              <a:rPr lang="en-US" altLang="zh-TW" b="0" i="1" smtClean="0">
                                <a:latin typeface="Cambria Math" panose="02040503050406030204" pitchFamily="18" charset="0"/>
                                <a:ea typeface="Cambria Math" panose="02040503050406030204" pitchFamily="18" charset="0"/>
                              </a:rPr>
                              <m:t>𝑐</m:t>
                            </m:r>
                          </m:sub>
                        </m:sSub>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h</m:t>
                            </m:r>
                          </m:e>
                          <m: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−1)</m:t>
                            </m:r>
                          </m:sup>
                        </m:sSup>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𝑈</m:t>
                            </m:r>
                          </m:e>
                          <m:sub>
                            <m:r>
                              <a:rPr lang="en-US" altLang="zh-TW" b="0" i="1" smtClean="0">
                                <a:latin typeface="Cambria Math" panose="02040503050406030204" pitchFamily="18" charset="0"/>
                                <a:ea typeface="Cambria Math" panose="02040503050406030204" pitchFamily="18" charset="0"/>
                              </a:rPr>
                              <m:t>𝑐</m:t>
                            </m:r>
                          </m:sub>
                        </m:sSub>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𝑥</m:t>
                            </m:r>
                          </m:e>
                          <m: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m:t>
                            </m:r>
                          </m:sup>
                        </m:sSup>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𝑏</m:t>
                            </m:r>
                          </m:e>
                          <m:sub>
                            <m:r>
                              <a:rPr lang="en-US" altLang="zh-TW" b="0" i="1" smtClean="0">
                                <a:latin typeface="Cambria Math" panose="02040503050406030204" pitchFamily="18" charset="0"/>
                                <a:ea typeface="Cambria Math" panose="02040503050406030204" pitchFamily="18" charset="0"/>
                              </a:rPr>
                              <m:t>𝑐</m:t>
                            </m:r>
                          </m:sub>
                        </m:sSub>
                      </m:e>
                    </m:d>
                  </m:oMath>
                </a14:m>
                <a:endParaRPr lang="en-US" altLang="zh-TW" dirty="0" smtClean="0"/>
              </a:p>
              <a:p>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𝑐</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𝑓</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p>
                    <m:r>
                      <a:rPr lang="en-US" altLang="zh-TW" b="0" i="1" smtClean="0">
                        <a:latin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𝑐</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b="0" i="1" smtClean="0">
                            <a:latin typeface="Cambria Math" panose="02040503050406030204" pitchFamily="18" charset="0"/>
                          </a:rPr>
                          <m:t>−1</m:t>
                        </m:r>
                        <m:r>
                          <a:rPr lang="en-US" altLang="zh-TW" i="1">
                            <a:latin typeface="Cambria Math" panose="02040503050406030204" pitchFamily="18" charset="0"/>
                          </a:rPr>
                          <m:t>)</m:t>
                        </m:r>
                      </m:sup>
                    </m:sSup>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𝑖</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oMath>
                </a14:m>
                <a:r>
                  <a:rPr lang="en-US" altLang="zh-TW" dirty="0">
                    <a:ea typeface="Cambria Math" panose="02040503050406030204" pitchFamily="18" charset="0"/>
                  </a:rPr>
                  <a:t> </a:t>
                </a:r>
                <a14:m>
                  <m:oMath xmlns:m="http://schemas.openxmlformats.org/officeDocument/2006/math">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 </m:t>
                    </m:r>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𝑐</m:t>
                            </m:r>
                          </m:e>
                        </m:acc>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oMath>
                </a14:m>
                <a:endParaRPr lang="en-US" altLang="zh-TW" dirty="0" smtClean="0"/>
              </a:p>
              <a:p>
                <a14:m>
                  <m:oMath xmlns:m="http://schemas.openxmlformats.org/officeDocument/2006/math">
                    <m:sSup>
                      <m:sSupPr>
                        <m:ctrlPr>
                          <a:rPr lang="en-US" altLang="zh-TW" i="1">
                            <a:solidFill>
                              <a:prstClr val="black"/>
                            </a:solidFill>
                            <a:latin typeface="Cambria Math" panose="02040503050406030204" pitchFamily="18" charset="0"/>
                          </a:rPr>
                        </m:ctrlPr>
                      </m:sSupPr>
                      <m:e>
                        <m:r>
                          <a:rPr lang="en-US" altLang="zh-TW" b="0" i="1" smtClean="0">
                            <a:solidFill>
                              <a:prstClr val="black"/>
                            </a:solidFill>
                            <a:latin typeface="Cambria Math" panose="02040503050406030204" pitchFamily="18" charset="0"/>
                          </a:rPr>
                          <m:t>h</m:t>
                        </m:r>
                      </m:e>
                      <m:sup>
                        <m:r>
                          <a:rPr lang="en-US" altLang="zh-TW" i="1">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𝑡</m:t>
                        </m:r>
                        <m:r>
                          <a:rPr lang="en-US" altLang="zh-TW" i="1">
                            <a:solidFill>
                              <a:prstClr val="black"/>
                            </a:solidFill>
                            <a:latin typeface="Cambria Math" panose="02040503050406030204" pitchFamily="18" charset="0"/>
                          </a:rPr>
                          <m:t>)</m:t>
                        </m:r>
                      </m:sup>
                    </m:sSup>
                    <m:r>
                      <a:rPr lang="en-US" altLang="zh-TW" i="1">
                        <a:solidFill>
                          <a:prstClr val="black"/>
                        </a:solidFill>
                        <a:latin typeface="Cambria Math" panose="02040503050406030204" pitchFamily="18" charset="0"/>
                      </a:rPr>
                      <m:t>=</m:t>
                    </m:r>
                    <m:sSup>
                      <m:sSupPr>
                        <m:ctrlPr>
                          <a:rPr lang="en-US" altLang="zh-TW" i="1">
                            <a:solidFill>
                              <a:prstClr val="black"/>
                            </a:solidFill>
                            <a:latin typeface="Cambria Math" panose="02040503050406030204" pitchFamily="18" charset="0"/>
                          </a:rPr>
                        </m:ctrlPr>
                      </m:sSupPr>
                      <m:e>
                        <m:r>
                          <a:rPr lang="en-US" altLang="zh-TW" b="0" i="1" smtClean="0">
                            <a:solidFill>
                              <a:prstClr val="black"/>
                            </a:solidFill>
                            <a:latin typeface="Cambria Math" panose="02040503050406030204" pitchFamily="18" charset="0"/>
                          </a:rPr>
                          <m:t>𝑜</m:t>
                        </m:r>
                      </m:e>
                      <m:sup>
                        <m:r>
                          <a:rPr lang="en-US" altLang="zh-TW" i="1">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𝑡</m:t>
                        </m:r>
                        <m:r>
                          <a:rPr lang="en-US" altLang="zh-TW" i="1">
                            <a:solidFill>
                              <a:prstClr val="black"/>
                            </a:solidFill>
                            <a:latin typeface="Cambria Math" panose="02040503050406030204" pitchFamily="18" charset="0"/>
                          </a:rPr>
                          <m:t>)</m:t>
                        </m:r>
                      </m:sup>
                    </m:sSup>
                    <m:r>
                      <a:rPr lang="en-US" altLang="zh-TW" i="1">
                        <a:solidFill>
                          <a:prstClr val="black"/>
                        </a:solidFill>
                        <a:latin typeface="Cambria Math" panose="02040503050406030204" pitchFamily="18" charset="0"/>
                      </a:rPr>
                      <m:t> </m:t>
                    </m:r>
                    <m:r>
                      <a:rPr lang="en-US" altLang="zh-TW" i="1">
                        <a:solidFill>
                          <a:prstClr val="black"/>
                        </a:solidFill>
                        <a:latin typeface="Cambria Math" panose="02040503050406030204" pitchFamily="18" charset="0"/>
                        <a:ea typeface="Cambria Math" panose="02040503050406030204" pitchFamily="18" charset="0"/>
                      </a:rPr>
                      <m:t>°</m:t>
                    </m:r>
                    <m:func>
                      <m:funcPr>
                        <m:ctrlPr>
                          <a:rPr lang="en-US" altLang="zh-TW" b="0" i="1" smtClean="0">
                            <a:solidFill>
                              <a:prstClr val="black"/>
                            </a:solidFill>
                            <a:latin typeface="Cambria Math" panose="02040503050406030204" pitchFamily="18" charset="0"/>
                            <a:ea typeface="Cambria Math" panose="02040503050406030204" pitchFamily="18" charset="0"/>
                          </a:rPr>
                        </m:ctrlPr>
                      </m:funcPr>
                      <m:fName>
                        <m:r>
                          <m:rPr>
                            <m:sty m:val="p"/>
                          </m:rPr>
                          <a:rPr lang="en-US" altLang="zh-TW" b="0" i="0" smtClean="0">
                            <a:solidFill>
                              <a:prstClr val="black"/>
                            </a:solidFill>
                            <a:latin typeface="Cambria Math" panose="02040503050406030204" pitchFamily="18" charset="0"/>
                            <a:ea typeface="Cambria Math" panose="02040503050406030204" pitchFamily="18" charset="0"/>
                          </a:rPr>
                          <m:t>tanh</m:t>
                        </m:r>
                      </m:fName>
                      <m:e>
                        <m:sSup>
                          <m:sSupPr>
                            <m:ctrlPr>
                              <a:rPr lang="en-US" altLang="zh-TW" i="1">
                                <a:latin typeface="Cambria Math" panose="02040503050406030204" pitchFamily="18" charset="0"/>
                              </a:rPr>
                            </m:ctrlPr>
                          </m:sSupPr>
                          <m:e>
                            <m:r>
                              <a:rPr lang="en-US" altLang="zh-TW" i="1">
                                <a:latin typeface="Cambria Math" panose="02040503050406030204" pitchFamily="18" charset="0"/>
                              </a:rPr>
                              <m:t>𝑐</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e>
                    </m:func>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681" r="-58"/>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25</a:t>
            </a:fld>
            <a:endParaRPr lang="en-US"/>
          </a:p>
        </p:txBody>
      </p:sp>
      <p:sp>
        <p:nvSpPr>
          <p:cNvPr id="7" name="矩形 6"/>
          <p:cNvSpPr/>
          <p:nvPr/>
        </p:nvSpPr>
        <p:spPr>
          <a:xfrm>
            <a:off x="5920152" y="2695254"/>
            <a:ext cx="1863969" cy="40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Forget Gate</a:t>
            </a:r>
            <a:endParaRPr lang="zh-TW" altLang="en-US" dirty="0"/>
          </a:p>
        </p:txBody>
      </p:sp>
      <p:sp>
        <p:nvSpPr>
          <p:cNvPr id="8" name="矩形 7"/>
          <p:cNvSpPr/>
          <p:nvPr/>
        </p:nvSpPr>
        <p:spPr>
          <a:xfrm>
            <a:off x="5920152" y="3130885"/>
            <a:ext cx="1863969" cy="40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Input Gate</a:t>
            </a:r>
            <a:endParaRPr lang="zh-TW" altLang="en-US" dirty="0"/>
          </a:p>
        </p:txBody>
      </p:sp>
      <p:sp>
        <p:nvSpPr>
          <p:cNvPr id="9" name="矩形 8"/>
          <p:cNvSpPr/>
          <p:nvPr/>
        </p:nvSpPr>
        <p:spPr>
          <a:xfrm>
            <a:off x="5920153" y="3597701"/>
            <a:ext cx="1863969" cy="40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Output Gate</a:t>
            </a:r>
            <a:endParaRPr lang="zh-TW" altLang="en-US" dirty="0"/>
          </a:p>
        </p:txBody>
      </p:sp>
      <p:sp>
        <p:nvSpPr>
          <p:cNvPr id="10" name="矩形 9"/>
          <p:cNvSpPr/>
          <p:nvPr/>
        </p:nvSpPr>
        <p:spPr>
          <a:xfrm>
            <a:off x="5920154" y="4154610"/>
            <a:ext cx="1863969" cy="40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New Cell Content</a:t>
            </a:r>
            <a:endParaRPr lang="zh-TW" altLang="en-US" dirty="0"/>
          </a:p>
        </p:txBody>
      </p:sp>
      <p:sp>
        <p:nvSpPr>
          <p:cNvPr id="11" name="矩形 10"/>
          <p:cNvSpPr/>
          <p:nvPr/>
        </p:nvSpPr>
        <p:spPr>
          <a:xfrm>
            <a:off x="5920151" y="4653924"/>
            <a:ext cx="1863969" cy="40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Cell State</a:t>
            </a:r>
            <a:endParaRPr lang="zh-TW" altLang="en-US" dirty="0"/>
          </a:p>
        </p:txBody>
      </p:sp>
      <p:sp>
        <p:nvSpPr>
          <p:cNvPr id="12" name="矩形 11"/>
          <p:cNvSpPr/>
          <p:nvPr/>
        </p:nvSpPr>
        <p:spPr>
          <a:xfrm>
            <a:off x="5920151" y="5180223"/>
            <a:ext cx="1863969" cy="40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Hidden State</a:t>
            </a:r>
            <a:endParaRPr lang="zh-TW" altLang="en-US" dirty="0"/>
          </a:p>
        </p:txBody>
      </p:sp>
    </p:spTree>
    <p:extLst>
      <p:ext uri="{BB962C8B-B14F-4D97-AF65-F5344CB8AC3E}">
        <p14:creationId xmlns:p14="http://schemas.microsoft.com/office/powerpoint/2010/main" val="29105159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LSTM: Diagram</a:t>
            </a:r>
            <a:endParaRPr lang="zh-TW" altLang="en-US" dirty="0"/>
          </a:p>
        </p:txBody>
      </p:sp>
      <p:sp>
        <p:nvSpPr>
          <p:cNvPr id="3" name="內容版面配置區 2"/>
          <p:cNvSpPr>
            <a:spLocks noGrp="1"/>
          </p:cNvSpPr>
          <p:nvPr>
            <p:ph sz="half" idx="1"/>
          </p:nvPr>
        </p:nvSpPr>
        <p:spPr>
          <a:xfrm>
            <a:off x="838200" y="1690688"/>
            <a:ext cx="10515600" cy="4486275"/>
          </a:xfrm>
        </p:spPr>
        <p:txBody>
          <a:bodyPr>
            <a:normAutofit/>
          </a:bodyPr>
          <a:lstStyle/>
          <a:p>
            <a:r>
              <a:rPr lang="en-US" altLang="zh-TW" sz="2400" dirty="0" smtClean="0"/>
              <a:t>LSTM equation can be visualized as follows.</a:t>
            </a:r>
            <a:endParaRPr lang="zh-TW" altLang="en-US" sz="2400" dirty="0"/>
          </a:p>
        </p:txBody>
      </p:sp>
      <p:pic>
        <p:nvPicPr>
          <p:cNvPr id="11" name="內容版面配置區 10" descr="畫面剪輯"/>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08077" y="2409628"/>
            <a:ext cx="5632938" cy="2996604"/>
          </a:xfrm>
        </p:spPr>
      </p:pic>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26</a:t>
            </a:fld>
            <a:endParaRPr lang="en-US"/>
          </a:p>
        </p:txBody>
      </p:sp>
      <p:pic>
        <p:nvPicPr>
          <p:cNvPr id="7" name="圖片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62388"/>
            <a:ext cx="5023940" cy="1977727"/>
          </a:xfrm>
          <a:prstGeom prst="rect">
            <a:avLst/>
          </a:prstGeom>
        </p:spPr>
      </p:pic>
      <p:pic>
        <p:nvPicPr>
          <p:cNvPr id="8" name="圖片 7" descr="畫面剪輯"/>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918510"/>
            <a:ext cx="4831499" cy="975445"/>
          </a:xfrm>
          <a:prstGeom prst="rect">
            <a:avLst/>
          </a:prstGeom>
        </p:spPr>
      </p:pic>
    </p:spTree>
    <p:extLst>
      <p:ext uri="{BB962C8B-B14F-4D97-AF65-F5344CB8AC3E}">
        <p14:creationId xmlns:p14="http://schemas.microsoft.com/office/powerpoint/2010/main" val="2288852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does LSTM solve vanishing gradients?</a:t>
            </a:r>
            <a:endParaRPr lang="zh-TW" altLang="en-US" dirty="0"/>
          </a:p>
        </p:txBody>
      </p:sp>
      <p:sp>
        <p:nvSpPr>
          <p:cNvPr id="3" name="內容版面配置區 2"/>
          <p:cNvSpPr>
            <a:spLocks noGrp="1"/>
          </p:cNvSpPr>
          <p:nvPr>
            <p:ph idx="1"/>
          </p:nvPr>
        </p:nvSpPr>
        <p:spPr>
          <a:xfrm>
            <a:off x="838200" y="1847850"/>
            <a:ext cx="10515600" cy="4351338"/>
          </a:xfrm>
        </p:spPr>
        <p:txBody>
          <a:bodyPr/>
          <a:lstStyle/>
          <a:p>
            <a:r>
              <a:rPr lang="en-US" altLang="zh-TW" dirty="0" smtClean="0"/>
              <a:t>It’s easier to preserve information over many </a:t>
            </a:r>
            <a:r>
              <a:rPr lang="en-US" altLang="zh-TW" dirty="0" err="1" smtClean="0"/>
              <a:t>timesteps</a:t>
            </a:r>
            <a:r>
              <a:rPr lang="en-US" altLang="zh-TW" dirty="0" smtClean="0"/>
              <a:t> by using LSTM architecture. </a:t>
            </a:r>
          </a:p>
          <a:p>
            <a:endParaRPr lang="en-US" altLang="zh-TW" dirty="0" smtClean="0"/>
          </a:p>
          <a:p>
            <a:r>
              <a:rPr lang="en-US" altLang="zh-TW" dirty="0" smtClean="0"/>
              <a:t>LSTM may still have vanishing gradients problem. </a:t>
            </a:r>
          </a:p>
          <a:p>
            <a:r>
              <a:rPr lang="en-US" altLang="zh-TW" dirty="0" smtClean="0"/>
              <a:t>However: It provides an easier way to long-distance dependencies.</a:t>
            </a:r>
            <a:endParaRPr lang="zh-TW" alt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27</a:t>
            </a:fld>
            <a:endParaRPr lang="en-US"/>
          </a:p>
        </p:txBody>
      </p:sp>
    </p:spTree>
    <p:extLst>
      <p:ext uri="{BB962C8B-B14F-4D97-AF65-F5344CB8AC3E}">
        <p14:creationId xmlns:p14="http://schemas.microsoft.com/office/powerpoint/2010/main" val="20632832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LSTM: Real-World Success</a:t>
            </a:r>
            <a:endParaRPr lang="zh-TW" altLang="en-US" dirty="0"/>
          </a:p>
        </p:txBody>
      </p:sp>
      <p:sp>
        <p:nvSpPr>
          <p:cNvPr id="3" name="內容版面配置區 2"/>
          <p:cNvSpPr>
            <a:spLocks noGrp="1"/>
          </p:cNvSpPr>
          <p:nvPr>
            <p:ph idx="1"/>
          </p:nvPr>
        </p:nvSpPr>
        <p:spPr/>
        <p:txBody>
          <a:bodyPr/>
          <a:lstStyle/>
          <a:p>
            <a:r>
              <a:rPr lang="en-US" altLang="zh-TW" dirty="0" smtClean="0"/>
              <a:t>The art-of-state-results that LSTM achieves (2013-2015)</a:t>
            </a:r>
          </a:p>
          <a:p>
            <a:pPr lvl="1"/>
            <a:r>
              <a:rPr lang="en-US" altLang="zh-TW" dirty="0" smtClean="0"/>
              <a:t>Hang-writing recognition</a:t>
            </a:r>
          </a:p>
          <a:p>
            <a:pPr lvl="1"/>
            <a:r>
              <a:rPr lang="en-US" altLang="zh-TW" dirty="0" smtClean="0"/>
              <a:t>Speech Recognition</a:t>
            </a:r>
          </a:p>
          <a:p>
            <a:pPr lvl="1"/>
            <a:r>
              <a:rPr lang="en-US" altLang="zh-TW" dirty="0" smtClean="0"/>
              <a:t>Machine Translation</a:t>
            </a:r>
          </a:p>
          <a:p>
            <a:pPr lvl="1"/>
            <a:r>
              <a:rPr lang="en-US" altLang="zh-TW" dirty="0" smtClean="0"/>
              <a:t>Parsing </a:t>
            </a:r>
          </a:p>
          <a:p>
            <a:pPr lvl="1"/>
            <a:r>
              <a:rPr lang="en-US" altLang="zh-TW" dirty="0" smtClean="0"/>
              <a:t>Image Captioning</a:t>
            </a:r>
          </a:p>
          <a:p>
            <a:r>
              <a:rPr lang="en-US" altLang="zh-TW" dirty="0" smtClean="0"/>
              <a:t>However: Other approaches (Transformer) become more dominant in 2019.</a:t>
            </a:r>
          </a:p>
          <a:p>
            <a:r>
              <a:rPr lang="en-US" altLang="zh-TW" dirty="0" smtClean="0"/>
              <a:t>E.g. WMT conference</a:t>
            </a:r>
          </a:p>
          <a:p>
            <a:pPr lvl="1"/>
            <a:r>
              <a:rPr lang="en-US" altLang="zh-TW" dirty="0" smtClean="0"/>
              <a:t>In WMT 2016, RNN related papers contain 44 times.</a:t>
            </a:r>
          </a:p>
          <a:p>
            <a:pPr lvl="1"/>
            <a:r>
              <a:rPr lang="en-US" altLang="zh-TW" dirty="0" smtClean="0"/>
              <a:t>In WMT 2018, RNN only appears 9 times. However, Transformer has 63 times.</a:t>
            </a:r>
            <a:endParaRPr lang="zh-TW" alt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28</a:t>
            </a:fld>
            <a:endParaRPr lang="en-US"/>
          </a:p>
        </p:txBody>
      </p:sp>
    </p:spTree>
    <p:extLst>
      <p:ext uri="{BB962C8B-B14F-4D97-AF65-F5344CB8AC3E}">
        <p14:creationId xmlns:p14="http://schemas.microsoft.com/office/powerpoint/2010/main" val="1277338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
            </a:r>
            <a:br>
              <a:rPr lang="en-US" altLang="zh-TW" dirty="0"/>
            </a:br>
            <a:r>
              <a:rPr lang="en-US" altLang="zh-TW" dirty="0"/>
              <a:t>Gated R</a:t>
            </a:r>
            <a:r>
              <a:rPr lang="en-US" altLang="zh-TW" dirty="0" smtClean="0"/>
              <a:t>ecurrent Unit (GRU)</a:t>
            </a:r>
            <a:endParaRPr lang="zh-TW" altLang="en-US" dirty="0"/>
          </a:p>
        </p:txBody>
      </p:sp>
      <p:sp>
        <p:nvSpPr>
          <p:cNvPr id="7" name="文字版面配置區 6"/>
          <p:cNvSpPr>
            <a:spLocks noGrp="1"/>
          </p:cNvSpPr>
          <p:nvPr>
            <p:ph type="body" idx="1"/>
          </p:nvPr>
        </p:nvSpPr>
        <p:spPr/>
        <p:txBody>
          <a:bodyPr/>
          <a:lstStyle/>
          <a:p>
            <a:endParaRPr lang="zh-TW" altLang="en-US"/>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29</a:t>
            </a:fld>
            <a:endParaRPr lang="en-US"/>
          </a:p>
        </p:txBody>
      </p:sp>
    </p:spTree>
    <p:extLst>
      <p:ext uri="{BB962C8B-B14F-4D97-AF65-F5344CB8AC3E}">
        <p14:creationId xmlns:p14="http://schemas.microsoft.com/office/powerpoint/2010/main" val="81005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Today’s Agenda</a:t>
            </a:r>
            <a:endParaRPr lang="en-US" dirty="0"/>
          </a:p>
        </p:txBody>
      </p:sp>
      <p:sp>
        <p:nvSpPr>
          <p:cNvPr id="3" name="內容版面配置區 2"/>
          <p:cNvSpPr>
            <a:spLocks noGrp="1"/>
          </p:cNvSpPr>
          <p:nvPr>
            <p:ph idx="1"/>
          </p:nvPr>
        </p:nvSpPr>
        <p:spPr/>
        <p:txBody>
          <a:bodyPr>
            <a:normAutofit lnSpcReduction="10000"/>
          </a:bodyPr>
          <a:lstStyle/>
          <a:p>
            <a:r>
              <a:rPr lang="en-US" altLang="zh-TW" dirty="0" smtClean="0"/>
              <a:t>Vanishing Gradient </a:t>
            </a:r>
          </a:p>
          <a:p>
            <a:r>
              <a:rPr lang="en-US" altLang="zh-TW" dirty="0" smtClean="0"/>
              <a:t>Linear Algebra : Eigen-Decomposition</a:t>
            </a:r>
          </a:p>
          <a:p>
            <a:r>
              <a:rPr lang="en-US" altLang="zh-TW" dirty="0" smtClean="0"/>
              <a:t>Problems of Vanishing / Exploding Gradients</a:t>
            </a:r>
          </a:p>
          <a:p>
            <a:r>
              <a:rPr lang="en-US" altLang="zh-TW" dirty="0"/>
              <a:t>Gradients </a:t>
            </a:r>
            <a:r>
              <a:rPr lang="en-US" altLang="zh-TW" dirty="0" smtClean="0"/>
              <a:t>Clipping</a:t>
            </a:r>
          </a:p>
          <a:p>
            <a:r>
              <a:rPr lang="en-US" altLang="zh-TW" dirty="0" smtClean="0"/>
              <a:t>LSTM</a:t>
            </a:r>
          </a:p>
          <a:p>
            <a:r>
              <a:rPr lang="en-US" altLang="zh-TW" dirty="0" smtClean="0"/>
              <a:t>GRU</a:t>
            </a:r>
          </a:p>
          <a:p>
            <a:r>
              <a:rPr lang="en-US" altLang="zh-TW" dirty="0"/>
              <a:t>LSTM &amp; GRU </a:t>
            </a:r>
            <a:r>
              <a:rPr lang="en-US" altLang="zh-TW" dirty="0" smtClean="0"/>
              <a:t>Comparison</a:t>
            </a:r>
          </a:p>
          <a:p>
            <a:r>
              <a:rPr lang="en-US" altLang="zh-TW" dirty="0" smtClean="0"/>
              <a:t>Direct Connection</a:t>
            </a:r>
          </a:p>
          <a:p>
            <a:r>
              <a:rPr lang="en-US" altLang="zh-TW" dirty="0"/>
              <a:t>Bidirectional </a:t>
            </a:r>
            <a:r>
              <a:rPr lang="en-US" altLang="zh-TW" dirty="0" smtClean="0"/>
              <a:t>RNN</a:t>
            </a:r>
          </a:p>
          <a:p>
            <a:r>
              <a:rPr lang="en-US" altLang="zh-TW" dirty="0"/>
              <a:t>Multi-layer RNN</a:t>
            </a:r>
            <a:endParaRPr lang="en-US" altLang="zh-TW" dirty="0" smtClean="0"/>
          </a:p>
          <a:p>
            <a:endParaRPr lang="en-US" altLang="zh-TW" dirty="0" smtClean="0"/>
          </a:p>
          <a:p>
            <a:endParaRPr 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3</a:t>
            </a:fld>
            <a:endParaRPr lang="en-US"/>
          </a:p>
        </p:txBody>
      </p:sp>
    </p:spTree>
    <p:extLst>
      <p:ext uri="{BB962C8B-B14F-4D97-AF65-F5344CB8AC3E}">
        <p14:creationId xmlns:p14="http://schemas.microsoft.com/office/powerpoint/2010/main" val="4101973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Gated Recurrent Unit (GRU)</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GRU is a Simpler LSTM proposed by Chao et al.</a:t>
                </a:r>
              </a:p>
              <a:p>
                <a:r>
                  <a:rPr lang="en-US" altLang="zh-TW" dirty="0" smtClean="0"/>
                  <a:t>GRU doesn’t have cell state. It only has input state </a:t>
                </a:r>
                <a14:m>
                  <m:oMath xmlns:m="http://schemas.openxmlformats.org/officeDocument/2006/math">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𝑥</m:t>
                        </m:r>
                      </m:e>
                      <m: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m:t>
                        </m:r>
                      </m:sup>
                    </m:sSup>
                  </m:oMath>
                </a14:m>
                <a:r>
                  <a:rPr lang="en-US" altLang="zh-TW" dirty="0" smtClean="0"/>
                  <a:t> and hidden state </a:t>
                </a:r>
                <a14:m>
                  <m:oMath xmlns:m="http://schemas.openxmlformats.org/officeDocument/2006/math">
                    <m:sSup>
                      <m:sSupPr>
                        <m:ctrlPr>
                          <a:rPr lang="en-US" altLang="zh-TW" i="1">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h</m:t>
                        </m:r>
                      </m:e>
                      <m: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m:t>
                        </m:r>
                      </m:sup>
                    </m:sSup>
                  </m:oMath>
                </a14:m>
                <a:endParaRPr lang="en-US" altLang="zh-TW" dirty="0" smtClean="0"/>
              </a:p>
              <a:p>
                <a14:m>
                  <m:oMath xmlns:m="http://schemas.openxmlformats.org/officeDocument/2006/math">
                    <m:sSup>
                      <m:sSupPr>
                        <m:ctrlPr>
                          <a:rPr lang="en-US" altLang="zh-TW" i="1">
                            <a:solidFill>
                              <a:prstClr val="black"/>
                            </a:solidFill>
                            <a:latin typeface="Cambria Math" panose="02040503050406030204" pitchFamily="18" charset="0"/>
                          </a:rPr>
                        </m:ctrlPr>
                      </m:sSupPr>
                      <m:e>
                        <m:r>
                          <a:rPr lang="en-US" altLang="zh-TW" b="0" i="1" smtClean="0">
                            <a:solidFill>
                              <a:prstClr val="black"/>
                            </a:solidFill>
                            <a:latin typeface="Cambria Math" panose="02040503050406030204" pitchFamily="18" charset="0"/>
                          </a:rPr>
                          <m:t>𝑢</m:t>
                        </m:r>
                      </m:e>
                      <m:sup>
                        <m:r>
                          <a:rPr lang="en-US" altLang="zh-TW" i="1">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𝑡</m:t>
                        </m:r>
                        <m:r>
                          <a:rPr lang="en-US" altLang="zh-TW" i="1">
                            <a:solidFill>
                              <a:prstClr val="black"/>
                            </a:solidFill>
                            <a:latin typeface="Cambria Math" panose="02040503050406030204" pitchFamily="18" charset="0"/>
                          </a:rPr>
                          <m:t>)</m:t>
                        </m:r>
                      </m:sup>
                    </m:sSup>
                    <m:r>
                      <a:rPr lang="en-US" altLang="zh-TW" i="1">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ea typeface="Cambria Math" panose="02040503050406030204" pitchFamily="18" charset="0"/>
                      </a:rPr>
                      <m:t>𝜎</m:t>
                    </m:r>
                    <m:d>
                      <m:dPr>
                        <m:ctrlPr>
                          <a:rPr lang="en-US" altLang="zh-TW" i="1">
                            <a:solidFill>
                              <a:prstClr val="black"/>
                            </a:solidFill>
                            <a:latin typeface="Cambria Math" panose="02040503050406030204" pitchFamily="18" charset="0"/>
                            <a:ea typeface="Cambria Math" panose="02040503050406030204" pitchFamily="18" charset="0"/>
                          </a:rPr>
                        </m:ctrlPr>
                      </m:dPr>
                      <m:e>
                        <m:sSub>
                          <m:sSubPr>
                            <m:ctrlPr>
                              <a:rPr lang="en-US" altLang="zh-TW" i="1">
                                <a:solidFill>
                                  <a:prstClr val="black"/>
                                </a:solidFill>
                                <a:latin typeface="Cambria Math" panose="02040503050406030204" pitchFamily="18" charset="0"/>
                                <a:ea typeface="Cambria Math" panose="02040503050406030204" pitchFamily="18" charset="0"/>
                              </a:rPr>
                            </m:ctrlPr>
                          </m:sSubPr>
                          <m:e>
                            <m:r>
                              <a:rPr lang="en-US" altLang="zh-TW" i="1">
                                <a:solidFill>
                                  <a:prstClr val="black"/>
                                </a:solidFill>
                                <a:latin typeface="Cambria Math" panose="02040503050406030204" pitchFamily="18" charset="0"/>
                                <a:ea typeface="Cambria Math" panose="02040503050406030204" pitchFamily="18" charset="0"/>
                              </a:rPr>
                              <m:t>𝑊</m:t>
                            </m:r>
                          </m:e>
                          <m:sub>
                            <m:r>
                              <a:rPr lang="en-US" altLang="zh-TW" b="0" i="1" smtClean="0">
                                <a:solidFill>
                                  <a:prstClr val="black"/>
                                </a:solidFill>
                                <a:latin typeface="Cambria Math" panose="02040503050406030204" pitchFamily="18" charset="0"/>
                                <a:ea typeface="Cambria Math" panose="02040503050406030204" pitchFamily="18" charset="0"/>
                              </a:rPr>
                              <m:t>𝑢</m:t>
                            </m:r>
                          </m:sub>
                        </m:sSub>
                        <m:sSup>
                          <m:sSupPr>
                            <m:ctrlPr>
                              <a:rPr lang="en-US" altLang="zh-TW" i="1">
                                <a:solidFill>
                                  <a:prstClr val="black"/>
                                </a:solidFill>
                                <a:latin typeface="Cambria Math" panose="02040503050406030204" pitchFamily="18" charset="0"/>
                                <a:ea typeface="Cambria Math" panose="02040503050406030204" pitchFamily="18" charset="0"/>
                              </a:rPr>
                            </m:ctrlPr>
                          </m:sSupPr>
                          <m:e>
                            <m:r>
                              <a:rPr lang="en-US" altLang="zh-TW" i="1">
                                <a:solidFill>
                                  <a:prstClr val="black"/>
                                </a:solidFill>
                                <a:latin typeface="Cambria Math" panose="02040503050406030204" pitchFamily="18" charset="0"/>
                                <a:ea typeface="Cambria Math" panose="02040503050406030204" pitchFamily="18" charset="0"/>
                              </a:rPr>
                              <m:t>h</m:t>
                            </m:r>
                          </m:e>
                          <m:sup>
                            <m:r>
                              <a:rPr lang="en-US" altLang="zh-TW" i="1">
                                <a:solidFill>
                                  <a:prstClr val="black"/>
                                </a:solidFill>
                                <a:latin typeface="Cambria Math" panose="02040503050406030204" pitchFamily="18" charset="0"/>
                                <a:ea typeface="Cambria Math" panose="02040503050406030204" pitchFamily="18" charset="0"/>
                              </a:rPr>
                              <m:t>(</m:t>
                            </m:r>
                            <m:r>
                              <a:rPr lang="en-US" altLang="zh-TW" i="1">
                                <a:solidFill>
                                  <a:prstClr val="black"/>
                                </a:solidFill>
                                <a:latin typeface="Cambria Math" panose="02040503050406030204" pitchFamily="18" charset="0"/>
                                <a:ea typeface="Cambria Math" panose="02040503050406030204" pitchFamily="18" charset="0"/>
                              </a:rPr>
                              <m:t>𝑡</m:t>
                            </m:r>
                            <m:r>
                              <a:rPr lang="en-US" altLang="zh-TW" i="1">
                                <a:solidFill>
                                  <a:prstClr val="black"/>
                                </a:solidFill>
                                <a:latin typeface="Cambria Math" panose="02040503050406030204" pitchFamily="18" charset="0"/>
                                <a:ea typeface="Cambria Math" panose="02040503050406030204" pitchFamily="18" charset="0"/>
                              </a:rPr>
                              <m:t>−1)</m:t>
                            </m:r>
                          </m:sup>
                        </m:sSup>
                        <m:r>
                          <a:rPr lang="en-US" altLang="zh-TW" i="1">
                            <a:solidFill>
                              <a:prstClr val="black"/>
                            </a:solidFill>
                            <a:latin typeface="Cambria Math" panose="02040503050406030204" pitchFamily="18" charset="0"/>
                            <a:ea typeface="Cambria Math" panose="02040503050406030204" pitchFamily="18" charset="0"/>
                          </a:rPr>
                          <m:t>+</m:t>
                        </m:r>
                        <m:sSub>
                          <m:sSubPr>
                            <m:ctrlPr>
                              <a:rPr lang="en-US" altLang="zh-TW" i="1">
                                <a:solidFill>
                                  <a:prstClr val="black"/>
                                </a:solidFill>
                                <a:latin typeface="Cambria Math" panose="02040503050406030204" pitchFamily="18" charset="0"/>
                                <a:ea typeface="Cambria Math" panose="02040503050406030204" pitchFamily="18" charset="0"/>
                              </a:rPr>
                            </m:ctrlPr>
                          </m:sSubPr>
                          <m:e>
                            <m:r>
                              <a:rPr lang="en-US" altLang="zh-TW" i="1">
                                <a:solidFill>
                                  <a:prstClr val="black"/>
                                </a:solidFill>
                                <a:latin typeface="Cambria Math" panose="02040503050406030204" pitchFamily="18" charset="0"/>
                                <a:ea typeface="Cambria Math" panose="02040503050406030204" pitchFamily="18" charset="0"/>
                              </a:rPr>
                              <m:t>𝑈</m:t>
                            </m:r>
                          </m:e>
                          <m:sub>
                            <m:r>
                              <a:rPr lang="en-US" altLang="zh-TW" b="0" i="1" smtClean="0">
                                <a:solidFill>
                                  <a:prstClr val="black"/>
                                </a:solidFill>
                                <a:latin typeface="Cambria Math" panose="02040503050406030204" pitchFamily="18" charset="0"/>
                                <a:ea typeface="Cambria Math" panose="02040503050406030204" pitchFamily="18" charset="0"/>
                              </a:rPr>
                              <m:t>𝑢</m:t>
                            </m:r>
                          </m:sub>
                        </m:sSub>
                        <m:sSup>
                          <m:sSupPr>
                            <m:ctrlPr>
                              <a:rPr lang="en-US" altLang="zh-TW" i="1">
                                <a:solidFill>
                                  <a:prstClr val="black"/>
                                </a:solidFill>
                                <a:latin typeface="Cambria Math" panose="02040503050406030204" pitchFamily="18" charset="0"/>
                                <a:ea typeface="Cambria Math" panose="02040503050406030204" pitchFamily="18" charset="0"/>
                              </a:rPr>
                            </m:ctrlPr>
                          </m:sSupPr>
                          <m:e>
                            <m:r>
                              <a:rPr lang="en-US" altLang="zh-TW" i="1">
                                <a:solidFill>
                                  <a:prstClr val="black"/>
                                </a:solidFill>
                                <a:latin typeface="Cambria Math" panose="02040503050406030204" pitchFamily="18" charset="0"/>
                                <a:ea typeface="Cambria Math" panose="02040503050406030204" pitchFamily="18" charset="0"/>
                              </a:rPr>
                              <m:t>𝑥</m:t>
                            </m:r>
                          </m:e>
                          <m:sup>
                            <m:r>
                              <a:rPr lang="en-US" altLang="zh-TW" i="1">
                                <a:solidFill>
                                  <a:prstClr val="black"/>
                                </a:solidFill>
                                <a:latin typeface="Cambria Math" panose="02040503050406030204" pitchFamily="18" charset="0"/>
                                <a:ea typeface="Cambria Math" panose="02040503050406030204" pitchFamily="18" charset="0"/>
                              </a:rPr>
                              <m:t>(</m:t>
                            </m:r>
                            <m:r>
                              <a:rPr lang="en-US" altLang="zh-TW" i="1">
                                <a:solidFill>
                                  <a:prstClr val="black"/>
                                </a:solidFill>
                                <a:latin typeface="Cambria Math" panose="02040503050406030204" pitchFamily="18" charset="0"/>
                                <a:ea typeface="Cambria Math" panose="02040503050406030204" pitchFamily="18" charset="0"/>
                              </a:rPr>
                              <m:t>𝑡</m:t>
                            </m:r>
                            <m:r>
                              <a:rPr lang="en-US" altLang="zh-TW" i="1">
                                <a:solidFill>
                                  <a:prstClr val="black"/>
                                </a:solidFill>
                                <a:latin typeface="Cambria Math" panose="02040503050406030204" pitchFamily="18" charset="0"/>
                                <a:ea typeface="Cambria Math" panose="02040503050406030204" pitchFamily="18" charset="0"/>
                              </a:rPr>
                              <m:t>)</m:t>
                            </m:r>
                          </m:sup>
                        </m:sSup>
                        <m:r>
                          <a:rPr lang="en-US" altLang="zh-TW" i="1">
                            <a:solidFill>
                              <a:prstClr val="black"/>
                            </a:solidFill>
                            <a:latin typeface="Cambria Math" panose="02040503050406030204" pitchFamily="18" charset="0"/>
                            <a:ea typeface="Cambria Math" panose="02040503050406030204" pitchFamily="18" charset="0"/>
                          </a:rPr>
                          <m:t>+</m:t>
                        </m:r>
                        <m:sSub>
                          <m:sSubPr>
                            <m:ctrlPr>
                              <a:rPr lang="en-US" altLang="zh-TW" i="1">
                                <a:solidFill>
                                  <a:prstClr val="black"/>
                                </a:solidFill>
                                <a:latin typeface="Cambria Math" panose="02040503050406030204" pitchFamily="18" charset="0"/>
                                <a:ea typeface="Cambria Math" panose="02040503050406030204" pitchFamily="18" charset="0"/>
                              </a:rPr>
                            </m:ctrlPr>
                          </m:sSubPr>
                          <m:e>
                            <m:r>
                              <a:rPr lang="en-US" altLang="zh-TW" i="1">
                                <a:solidFill>
                                  <a:prstClr val="black"/>
                                </a:solidFill>
                                <a:latin typeface="Cambria Math" panose="02040503050406030204" pitchFamily="18" charset="0"/>
                                <a:ea typeface="Cambria Math" panose="02040503050406030204" pitchFamily="18" charset="0"/>
                              </a:rPr>
                              <m:t>𝑏</m:t>
                            </m:r>
                          </m:e>
                          <m:sub>
                            <m:r>
                              <a:rPr lang="en-US" altLang="zh-TW" b="0" i="1" smtClean="0">
                                <a:solidFill>
                                  <a:prstClr val="black"/>
                                </a:solidFill>
                                <a:latin typeface="Cambria Math" panose="02040503050406030204" pitchFamily="18" charset="0"/>
                                <a:ea typeface="Cambria Math" panose="02040503050406030204" pitchFamily="18" charset="0"/>
                              </a:rPr>
                              <m:t>𝑢</m:t>
                            </m:r>
                          </m:sub>
                        </m:sSub>
                      </m:e>
                    </m:d>
                  </m:oMath>
                </a14:m>
                <a:endParaRPr lang="en-US" altLang="zh-TW" dirty="0" smtClean="0"/>
              </a:p>
              <a:p>
                <a14:m>
                  <m:oMath xmlns:m="http://schemas.openxmlformats.org/officeDocument/2006/math">
                    <m:sSup>
                      <m:sSupPr>
                        <m:ctrlPr>
                          <a:rPr lang="en-US" altLang="zh-TW" i="1">
                            <a:solidFill>
                              <a:prstClr val="black"/>
                            </a:solidFill>
                            <a:latin typeface="Cambria Math" panose="02040503050406030204" pitchFamily="18" charset="0"/>
                          </a:rPr>
                        </m:ctrlPr>
                      </m:sSupPr>
                      <m:e>
                        <m:r>
                          <a:rPr lang="en-US" altLang="zh-TW" b="0" i="1" smtClean="0">
                            <a:solidFill>
                              <a:prstClr val="black"/>
                            </a:solidFill>
                            <a:latin typeface="Cambria Math" panose="02040503050406030204" pitchFamily="18" charset="0"/>
                          </a:rPr>
                          <m:t>𝑟</m:t>
                        </m:r>
                      </m:e>
                      <m:sup>
                        <m:r>
                          <a:rPr lang="en-US" altLang="zh-TW" i="1">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𝑡</m:t>
                        </m:r>
                        <m:r>
                          <a:rPr lang="en-US" altLang="zh-TW" i="1">
                            <a:solidFill>
                              <a:prstClr val="black"/>
                            </a:solidFill>
                            <a:latin typeface="Cambria Math" panose="02040503050406030204" pitchFamily="18" charset="0"/>
                          </a:rPr>
                          <m:t>)</m:t>
                        </m:r>
                      </m:sup>
                    </m:sSup>
                    <m:r>
                      <a:rPr lang="en-US" altLang="zh-TW" i="1">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ea typeface="Cambria Math" panose="02040503050406030204" pitchFamily="18" charset="0"/>
                      </a:rPr>
                      <m:t>𝜎</m:t>
                    </m:r>
                    <m:d>
                      <m:dPr>
                        <m:ctrlPr>
                          <a:rPr lang="en-US" altLang="zh-TW" i="1">
                            <a:solidFill>
                              <a:prstClr val="black"/>
                            </a:solidFill>
                            <a:latin typeface="Cambria Math" panose="02040503050406030204" pitchFamily="18" charset="0"/>
                            <a:ea typeface="Cambria Math" panose="02040503050406030204" pitchFamily="18" charset="0"/>
                          </a:rPr>
                        </m:ctrlPr>
                      </m:dPr>
                      <m:e>
                        <m:sSub>
                          <m:sSubPr>
                            <m:ctrlPr>
                              <a:rPr lang="en-US" altLang="zh-TW" i="1">
                                <a:solidFill>
                                  <a:prstClr val="black"/>
                                </a:solidFill>
                                <a:latin typeface="Cambria Math" panose="02040503050406030204" pitchFamily="18" charset="0"/>
                                <a:ea typeface="Cambria Math" panose="02040503050406030204" pitchFamily="18" charset="0"/>
                              </a:rPr>
                            </m:ctrlPr>
                          </m:sSubPr>
                          <m:e>
                            <m:r>
                              <a:rPr lang="en-US" altLang="zh-TW" i="1">
                                <a:solidFill>
                                  <a:prstClr val="black"/>
                                </a:solidFill>
                                <a:latin typeface="Cambria Math" panose="02040503050406030204" pitchFamily="18" charset="0"/>
                                <a:ea typeface="Cambria Math" panose="02040503050406030204" pitchFamily="18" charset="0"/>
                              </a:rPr>
                              <m:t>𝑊</m:t>
                            </m:r>
                          </m:e>
                          <m:sub>
                            <m:r>
                              <a:rPr lang="en-US" altLang="zh-TW" b="0" i="1" smtClean="0">
                                <a:solidFill>
                                  <a:prstClr val="black"/>
                                </a:solidFill>
                                <a:latin typeface="Cambria Math" panose="02040503050406030204" pitchFamily="18" charset="0"/>
                                <a:ea typeface="Cambria Math" panose="02040503050406030204" pitchFamily="18" charset="0"/>
                              </a:rPr>
                              <m:t>𝑟</m:t>
                            </m:r>
                          </m:sub>
                        </m:sSub>
                        <m:sSup>
                          <m:sSupPr>
                            <m:ctrlPr>
                              <a:rPr lang="en-US" altLang="zh-TW" i="1">
                                <a:solidFill>
                                  <a:prstClr val="black"/>
                                </a:solidFill>
                                <a:latin typeface="Cambria Math" panose="02040503050406030204" pitchFamily="18" charset="0"/>
                                <a:ea typeface="Cambria Math" panose="02040503050406030204" pitchFamily="18" charset="0"/>
                              </a:rPr>
                            </m:ctrlPr>
                          </m:sSupPr>
                          <m:e>
                            <m:r>
                              <a:rPr lang="en-US" altLang="zh-TW" i="1">
                                <a:solidFill>
                                  <a:prstClr val="black"/>
                                </a:solidFill>
                                <a:latin typeface="Cambria Math" panose="02040503050406030204" pitchFamily="18" charset="0"/>
                                <a:ea typeface="Cambria Math" panose="02040503050406030204" pitchFamily="18" charset="0"/>
                              </a:rPr>
                              <m:t>h</m:t>
                            </m:r>
                          </m:e>
                          <m:sup>
                            <m:r>
                              <a:rPr lang="en-US" altLang="zh-TW" i="1">
                                <a:solidFill>
                                  <a:prstClr val="black"/>
                                </a:solidFill>
                                <a:latin typeface="Cambria Math" panose="02040503050406030204" pitchFamily="18" charset="0"/>
                                <a:ea typeface="Cambria Math" panose="02040503050406030204" pitchFamily="18" charset="0"/>
                              </a:rPr>
                              <m:t>(</m:t>
                            </m:r>
                            <m:r>
                              <a:rPr lang="en-US" altLang="zh-TW" i="1">
                                <a:solidFill>
                                  <a:prstClr val="black"/>
                                </a:solidFill>
                                <a:latin typeface="Cambria Math" panose="02040503050406030204" pitchFamily="18" charset="0"/>
                                <a:ea typeface="Cambria Math" panose="02040503050406030204" pitchFamily="18" charset="0"/>
                              </a:rPr>
                              <m:t>𝑡</m:t>
                            </m:r>
                            <m:r>
                              <a:rPr lang="en-US" altLang="zh-TW" i="1">
                                <a:solidFill>
                                  <a:prstClr val="black"/>
                                </a:solidFill>
                                <a:latin typeface="Cambria Math" panose="02040503050406030204" pitchFamily="18" charset="0"/>
                                <a:ea typeface="Cambria Math" panose="02040503050406030204" pitchFamily="18" charset="0"/>
                              </a:rPr>
                              <m:t>−1)</m:t>
                            </m:r>
                          </m:sup>
                        </m:sSup>
                        <m:r>
                          <a:rPr lang="en-US" altLang="zh-TW" i="1">
                            <a:solidFill>
                              <a:prstClr val="black"/>
                            </a:solidFill>
                            <a:latin typeface="Cambria Math" panose="02040503050406030204" pitchFamily="18" charset="0"/>
                            <a:ea typeface="Cambria Math" panose="02040503050406030204" pitchFamily="18" charset="0"/>
                          </a:rPr>
                          <m:t>+</m:t>
                        </m:r>
                        <m:sSub>
                          <m:sSubPr>
                            <m:ctrlPr>
                              <a:rPr lang="en-US" altLang="zh-TW" i="1">
                                <a:solidFill>
                                  <a:prstClr val="black"/>
                                </a:solidFill>
                                <a:latin typeface="Cambria Math" panose="02040503050406030204" pitchFamily="18" charset="0"/>
                                <a:ea typeface="Cambria Math" panose="02040503050406030204" pitchFamily="18" charset="0"/>
                              </a:rPr>
                            </m:ctrlPr>
                          </m:sSubPr>
                          <m:e>
                            <m:r>
                              <a:rPr lang="en-US" altLang="zh-TW" i="1">
                                <a:solidFill>
                                  <a:prstClr val="black"/>
                                </a:solidFill>
                                <a:latin typeface="Cambria Math" panose="02040503050406030204" pitchFamily="18" charset="0"/>
                                <a:ea typeface="Cambria Math" panose="02040503050406030204" pitchFamily="18" charset="0"/>
                              </a:rPr>
                              <m:t>𝑈</m:t>
                            </m:r>
                          </m:e>
                          <m:sub>
                            <m:r>
                              <a:rPr lang="en-US" altLang="zh-TW" b="0" i="1" smtClean="0">
                                <a:solidFill>
                                  <a:prstClr val="black"/>
                                </a:solidFill>
                                <a:latin typeface="Cambria Math" panose="02040503050406030204" pitchFamily="18" charset="0"/>
                                <a:ea typeface="Cambria Math" panose="02040503050406030204" pitchFamily="18" charset="0"/>
                              </a:rPr>
                              <m:t>𝑟</m:t>
                            </m:r>
                          </m:sub>
                        </m:sSub>
                        <m:sSup>
                          <m:sSupPr>
                            <m:ctrlPr>
                              <a:rPr lang="en-US" altLang="zh-TW" i="1">
                                <a:solidFill>
                                  <a:prstClr val="black"/>
                                </a:solidFill>
                                <a:latin typeface="Cambria Math" panose="02040503050406030204" pitchFamily="18" charset="0"/>
                                <a:ea typeface="Cambria Math" panose="02040503050406030204" pitchFamily="18" charset="0"/>
                              </a:rPr>
                            </m:ctrlPr>
                          </m:sSupPr>
                          <m:e>
                            <m:r>
                              <a:rPr lang="en-US" altLang="zh-TW" i="1">
                                <a:solidFill>
                                  <a:prstClr val="black"/>
                                </a:solidFill>
                                <a:latin typeface="Cambria Math" panose="02040503050406030204" pitchFamily="18" charset="0"/>
                                <a:ea typeface="Cambria Math" panose="02040503050406030204" pitchFamily="18" charset="0"/>
                              </a:rPr>
                              <m:t>𝑥</m:t>
                            </m:r>
                          </m:e>
                          <m:sup>
                            <m:r>
                              <a:rPr lang="en-US" altLang="zh-TW" i="1">
                                <a:solidFill>
                                  <a:prstClr val="black"/>
                                </a:solidFill>
                                <a:latin typeface="Cambria Math" panose="02040503050406030204" pitchFamily="18" charset="0"/>
                                <a:ea typeface="Cambria Math" panose="02040503050406030204" pitchFamily="18" charset="0"/>
                              </a:rPr>
                              <m:t>(</m:t>
                            </m:r>
                            <m:r>
                              <a:rPr lang="en-US" altLang="zh-TW" i="1">
                                <a:solidFill>
                                  <a:prstClr val="black"/>
                                </a:solidFill>
                                <a:latin typeface="Cambria Math" panose="02040503050406030204" pitchFamily="18" charset="0"/>
                                <a:ea typeface="Cambria Math" panose="02040503050406030204" pitchFamily="18" charset="0"/>
                              </a:rPr>
                              <m:t>𝑡</m:t>
                            </m:r>
                            <m:r>
                              <a:rPr lang="en-US" altLang="zh-TW" i="1">
                                <a:solidFill>
                                  <a:prstClr val="black"/>
                                </a:solidFill>
                                <a:latin typeface="Cambria Math" panose="02040503050406030204" pitchFamily="18" charset="0"/>
                                <a:ea typeface="Cambria Math" panose="02040503050406030204" pitchFamily="18" charset="0"/>
                              </a:rPr>
                              <m:t>)</m:t>
                            </m:r>
                          </m:sup>
                        </m:sSup>
                        <m:r>
                          <a:rPr lang="en-US" altLang="zh-TW" i="1">
                            <a:solidFill>
                              <a:prstClr val="black"/>
                            </a:solidFill>
                            <a:latin typeface="Cambria Math" panose="02040503050406030204" pitchFamily="18" charset="0"/>
                            <a:ea typeface="Cambria Math" panose="02040503050406030204" pitchFamily="18" charset="0"/>
                          </a:rPr>
                          <m:t>+</m:t>
                        </m:r>
                        <m:sSub>
                          <m:sSubPr>
                            <m:ctrlPr>
                              <a:rPr lang="en-US" altLang="zh-TW" i="1">
                                <a:solidFill>
                                  <a:prstClr val="black"/>
                                </a:solidFill>
                                <a:latin typeface="Cambria Math" panose="02040503050406030204" pitchFamily="18" charset="0"/>
                                <a:ea typeface="Cambria Math" panose="02040503050406030204" pitchFamily="18" charset="0"/>
                              </a:rPr>
                            </m:ctrlPr>
                          </m:sSubPr>
                          <m:e>
                            <m:r>
                              <a:rPr lang="en-US" altLang="zh-TW" i="1">
                                <a:solidFill>
                                  <a:prstClr val="black"/>
                                </a:solidFill>
                                <a:latin typeface="Cambria Math" panose="02040503050406030204" pitchFamily="18" charset="0"/>
                                <a:ea typeface="Cambria Math" panose="02040503050406030204" pitchFamily="18" charset="0"/>
                              </a:rPr>
                              <m:t>𝑏</m:t>
                            </m:r>
                          </m:e>
                          <m:sub>
                            <m:r>
                              <a:rPr lang="en-US" altLang="zh-TW" b="0" i="1" smtClean="0">
                                <a:solidFill>
                                  <a:prstClr val="black"/>
                                </a:solidFill>
                                <a:latin typeface="Cambria Math" panose="02040503050406030204" pitchFamily="18" charset="0"/>
                                <a:ea typeface="Cambria Math" panose="02040503050406030204" pitchFamily="18" charset="0"/>
                              </a:rPr>
                              <m:t>𝑟</m:t>
                            </m:r>
                          </m:sub>
                        </m:sSub>
                      </m:e>
                    </m:d>
                  </m:oMath>
                </a14:m>
                <a:endParaRPr lang="en-US" altLang="zh-TW" dirty="0" smtClean="0"/>
              </a:p>
              <a:p>
                <a14:m>
                  <m:oMath xmlns:m="http://schemas.openxmlformats.org/officeDocument/2006/math">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b="0" i="1" smtClean="0">
                                <a:latin typeface="Cambria Math" panose="02040503050406030204" pitchFamily="18" charset="0"/>
                              </a:rPr>
                              <m:t>h</m:t>
                            </m:r>
                          </m:e>
                        </m:acc>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r>
                      <a:rPr lang="en-US" altLang="zh-TW" i="1">
                        <a:latin typeface="Cambria Math" panose="02040503050406030204" pitchFamily="18" charset="0"/>
                      </a:rPr>
                      <m:t>=</m:t>
                    </m:r>
                    <m:r>
                      <a:rPr lang="en-US" altLang="zh-TW" i="1">
                        <a:latin typeface="Cambria Math" panose="02040503050406030204" pitchFamily="18" charset="0"/>
                      </a:rPr>
                      <m:t>𝑡𝑎𝑛h</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𝑊</m:t>
                            </m:r>
                          </m:e>
                          <m:sub>
                            <m:r>
                              <a:rPr lang="en-US" altLang="zh-TW" i="1">
                                <a:latin typeface="Cambria Math" panose="02040503050406030204" pitchFamily="18" charset="0"/>
                                <a:ea typeface="Cambria Math" panose="02040503050406030204" pitchFamily="18" charset="0"/>
                              </a:rPr>
                              <m:t>𝑐</m:t>
                            </m:r>
                          </m:sub>
                        </m:sSub>
                        <m:sSup>
                          <m:sSupPr>
                            <m:ctrlPr>
                              <a:rPr lang="en-US" altLang="zh-TW" i="1">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m:t>
                            </m:r>
                            <m:sSup>
                              <m:sSupPr>
                                <m:ctrlPr>
                                  <a:rPr lang="en-US" altLang="zh-TW" i="1">
                                    <a:solidFill>
                                      <a:prstClr val="black"/>
                                    </a:solidFill>
                                    <a:latin typeface="Cambria Math" panose="02040503050406030204" pitchFamily="18" charset="0"/>
                                    <a:ea typeface="Cambria Math" panose="02040503050406030204" pitchFamily="18" charset="0"/>
                                  </a:rPr>
                                </m:ctrlPr>
                              </m:sSupPr>
                              <m:e>
                                <m:r>
                                  <a:rPr lang="en-US" altLang="zh-TW" b="0" i="1" smtClean="0">
                                    <a:solidFill>
                                      <a:prstClr val="black"/>
                                    </a:solidFill>
                                    <a:latin typeface="Cambria Math" panose="02040503050406030204" pitchFamily="18" charset="0"/>
                                    <a:ea typeface="Cambria Math" panose="02040503050406030204" pitchFamily="18" charset="0"/>
                                  </a:rPr>
                                  <m:t>𝑟</m:t>
                                </m:r>
                              </m:e>
                              <m:sup>
                                <m:r>
                                  <a:rPr lang="en-US" altLang="zh-TW" i="1">
                                    <a:solidFill>
                                      <a:prstClr val="black"/>
                                    </a:solidFill>
                                    <a:latin typeface="Cambria Math" panose="02040503050406030204" pitchFamily="18" charset="0"/>
                                    <a:ea typeface="Cambria Math" panose="02040503050406030204" pitchFamily="18" charset="0"/>
                                  </a:rPr>
                                  <m:t>(</m:t>
                                </m:r>
                                <m:r>
                                  <a:rPr lang="en-US" altLang="zh-TW" i="1">
                                    <a:solidFill>
                                      <a:prstClr val="black"/>
                                    </a:solidFill>
                                    <a:latin typeface="Cambria Math" panose="02040503050406030204" pitchFamily="18" charset="0"/>
                                    <a:ea typeface="Cambria Math" panose="02040503050406030204" pitchFamily="18" charset="0"/>
                                  </a:rPr>
                                  <m:t>𝑡</m:t>
                                </m:r>
                                <m:r>
                                  <a:rPr lang="en-US" altLang="zh-TW" i="1">
                                    <a:solidFill>
                                      <a:prstClr val="black"/>
                                    </a:solidFill>
                                    <a:latin typeface="Cambria Math" panose="02040503050406030204" pitchFamily="18" charset="0"/>
                                    <a:ea typeface="Cambria Math" panose="02040503050406030204" pitchFamily="18" charset="0"/>
                                  </a:rPr>
                                  <m:t>)</m:t>
                                </m:r>
                              </m:sup>
                            </m:sSup>
                            <m:r>
                              <a:rPr lang="en-US" altLang="zh-TW" i="1" smtClean="0">
                                <a:solidFill>
                                  <a:prstClr val="black"/>
                                </a:solidFill>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h</m:t>
                            </m:r>
                          </m:e>
                          <m: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−1)</m:t>
                            </m:r>
                          </m:sup>
                        </m:sSup>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𝑈</m:t>
                            </m:r>
                          </m:e>
                          <m:sub>
                            <m:r>
                              <a:rPr lang="en-US" altLang="zh-TW" b="0" i="1" smtClean="0">
                                <a:latin typeface="Cambria Math" panose="02040503050406030204" pitchFamily="18" charset="0"/>
                                <a:ea typeface="Cambria Math" panose="02040503050406030204" pitchFamily="18" charset="0"/>
                              </a:rPr>
                              <m:t>h</m:t>
                            </m:r>
                          </m:sub>
                        </m:sSub>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𝑥</m:t>
                            </m:r>
                          </m:e>
                          <m: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m:t>
                            </m:r>
                          </m:sup>
                        </m:sSup>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𝑏</m:t>
                            </m:r>
                          </m:e>
                          <m:sub>
                            <m:r>
                              <a:rPr lang="en-US" altLang="zh-TW" b="0" i="1" smtClean="0">
                                <a:latin typeface="Cambria Math" panose="02040503050406030204" pitchFamily="18" charset="0"/>
                                <a:ea typeface="Cambria Math" panose="02040503050406030204" pitchFamily="18" charset="0"/>
                              </a:rPr>
                              <m:t>h</m:t>
                            </m:r>
                          </m:sub>
                        </m:sSub>
                      </m:e>
                    </m:d>
                  </m:oMath>
                </a14:m>
                <a:endParaRPr lang="en-US" altLang="zh-TW" dirty="0" smtClean="0"/>
              </a:p>
              <a:p>
                <a14:m>
                  <m:oMath xmlns:m="http://schemas.openxmlformats.org/officeDocument/2006/math">
                    <m:sSup>
                      <m:sSupPr>
                        <m:ctrlPr>
                          <a:rPr lang="en-US" altLang="zh-TW" i="1">
                            <a:solidFill>
                              <a:prstClr val="black"/>
                            </a:solidFill>
                            <a:latin typeface="Cambria Math" panose="02040503050406030204" pitchFamily="18" charset="0"/>
                          </a:rPr>
                        </m:ctrlPr>
                      </m:sSupPr>
                      <m:e>
                        <m:r>
                          <a:rPr lang="en-US" altLang="zh-TW" b="0" i="1" smtClean="0">
                            <a:solidFill>
                              <a:prstClr val="black"/>
                            </a:solidFill>
                            <a:latin typeface="Cambria Math" panose="02040503050406030204" pitchFamily="18" charset="0"/>
                          </a:rPr>
                          <m:t>h</m:t>
                        </m:r>
                      </m:e>
                      <m:sup>
                        <m:r>
                          <a:rPr lang="en-US" altLang="zh-TW" i="1">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rPr>
                          <m:t>𝑡</m:t>
                        </m:r>
                        <m:r>
                          <a:rPr lang="en-US" altLang="zh-TW" i="1">
                            <a:solidFill>
                              <a:prstClr val="black"/>
                            </a:solidFill>
                            <a:latin typeface="Cambria Math" panose="02040503050406030204" pitchFamily="18" charset="0"/>
                          </a:rPr>
                          <m:t>)</m:t>
                        </m:r>
                      </m:sup>
                    </m:sSup>
                    <m:r>
                      <a:rPr lang="en-US" altLang="zh-TW" i="1">
                        <a:solidFill>
                          <a:prstClr val="black"/>
                        </a:solidFill>
                        <a:latin typeface="Cambria Math" panose="02040503050406030204" pitchFamily="18" charset="0"/>
                      </a:rPr>
                      <m:t>=</m:t>
                    </m:r>
                    <m:d>
                      <m:dPr>
                        <m:ctrlPr>
                          <a:rPr lang="en-US" altLang="zh-TW" i="1" smtClean="0">
                            <a:solidFill>
                              <a:prstClr val="black"/>
                            </a:solidFill>
                            <a:latin typeface="Cambria Math" panose="02040503050406030204" pitchFamily="18" charset="0"/>
                          </a:rPr>
                        </m:ctrlPr>
                      </m:dPr>
                      <m:e>
                        <m:r>
                          <a:rPr lang="en-US" altLang="zh-TW" b="0" i="1" smtClean="0">
                            <a:solidFill>
                              <a:prstClr val="black"/>
                            </a:solidFill>
                            <a:latin typeface="Cambria Math" panose="02040503050406030204" pitchFamily="18" charset="0"/>
                          </a:rPr>
                          <m:t>1−</m:t>
                        </m:r>
                        <m:sSup>
                          <m:sSupPr>
                            <m:ctrlPr>
                              <a:rPr lang="en-US" altLang="zh-TW" b="0" i="1" smtClean="0">
                                <a:solidFill>
                                  <a:prstClr val="black"/>
                                </a:solidFill>
                                <a:latin typeface="Cambria Math" panose="02040503050406030204" pitchFamily="18" charset="0"/>
                              </a:rPr>
                            </m:ctrlPr>
                          </m:sSupPr>
                          <m:e>
                            <m:r>
                              <a:rPr lang="en-US" altLang="zh-TW" b="0" i="1" smtClean="0">
                                <a:solidFill>
                                  <a:prstClr val="black"/>
                                </a:solidFill>
                                <a:latin typeface="Cambria Math" panose="02040503050406030204" pitchFamily="18" charset="0"/>
                              </a:rPr>
                              <m:t>𝑢</m:t>
                            </m:r>
                          </m:e>
                          <m:sup>
                            <m:r>
                              <a:rPr lang="en-US" altLang="zh-TW" b="0" i="1" smtClean="0">
                                <a:solidFill>
                                  <a:prstClr val="black"/>
                                </a:solidFill>
                                <a:latin typeface="Cambria Math" panose="02040503050406030204" pitchFamily="18" charset="0"/>
                              </a:rPr>
                              <m:t>(</m:t>
                            </m:r>
                            <m:r>
                              <a:rPr lang="en-US" altLang="zh-TW" b="0" i="1" smtClean="0">
                                <a:solidFill>
                                  <a:prstClr val="black"/>
                                </a:solidFill>
                                <a:latin typeface="Cambria Math" panose="02040503050406030204" pitchFamily="18" charset="0"/>
                              </a:rPr>
                              <m:t>𝑡</m:t>
                            </m:r>
                            <m:r>
                              <a:rPr lang="en-US" altLang="zh-TW" b="0" i="1" smtClean="0">
                                <a:solidFill>
                                  <a:prstClr val="black"/>
                                </a:solidFill>
                                <a:latin typeface="Cambria Math" panose="02040503050406030204" pitchFamily="18" charset="0"/>
                              </a:rPr>
                              <m:t>)</m:t>
                            </m:r>
                          </m:sup>
                        </m:sSup>
                      </m:e>
                    </m:d>
                    <m:r>
                      <a:rPr lang="en-US" altLang="zh-TW" i="1">
                        <a:solidFill>
                          <a:prstClr val="black"/>
                        </a:solidFill>
                        <a:latin typeface="Cambria Math" panose="02040503050406030204" pitchFamily="18" charset="0"/>
                        <a:ea typeface="Cambria Math" panose="02040503050406030204" pitchFamily="18" charset="0"/>
                      </a:rPr>
                      <m:t>°</m:t>
                    </m:r>
                    <m:sSup>
                      <m:sSupPr>
                        <m:ctrlPr>
                          <a:rPr lang="en-US" altLang="zh-TW" i="1">
                            <a:solidFill>
                              <a:prstClr val="black"/>
                            </a:solidFill>
                            <a:latin typeface="Cambria Math" panose="02040503050406030204" pitchFamily="18" charset="0"/>
                            <a:ea typeface="Cambria Math" panose="02040503050406030204" pitchFamily="18" charset="0"/>
                          </a:rPr>
                        </m:ctrlPr>
                      </m:sSupPr>
                      <m:e>
                        <m:r>
                          <a:rPr lang="en-US" altLang="zh-TW" i="1">
                            <a:solidFill>
                              <a:prstClr val="black"/>
                            </a:solidFill>
                            <a:latin typeface="Cambria Math" panose="02040503050406030204" pitchFamily="18" charset="0"/>
                            <a:ea typeface="Cambria Math" panose="02040503050406030204" pitchFamily="18" charset="0"/>
                          </a:rPr>
                          <m:t>h</m:t>
                        </m:r>
                      </m:e>
                      <m:sup>
                        <m:r>
                          <a:rPr lang="en-US" altLang="zh-TW" i="1">
                            <a:solidFill>
                              <a:prstClr val="black"/>
                            </a:solidFill>
                            <a:latin typeface="Cambria Math" panose="02040503050406030204" pitchFamily="18" charset="0"/>
                            <a:ea typeface="Cambria Math" panose="02040503050406030204" pitchFamily="18" charset="0"/>
                          </a:rPr>
                          <m:t>(</m:t>
                        </m:r>
                        <m:r>
                          <a:rPr lang="en-US" altLang="zh-TW" i="1">
                            <a:solidFill>
                              <a:prstClr val="black"/>
                            </a:solidFill>
                            <a:latin typeface="Cambria Math" panose="02040503050406030204" pitchFamily="18" charset="0"/>
                            <a:ea typeface="Cambria Math" panose="02040503050406030204" pitchFamily="18" charset="0"/>
                          </a:rPr>
                          <m:t>𝑡</m:t>
                        </m:r>
                        <m:r>
                          <a:rPr lang="en-US" altLang="zh-TW" i="1">
                            <a:solidFill>
                              <a:prstClr val="black"/>
                            </a:solidFill>
                            <a:latin typeface="Cambria Math" panose="02040503050406030204" pitchFamily="18" charset="0"/>
                            <a:ea typeface="Cambria Math" panose="02040503050406030204" pitchFamily="18" charset="0"/>
                          </a:rPr>
                          <m:t>−1)</m:t>
                        </m:r>
                      </m:sup>
                    </m:sSup>
                    <m:r>
                      <a:rPr lang="en-US" altLang="zh-TW" b="0" i="1" smtClean="0">
                        <a:solidFill>
                          <a:prstClr val="black"/>
                        </a:solidFill>
                        <a:latin typeface="Cambria Math" panose="02040503050406030204" pitchFamily="18" charset="0"/>
                        <a:ea typeface="Cambria Math" panose="02040503050406030204" pitchFamily="18" charset="0"/>
                      </a:rPr>
                      <m:t>+</m:t>
                    </m:r>
                  </m:oMath>
                </a14:m>
                <a:r>
                  <a:rPr lang="en-US" altLang="zh-TW" dirty="0" smtClean="0"/>
                  <a:t> </a:t>
                </a:r>
                <a14:m>
                  <m:oMath xmlns:m="http://schemas.openxmlformats.org/officeDocument/2006/math">
                    <m:sSup>
                      <m:sSupPr>
                        <m:ctrlPr>
                          <a:rPr lang="en-US" altLang="zh-TW" i="1">
                            <a:solidFill>
                              <a:prstClr val="black"/>
                            </a:solidFill>
                            <a:latin typeface="Cambria Math" panose="02040503050406030204" pitchFamily="18" charset="0"/>
                            <a:ea typeface="Cambria Math" panose="02040503050406030204" pitchFamily="18" charset="0"/>
                          </a:rPr>
                        </m:ctrlPr>
                      </m:sSupPr>
                      <m:e>
                        <m:sSup>
                          <m:sSupPr>
                            <m:ctrlPr>
                              <a:rPr lang="en-US" altLang="zh-TW" i="1">
                                <a:solidFill>
                                  <a:prstClr val="black"/>
                                </a:solidFill>
                                <a:latin typeface="Cambria Math" panose="02040503050406030204" pitchFamily="18" charset="0"/>
                                <a:ea typeface="Cambria Math" panose="02040503050406030204" pitchFamily="18" charset="0"/>
                              </a:rPr>
                            </m:ctrlPr>
                          </m:sSupPr>
                          <m:e>
                            <m:r>
                              <a:rPr lang="en-US" altLang="zh-TW" b="0" i="1" smtClean="0">
                                <a:solidFill>
                                  <a:prstClr val="black"/>
                                </a:solidFill>
                                <a:latin typeface="Cambria Math" panose="02040503050406030204" pitchFamily="18" charset="0"/>
                                <a:ea typeface="Cambria Math" panose="02040503050406030204" pitchFamily="18" charset="0"/>
                              </a:rPr>
                              <m:t>𝑢</m:t>
                            </m:r>
                          </m:e>
                          <m:sup>
                            <m:r>
                              <a:rPr lang="en-US" altLang="zh-TW" i="1">
                                <a:solidFill>
                                  <a:prstClr val="black"/>
                                </a:solidFill>
                                <a:latin typeface="Cambria Math" panose="02040503050406030204" pitchFamily="18" charset="0"/>
                                <a:ea typeface="Cambria Math" panose="02040503050406030204" pitchFamily="18" charset="0"/>
                              </a:rPr>
                              <m:t>(</m:t>
                            </m:r>
                            <m:r>
                              <a:rPr lang="en-US" altLang="zh-TW" i="1">
                                <a:solidFill>
                                  <a:prstClr val="black"/>
                                </a:solidFill>
                                <a:latin typeface="Cambria Math" panose="02040503050406030204" pitchFamily="18" charset="0"/>
                                <a:ea typeface="Cambria Math" panose="02040503050406030204" pitchFamily="18" charset="0"/>
                              </a:rPr>
                              <m:t>𝑡</m:t>
                            </m:r>
                            <m:r>
                              <a:rPr lang="en-US" altLang="zh-TW" i="1">
                                <a:solidFill>
                                  <a:prstClr val="black"/>
                                </a:solidFill>
                                <a:latin typeface="Cambria Math" panose="02040503050406030204" pitchFamily="18" charset="0"/>
                                <a:ea typeface="Cambria Math" panose="02040503050406030204" pitchFamily="18" charset="0"/>
                              </a:rPr>
                              <m:t>)</m:t>
                            </m:r>
                          </m:sup>
                        </m:sSup>
                        <m:r>
                          <a:rPr lang="en-US" altLang="zh-TW" i="1">
                            <a:solidFill>
                              <a:prstClr val="black"/>
                            </a:solidFill>
                            <a:latin typeface="Cambria Math" panose="02040503050406030204" pitchFamily="18" charset="0"/>
                            <a:ea typeface="Cambria Math" panose="02040503050406030204" pitchFamily="18" charset="0"/>
                          </a:rPr>
                          <m:t>°</m:t>
                        </m:r>
                        <m:r>
                          <a:rPr lang="en-US" altLang="zh-TW" i="1">
                            <a:solidFill>
                              <a:prstClr val="black"/>
                            </a:solidFill>
                            <a:latin typeface="Cambria Math" panose="02040503050406030204" pitchFamily="18" charset="0"/>
                            <a:ea typeface="Cambria Math" panose="02040503050406030204" pitchFamily="18" charset="0"/>
                          </a:rPr>
                          <m:t>h</m:t>
                        </m:r>
                      </m:e>
                      <m:sup>
                        <m:r>
                          <a:rPr lang="en-US" altLang="zh-TW" i="1">
                            <a:solidFill>
                              <a:prstClr val="black"/>
                            </a:solidFill>
                            <a:latin typeface="Cambria Math" panose="02040503050406030204" pitchFamily="18" charset="0"/>
                            <a:ea typeface="Cambria Math" panose="02040503050406030204" pitchFamily="18" charset="0"/>
                          </a:rPr>
                          <m:t>(</m:t>
                        </m:r>
                        <m:r>
                          <a:rPr lang="en-US" altLang="zh-TW" i="1">
                            <a:solidFill>
                              <a:prstClr val="black"/>
                            </a:solidFill>
                            <a:latin typeface="Cambria Math" panose="02040503050406030204" pitchFamily="18" charset="0"/>
                            <a:ea typeface="Cambria Math" panose="02040503050406030204" pitchFamily="18" charset="0"/>
                          </a:rPr>
                          <m:t>𝑡</m:t>
                        </m:r>
                        <m:r>
                          <a:rPr lang="en-US" altLang="zh-TW" i="1">
                            <a:solidFill>
                              <a:prstClr val="black"/>
                            </a:solidFill>
                            <a:latin typeface="Cambria Math" panose="02040503050406030204" pitchFamily="18" charset="0"/>
                            <a:ea typeface="Cambria Math" panose="02040503050406030204" pitchFamily="18" charset="0"/>
                          </a:rPr>
                          <m:t>)</m:t>
                        </m:r>
                      </m:sup>
                    </m:sSup>
                  </m:oMath>
                </a14:m>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zh-TW" alt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30</a:t>
            </a:fld>
            <a:endParaRPr lang="en-US"/>
          </a:p>
        </p:txBody>
      </p:sp>
      <p:sp>
        <p:nvSpPr>
          <p:cNvPr id="7" name="矩形 6"/>
          <p:cNvSpPr/>
          <p:nvPr/>
        </p:nvSpPr>
        <p:spPr>
          <a:xfrm>
            <a:off x="7054359" y="2739259"/>
            <a:ext cx="2986456" cy="40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Update Gate</a:t>
            </a:r>
            <a:endParaRPr lang="zh-TW" altLang="en-US" dirty="0"/>
          </a:p>
        </p:txBody>
      </p:sp>
      <p:sp>
        <p:nvSpPr>
          <p:cNvPr id="8" name="矩形 7"/>
          <p:cNvSpPr/>
          <p:nvPr/>
        </p:nvSpPr>
        <p:spPr>
          <a:xfrm>
            <a:off x="7054359" y="3287032"/>
            <a:ext cx="2986456" cy="40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Reset Gate</a:t>
            </a:r>
            <a:endParaRPr lang="zh-TW" altLang="en-US" dirty="0"/>
          </a:p>
        </p:txBody>
      </p:sp>
      <p:sp>
        <p:nvSpPr>
          <p:cNvPr id="9" name="矩形 8"/>
          <p:cNvSpPr/>
          <p:nvPr/>
        </p:nvSpPr>
        <p:spPr>
          <a:xfrm>
            <a:off x="7054359" y="3826414"/>
            <a:ext cx="2986456" cy="40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New Hidden State Content</a:t>
            </a:r>
            <a:endParaRPr lang="zh-TW" altLang="en-US" dirty="0"/>
          </a:p>
        </p:txBody>
      </p:sp>
      <p:sp>
        <p:nvSpPr>
          <p:cNvPr id="10" name="矩形 9"/>
          <p:cNvSpPr/>
          <p:nvPr/>
        </p:nvSpPr>
        <p:spPr>
          <a:xfrm>
            <a:off x="7054359" y="4260083"/>
            <a:ext cx="2986456" cy="404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Hidden State</a:t>
            </a:r>
            <a:endParaRPr lang="zh-TW" altLang="en-US" dirty="0"/>
          </a:p>
        </p:txBody>
      </p:sp>
    </p:spTree>
    <p:extLst>
      <p:ext uri="{BB962C8B-B14F-4D97-AF65-F5344CB8AC3E}">
        <p14:creationId xmlns:p14="http://schemas.microsoft.com/office/powerpoint/2010/main" val="4191486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LSTM &amp; GRU Comparison</a:t>
            </a:r>
            <a:endParaRPr lang="zh-TW" altLang="en-US" dirty="0"/>
          </a:p>
        </p:txBody>
      </p:sp>
      <p:sp>
        <p:nvSpPr>
          <p:cNvPr id="7" name="文字版面配置區 6"/>
          <p:cNvSpPr>
            <a:spLocks noGrp="1"/>
          </p:cNvSpPr>
          <p:nvPr>
            <p:ph type="body" idx="1"/>
          </p:nvPr>
        </p:nvSpPr>
        <p:spPr/>
        <p:txBody>
          <a:bodyPr/>
          <a:lstStyle/>
          <a:p>
            <a:endParaRPr lang="zh-TW" altLang="en-US"/>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31</a:t>
            </a:fld>
            <a:endParaRPr lang="en-US"/>
          </a:p>
        </p:txBody>
      </p:sp>
    </p:spTree>
    <p:extLst>
      <p:ext uri="{BB962C8B-B14F-4D97-AF65-F5344CB8AC3E}">
        <p14:creationId xmlns:p14="http://schemas.microsoft.com/office/powerpoint/2010/main" val="4081446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LSTM V.S. GRU</a:t>
            </a:r>
            <a:endParaRPr lang="zh-TW" altLang="en-US" dirty="0"/>
          </a:p>
        </p:txBody>
      </p:sp>
      <p:sp>
        <p:nvSpPr>
          <p:cNvPr id="3" name="內容版面配置區 2"/>
          <p:cNvSpPr>
            <a:spLocks noGrp="1"/>
          </p:cNvSpPr>
          <p:nvPr>
            <p:ph idx="1"/>
          </p:nvPr>
        </p:nvSpPr>
        <p:spPr/>
        <p:txBody>
          <a:bodyPr/>
          <a:lstStyle/>
          <a:p>
            <a:r>
              <a:rPr lang="en-US" altLang="zh-TW" dirty="0" smtClean="0"/>
              <a:t>Although LSTM and GRU are the most widely used architecture, many gated RNNs have been proposed by researchers.</a:t>
            </a:r>
          </a:p>
          <a:p>
            <a:r>
              <a:rPr lang="en-US" altLang="zh-TW" dirty="0" smtClean="0"/>
              <a:t>The biggest difference between LSTM and GRU is computation and parameters. GRU is faster and less parameter than LSTM.</a:t>
            </a:r>
          </a:p>
          <a:p>
            <a:r>
              <a:rPr lang="en-US" altLang="zh-TW" dirty="0" smtClean="0"/>
              <a:t>The conclusion about which one is better has not been made.</a:t>
            </a:r>
          </a:p>
          <a:p>
            <a:r>
              <a:rPr lang="en-US" altLang="zh-TW" dirty="0" smtClean="0"/>
              <a:t>Rule of Thumb: Start with LSTM, and switch to GRU if you suffer from computational problem.</a:t>
            </a:r>
            <a:endParaRPr lang="zh-TW" alt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32</a:t>
            </a:fld>
            <a:endParaRPr lang="en-US"/>
          </a:p>
        </p:txBody>
      </p:sp>
    </p:spTree>
    <p:extLst>
      <p:ext uri="{BB962C8B-B14F-4D97-AF65-F5344CB8AC3E}">
        <p14:creationId xmlns:p14="http://schemas.microsoft.com/office/powerpoint/2010/main" val="12073277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Direct Connection</a:t>
            </a:r>
            <a:endParaRPr lang="zh-TW" altLang="en-US" dirty="0"/>
          </a:p>
        </p:txBody>
      </p:sp>
      <p:sp>
        <p:nvSpPr>
          <p:cNvPr id="17" name="文字版面配置區 16"/>
          <p:cNvSpPr>
            <a:spLocks noGrp="1"/>
          </p:cNvSpPr>
          <p:nvPr>
            <p:ph type="body" idx="1"/>
          </p:nvPr>
        </p:nvSpPr>
        <p:spPr/>
        <p:txBody>
          <a:bodyPr/>
          <a:lstStyle/>
          <a:p>
            <a:endParaRPr lang="zh-TW" altLang="en-US"/>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pPr/>
              <a:t>33</a:t>
            </a:fld>
            <a:endParaRPr lang="en-US"/>
          </a:p>
        </p:txBody>
      </p:sp>
    </p:spTree>
    <p:extLst>
      <p:ext uri="{BB962C8B-B14F-4D97-AF65-F5344CB8AC3E}">
        <p14:creationId xmlns:p14="http://schemas.microsoft.com/office/powerpoint/2010/main" val="1303958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Is a vanishing / exploding gradients just RNN problems? </a:t>
            </a:r>
            <a:endParaRPr lang="zh-TW" altLang="en-US" dirty="0"/>
          </a:p>
        </p:txBody>
      </p:sp>
      <p:sp>
        <p:nvSpPr>
          <p:cNvPr id="3" name="內容版面配置區 2"/>
          <p:cNvSpPr>
            <a:spLocks noGrp="1"/>
          </p:cNvSpPr>
          <p:nvPr>
            <p:ph idx="1"/>
          </p:nvPr>
        </p:nvSpPr>
        <p:spPr/>
        <p:txBody>
          <a:bodyPr/>
          <a:lstStyle/>
          <a:p>
            <a:r>
              <a:rPr lang="en-US" altLang="zh-TW" dirty="0" smtClean="0"/>
              <a:t>Other neural architectures such as feed-forward and convolutional also have this problem.</a:t>
            </a:r>
          </a:p>
          <a:p>
            <a:pPr lvl="1"/>
            <a:r>
              <a:rPr lang="en-US" altLang="zh-TW" dirty="0" smtClean="0"/>
              <a:t>When backpropagation starts, gradient can become vanishingly small because of chain rule and the choice of non-linearity function.</a:t>
            </a:r>
          </a:p>
          <a:p>
            <a:pPr lvl="1"/>
            <a:r>
              <a:rPr lang="en-US" altLang="zh-TW" dirty="0" smtClean="0"/>
              <a:t>Lower layers learnt very slowly.</a:t>
            </a:r>
          </a:p>
          <a:p>
            <a:pPr lvl="1"/>
            <a:r>
              <a:rPr lang="en-US" altLang="zh-TW" dirty="0" smtClean="0"/>
              <a:t>Solution: Add more direct connections</a:t>
            </a:r>
          </a:p>
          <a:p>
            <a:endParaRPr lang="en-US" altLang="zh-TW" dirty="0" smtClean="0"/>
          </a:p>
          <a:p>
            <a:pPr lvl="1"/>
            <a:endParaRPr lang="en-US" altLang="zh-TW" dirty="0" smtClean="0"/>
          </a:p>
          <a:p>
            <a:pPr lvl="1"/>
            <a:endParaRPr lang="en-US" altLang="zh-TW" dirty="0" smtClean="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34</a:t>
            </a:fld>
            <a:endParaRPr lang="en-US"/>
          </a:p>
        </p:txBody>
      </p:sp>
    </p:spTree>
    <p:extLst>
      <p:ext uri="{BB962C8B-B14F-4D97-AF65-F5344CB8AC3E}">
        <p14:creationId xmlns:p14="http://schemas.microsoft.com/office/powerpoint/2010/main" val="26617763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a:t>
            </a:r>
            <a:r>
              <a:rPr lang="en-US" altLang="zh-TW" dirty="0"/>
              <a:t>Residual </a:t>
            </a:r>
            <a:r>
              <a:rPr lang="en-US" altLang="zh-TW" dirty="0" smtClean="0"/>
              <a:t>Connection</a:t>
            </a:r>
            <a:endParaRPr lang="zh-TW" altLang="en-US" dirty="0"/>
          </a:p>
        </p:txBody>
      </p:sp>
      <p:sp>
        <p:nvSpPr>
          <p:cNvPr id="3" name="內容版面配置區 2"/>
          <p:cNvSpPr>
            <a:spLocks noGrp="1"/>
          </p:cNvSpPr>
          <p:nvPr>
            <p:ph idx="1"/>
          </p:nvPr>
        </p:nvSpPr>
        <p:spPr/>
        <p:txBody>
          <a:bodyPr/>
          <a:lstStyle/>
          <a:p>
            <a:r>
              <a:rPr lang="en-US" altLang="zh-TW" dirty="0" smtClean="0"/>
              <a:t>a.k.a. </a:t>
            </a:r>
            <a:r>
              <a:rPr lang="en-US" altLang="zh-TW" dirty="0"/>
              <a:t>“</a:t>
            </a:r>
            <a:r>
              <a:rPr lang="en-US" altLang="zh-TW" dirty="0" err="1"/>
              <a:t>ResNet</a:t>
            </a:r>
            <a:r>
              <a:rPr lang="en-US" altLang="zh-TW" dirty="0"/>
              <a:t>” and skip-connections</a:t>
            </a:r>
          </a:p>
          <a:p>
            <a:r>
              <a:rPr lang="en-US" altLang="zh-TW" dirty="0"/>
              <a:t>Identity connection preserves default information</a:t>
            </a:r>
          </a:p>
          <a:p>
            <a:r>
              <a:rPr lang="en-US" altLang="zh-TW" dirty="0"/>
              <a:t>Network will be easier to train if this method is applied</a:t>
            </a:r>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35</a:t>
            </a:fld>
            <a:endParaRPr lang="en-US"/>
          </a:p>
        </p:txBody>
      </p:sp>
      <p:pic>
        <p:nvPicPr>
          <p:cNvPr id="7" name="圖片 6"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306" y="3246927"/>
            <a:ext cx="3856894" cy="2432186"/>
          </a:xfrm>
          <a:prstGeom prst="rect">
            <a:avLst/>
          </a:prstGeom>
        </p:spPr>
      </p:pic>
    </p:spTree>
    <p:extLst>
      <p:ext uri="{BB962C8B-B14F-4D97-AF65-F5344CB8AC3E}">
        <p14:creationId xmlns:p14="http://schemas.microsoft.com/office/powerpoint/2010/main" val="864360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Dense Connection</a:t>
            </a:r>
            <a:endParaRPr lang="zh-TW" altLang="en-US" dirty="0"/>
          </a:p>
        </p:txBody>
      </p:sp>
      <p:sp>
        <p:nvSpPr>
          <p:cNvPr id="3" name="內容版面配置區 2"/>
          <p:cNvSpPr>
            <a:spLocks noGrp="1"/>
          </p:cNvSpPr>
          <p:nvPr>
            <p:ph idx="1"/>
          </p:nvPr>
        </p:nvSpPr>
        <p:spPr/>
        <p:txBody>
          <a:bodyPr/>
          <a:lstStyle/>
          <a:p>
            <a:r>
              <a:rPr lang="en-US" altLang="zh-TW" dirty="0" smtClean="0"/>
              <a:t>a.k.a. “</a:t>
            </a:r>
            <a:r>
              <a:rPr lang="en-US" altLang="zh-TW" dirty="0" err="1" smtClean="0"/>
              <a:t>DenseNet</a:t>
            </a:r>
            <a:r>
              <a:rPr lang="en-US" altLang="zh-TW" dirty="0" smtClean="0"/>
              <a:t>”</a:t>
            </a:r>
          </a:p>
          <a:p>
            <a:r>
              <a:rPr lang="en-US" altLang="zh-TW" dirty="0" smtClean="0"/>
              <a:t>Everything is connected directly.</a:t>
            </a:r>
          </a:p>
          <a:p>
            <a:endParaRPr lang="zh-TW" alt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36</a:t>
            </a:fld>
            <a:endParaRPr lang="en-US"/>
          </a:p>
        </p:txBody>
      </p:sp>
      <p:pic>
        <p:nvPicPr>
          <p:cNvPr id="8" name="圖片 7"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023" y="2825441"/>
            <a:ext cx="3492146" cy="2957547"/>
          </a:xfrm>
          <a:prstGeom prst="rect">
            <a:avLst/>
          </a:prstGeom>
        </p:spPr>
      </p:pic>
    </p:spTree>
    <p:extLst>
      <p:ext uri="{BB962C8B-B14F-4D97-AF65-F5344CB8AC3E}">
        <p14:creationId xmlns:p14="http://schemas.microsoft.com/office/powerpoint/2010/main" val="4172840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Example: Highway </a:t>
            </a:r>
            <a:r>
              <a:rPr lang="en-US" altLang="zh-TW" dirty="0"/>
              <a:t>Connection</a:t>
            </a:r>
            <a:endParaRPr lang="zh-TW" altLang="en-US" dirty="0"/>
          </a:p>
        </p:txBody>
      </p:sp>
      <p:sp>
        <p:nvSpPr>
          <p:cNvPr id="3" name="內容版面配置區 2"/>
          <p:cNvSpPr>
            <a:spLocks noGrp="1"/>
          </p:cNvSpPr>
          <p:nvPr>
            <p:ph idx="1"/>
          </p:nvPr>
        </p:nvSpPr>
        <p:spPr/>
        <p:txBody>
          <a:bodyPr/>
          <a:lstStyle/>
          <a:p>
            <a:r>
              <a:rPr lang="en-US" altLang="zh-TW" dirty="0" smtClean="0"/>
              <a:t>a.k.a. “</a:t>
            </a:r>
            <a:r>
              <a:rPr lang="en-US" altLang="zh-TW" dirty="0" err="1" smtClean="0"/>
              <a:t>HighwayNet</a:t>
            </a:r>
            <a:r>
              <a:rPr lang="en-US" altLang="zh-TW" dirty="0" smtClean="0"/>
              <a:t>”</a:t>
            </a:r>
          </a:p>
          <a:p>
            <a:r>
              <a:rPr lang="en-US" altLang="zh-TW" dirty="0" smtClean="0"/>
              <a:t>It’s similar to </a:t>
            </a:r>
            <a:r>
              <a:rPr lang="en-US" altLang="zh-TW" dirty="0" err="1" smtClean="0"/>
              <a:t>ResNet</a:t>
            </a:r>
            <a:r>
              <a:rPr lang="en-US" altLang="zh-TW" dirty="0" smtClean="0"/>
              <a:t> although the identity connection vs. transformation layer is controlled by dynamic gate.</a:t>
            </a:r>
          </a:p>
          <a:p>
            <a:r>
              <a:rPr lang="en-US" altLang="zh-TW" dirty="0" smtClean="0"/>
              <a:t>An idea inspired by LSTM but applied to feed-forward and convolutional networks.</a:t>
            </a:r>
            <a:endParaRPr lang="zh-TW" alt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37</a:t>
            </a:fld>
            <a:endParaRPr lang="en-US"/>
          </a:p>
        </p:txBody>
      </p:sp>
    </p:spTree>
    <p:extLst>
      <p:ext uri="{BB962C8B-B14F-4D97-AF65-F5344CB8AC3E}">
        <p14:creationId xmlns:p14="http://schemas.microsoft.com/office/powerpoint/2010/main" val="2233271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a:t>
            </a:r>
            <a:endParaRPr lang="zh-TW" altLang="en-US" dirty="0"/>
          </a:p>
        </p:txBody>
      </p:sp>
      <p:sp>
        <p:nvSpPr>
          <p:cNvPr id="3" name="內容版面配置區 2"/>
          <p:cNvSpPr>
            <a:spLocks noGrp="1"/>
          </p:cNvSpPr>
          <p:nvPr>
            <p:ph idx="1"/>
          </p:nvPr>
        </p:nvSpPr>
        <p:spPr/>
        <p:txBody>
          <a:bodyPr/>
          <a:lstStyle/>
          <a:p>
            <a:r>
              <a:rPr lang="en-US" altLang="zh-TW" dirty="0" smtClean="0"/>
              <a:t>General problem</a:t>
            </a:r>
          </a:p>
          <a:p>
            <a:r>
              <a:rPr lang="en-US" altLang="zh-TW" dirty="0" smtClean="0"/>
              <a:t>Happen on RNN more frequently</a:t>
            </a:r>
          </a:p>
          <a:p>
            <a:r>
              <a:rPr lang="en-US" altLang="zh-TW" dirty="0" smtClean="0"/>
              <a:t>Reason: RNN multiplies same weights </a:t>
            </a:r>
            <a:r>
              <a:rPr lang="en-US" altLang="zh-TW" dirty="0" err="1" smtClean="0"/>
              <a:t>repeatly</a:t>
            </a:r>
            <a:r>
              <a:rPr lang="en-US" altLang="zh-TW" dirty="0" smtClean="0"/>
              <a:t>.</a:t>
            </a:r>
            <a:endParaRPr lang="zh-TW" alt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38</a:t>
            </a:fld>
            <a:endParaRPr lang="en-US"/>
          </a:p>
        </p:txBody>
      </p:sp>
    </p:spTree>
    <p:extLst>
      <p:ext uri="{BB962C8B-B14F-4D97-AF65-F5344CB8AC3E}">
        <p14:creationId xmlns:p14="http://schemas.microsoft.com/office/powerpoint/2010/main" val="2698537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Bidirectional </a:t>
            </a:r>
            <a:r>
              <a:rPr lang="en-US" altLang="zh-TW" dirty="0" smtClean="0"/>
              <a:t>RNN</a:t>
            </a:r>
            <a:endParaRPr lang="zh-TW" altLang="en-US" dirty="0"/>
          </a:p>
        </p:txBody>
      </p:sp>
      <p:sp>
        <p:nvSpPr>
          <p:cNvPr id="7" name="文字版面配置區 6"/>
          <p:cNvSpPr>
            <a:spLocks noGrp="1"/>
          </p:cNvSpPr>
          <p:nvPr>
            <p:ph type="body" idx="1"/>
          </p:nvPr>
        </p:nvSpPr>
        <p:spPr/>
        <p:txBody>
          <a:bodyPr/>
          <a:lstStyle/>
          <a:p>
            <a:endParaRPr lang="zh-TW" altLang="en-US"/>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39</a:t>
            </a:fld>
            <a:endParaRPr lang="en-US"/>
          </a:p>
        </p:txBody>
      </p:sp>
    </p:spTree>
    <p:extLst>
      <p:ext uri="{BB962C8B-B14F-4D97-AF65-F5344CB8AC3E}">
        <p14:creationId xmlns:p14="http://schemas.microsoft.com/office/powerpoint/2010/main" val="3425365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a:t>Vanishing Gradient</a:t>
            </a:r>
            <a:endParaRPr lang="zh-TW" altLang="en-US" dirty="0"/>
          </a:p>
        </p:txBody>
      </p:sp>
      <p:sp>
        <p:nvSpPr>
          <p:cNvPr id="2" name="文字版面配置區 1"/>
          <p:cNvSpPr>
            <a:spLocks noGrp="1"/>
          </p:cNvSpPr>
          <p:nvPr>
            <p:ph type="body" idx="1"/>
          </p:nvPr>
        </p:nvSpPr>
        <p:spPr/>
        <p:txBody>
          <a:bodyPr/>
          <a:lstStyle/>
          <a:p>
            <a:endParaRPr lang="zh-TW" altLang="en-US"/>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4</a:t>
            </a:fld>
            <a:endParaRPr lang="en-US"/>
          </a:p>
        </p:txBody>
      </p:sp>
    </p:spTree>
    <p:extLst>
      <p:ext uri="{BB962C8B-B14F-4D97-AF65-F5344CB8AC3E}">
        <p14:creationId xmlns:p14="http://schemas.microsoft.com/office/powerpoint/2010/main" val="32151748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Bidirectional RNNs: Motivation</a:t>
            </a:r>
            <a:endParaRPr lang="zh-TW" altLang="en-US" dirty="0"/>
          </a:p>
        </p:txBody>
      </p:sp>
      <p:sp>
        <p:nvSpPr>
          <p:cNvPr id="3" name="內容版面配置區 2"/>
          <p:cNvSpPr>
            <a:spLocks noGrp="1"/>
          </p:cNvSpPr>
          <p:nvPr>
            <p:ph idx="1"/>
          </p:nvPr>
        </p:nvSpPr>
        <p:spPr/>
        <p:txBody>
          <a:bodyPr/>
          <a:lstStyle/>
          <a:p>
            <a:r>
              <a:rPr lang="en-US" altLang="zh-TW" dirty="0" smtClean="0"/>
              <a:t>Terribly can have two kinds of meaning.  </a:t>
            </a:r>
            <a:endParaRPr lang="zh-TW" alt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40</a:t>
            </a:fld>
            <a:endParaRPr lang="en-US"/>
          </a:p>
        </p:txBody>
      </p:sp>
      <p:pic>
        <p:nvPicPr>
          <p:cNvPr id="8" name="圖片 7"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880" y="2340373"/>
            <a:ext cx="4981927" cy="3696738"/>
          </a:xfrm>
          <a:prstGeom prst="rect">
            <a:avLst/>
          </a:prstGeom>
        </p:spPr>
      </p:pic>
      <p:sp>
        <p:nvSpPr>
          <p:cNvPr id="9" name="矩形 8"/>
          <p:cNvSpPr/>
          <p:nvPr/>
        </p:nvSpPr>
        <p:spPr>
          <a:xfrm>
            <a:off x="8015843" y="5673176"/>
            <a:ext cx="996272" cy="395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98851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Bidirectional RNN</a:t>
            </a:r>
            <a:endParaRPr lang="zh-TW" alt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41</a:t>
            </a:fld>
            <a:endParaRPr lang="en-US"/>
          </a:p>
        </p:txBody>
      </p:sp>
      <p:sp>
        <p:nvSpPr>
          <p:cNvPr id="8" name="內容版面配置區 7"/>
          <p:cNvSpPr>
            <a:spLocks noGrp="1"/>
          </p:cNvSpPr>
          <p:nvPr>
            <p:ph idx="1"/>
          </p:nvPr>
        </p:nvSpPr>
        <p:spPr/>
        <p:txBody>
          <a:bodyPr/>
          <a:lstStyle/>
          <a:p>
            <a:pPr marL="0" indent="0">
              <a:buNone/>
            </a:pPr>
            <a:endParaRPr lang="zh-TW" altLang="en-US" dirty="0"/>
          </a:p>
        </p:txBody>
      </p:sp>
      <p:pic>
        <p:nvPicPr>
          <p:cNvPr id="9" name="內容版面配置區 6"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111" y="1870075"/>
            <a:ext cx="6348010" cy="3970364"/>
          </a:xfrm>
          <a:prstGeom prst="rect">
            <a:avLst/>
          </a:prstGeom>
        </p:spPr>
      </p:pic>
    </p:spTree>
    <p:extLst>
      <p:ext uri="{BB962C8B-B14F-4D97-AF65-F5344CB8AC3E}">
        <p14:creationId xmlns:p14="http://schemas.microsoft.com/office/powerpoint/2010/main" val="2835823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Bidirectional RNN</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On time t</a:t>
                </a:r>
              </a:p>
              <a:p>
                <a:pPr lvl="1"/>
                <a:r>
                  <a:rPr lang="en-US" altLang="zh-TW" dirty="0" smtClean="0"/>
                  <a:t>Forward RNN: </a:t>
                </a:r>
                <a14:m>
                  <m:oMath xmlns:m="http://schemas.openxmlformats.org/officeDocument/2006/math">
                    <m:sSup>
                      <m:sSupPr>
                        <m:ctrlPr>
                          <a:rPr lang="en-US" altLang="zh-TW" i="1" smtClean="0">
                            <a:latin typeface="Cambria Math" panose="02040503050406030204" pitchFamily="18" charset="0"/>
                          </a:rPr>
                        </m:ctrlPr>
                      </m:sSupPr>
                      <m:e>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h</m:t>
                            </m:r>
                          </m:e>
                        </m:acc>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p>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𝑅𝑁𝑁</m:t>
                        </m:r>
                      </m:e>
                      <m:sub>
                        <m:r>
                          <a:rPr lang="en-US" altLang="zh-TW" b="0" i="1" smtClean="0">
                            <a:latin typeface="Cambria Math" panose="02040503050406030204" pitchFamily="18" charset="0"/>
                          </a:rPr>
                          <m:t>𝐹𝑊</m:t>
                        </m:r>
                      </m:sub>
                    </m:sSub>
                    <m:d>
                      <m:dPr>
                        <m:ctrlPr>
                          <a:rPr lang="en-US" altLang="zh-TW" b="0" i="1" smtClean="0">
                            <a:latin typeface="Cambria Math" panose="02040503050406030204" pitchFamily="18" charset="0"/>
                          </a:rPr>
                        </m:ctrlPr>
                      </m:dPr>
                      <m:e>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h</m:t>
                                </m:r>
                              </m:e>
                            </m:acc>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b="0" i="1" smtClean="0">
                                <a:latin typeface="Cambria Math" panose="02040503050406030204" pitchFamily="18" charset="0"/>
                              </a:rPr>
                              <m:t>−1</m:t>
                            </m:r>
                            <m:r>
                              <a:rPr lang="en-US" altLang="zh-TW" i="1">
                                <a:latin typeface="Cambria Math" panose="02040503050406030204" pitchFamily="18" charset="0"/>
                              </a:rPr>
                              <m:t>)</m:t>
                            </m:r>
                          </m:sup>
                        </m:sSup>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𝑥</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e>
                    </m:d>
                  </m:oMath>
                </a14:m>
                <a:endParaRPr lang="en-US" altLang="zh-TW" dirty="0" smtClean="0"/>
              </a:p>
              <a:p>
                <a:pPr lvl="1"/>
                <a:r>
                  <a:rPr lang="en-US" altLang="zh-TW" dirty="0" smtClean="0"/>
                  <a:t>Backward RNN: </a:t>
                </a:r>
                <a14:m>
                  <m:oMath xmlns:m="http://schemas.openxmlformats.org/officeDocument/2006/math">
                    <m:sSup>
                      <m:sSupPr>
                        <m:ctrlPr>
                          <a:rPr lang="en-US" altLang="zh-TW" i="1">
                            <a:latin typeface="Cambria Math" panose="02040503050406030204" pitchFamily="18" charset="0"/>
                          </a:rPr>
                        </m:ctrlPr>
                      </m:sSupPr>
                      <m:e>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h</m:t>
                            </m:r>
                          </m:e>
                        </m:acc>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r>
                      <a:rPr lang="en-US" altLang="zh-TW" i="1">
                        <a:latin typeface="Cambria Math" panose="02040503050406030204" pitchFamily="18" charset="0"/>
                      </a:rPr>
                      <m:t>= </m:t>
                    </m:r>
                    <m:sSub>
                      <m:sSubPr>
                        <m:ctrlPr>
                          <a:rPr lang="en-US" altLang="zh-TW" i="1">
                            <a:latin typeface="Cambria Math" panose="02040503050406030204" pitchFamily="18" charset="0"/>
                          </a:rPr>
                        </m:ctrlPr>
                      </m:sSubPr>
                      <m:e>
                        <m:r>
                          <a:rPr lang="en-US" altLang="zh-TW" i="1">
                            <a:latin typeface="Cambria Math" panose="02040503050406030204" pitchFamily="18" charset="0"/>
                          </a:rPr>
                          <m:t>𝑅𝑁𝑁</m:t>
                        </m:r>
                      </m:e>
                      <m:sub>
                        <m:r>
                          <a:rPr lang="en-US" altLang="zh-TW" b="0" i="1" smtClean="0">
                            <a:latin typeface="Cambria Math" panose="02040503050406030204" pitchFamily="18" charset="0"/>
                          </a:rPr>
                          <m:t>𝐵</m:t>
                        </m:r>
                        <m:r>
                          <a:rPr lang="en-US" altLang="zh-TW" i="1">
                            <a:latin typeface="Cambria Math" panose="02040503050406030204" pitchFamily="18" charset="0"/>
                          </a:rPr>
                          <m:t>𝑊</m:t>
                        </m:r>
                      </m:sub>
                    </m:sSub>
                    <m:d>
                      <m:dPr>
                        <m:ctrlPr>
                          <a:rPr lang="en-US" altLang="zh-TW" i="1">
                            <a:latin typeface="Cambria Math" panose="02040503050406030204" pitchFamily="18" charset="0"/>
                          </a:rPr>
                        </m:ctrlPr>
                      </m:dPr>
                      <m:e>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h</m:t>
                                </m:r>
                              </m:e>
                            </m:acc>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−1)</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𝑥</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e>
                    </m:d>
                  </m:oMath>
                </a14:m>
                <a:endParaRPr lang="en-US" altLang="zh-TW" dirty="0" smtClean="0"/>
              </a:p>
              <a:p>
                <a:r>
                  <a:rPr lang="en-US" altLang="zh-TW" dirty="0" smtClean="0"/>
                  <a:t>Concatenated hidden state :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h</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p>
                    <m:r>
                      <a:rPr lang="en-US" altLang="zh-TW" b="0"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h</m:t>
                                </m:r>
                              </m:e>
                            </m:acc>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r>
                          <a:rPr lang="en-US" altLang="zh-TW" b="0" i="1" smtClean="0">
                            <a:latin typeface="Cambria Math" panose="02040503050406030204" pitchFamily="18" charset="0"/>
                          </a:rPr>
                          <m:t>,</m:t>
                        </m:r>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h</m:t>
                                </m:r>
                              </m:e>
                            </m:acc>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e>
                    </m:d>
                  </m:oMath>
                </a14:m>
                <a:endParaRPr lang="zh-TW" altLang="en-US" dirty="0"/>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42</a:t>
            </a:fld>
            <a:endParaRPr lang="en-US"/>
          </a:p>
        </p:txBody>
      </p:sp>
    </p:spTree>
    <p:extLst>
      <p:ext uri="{BB962C8B-B14F-4D97-AF65-F5344CB8AC3E}">
        <p14:creationId xmlns:p14="http://schemas.microsoft.com/office/powerpoint/2010/main" val="3289477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Bidirectional RNN</a:t>
            </a:r>
            <a:endParaRPr lang="zh-TW" altLang="en-US" dirty="0"/>
          </a:p>
        </p:txBody>
      </p:sp>
      <p:sp>
        <p:nvSpPr>
          <p:cNvPr id="3" name="內容版面配置區 2"/>
          <p:cNvSpPr>
            <a:spLocks noGrp="1"/>
          </p:cNvSpPr>
          <p:nvPr>
            <p:ph idx="1"/>
          </p:nvPr>
        </p:nvSpPr>
        <p:spPr/>
        <p:txBody>
          <a:bodyPr/>
          <a:lstStyle/>
          <a:p>
            <a:r>
              <a:rPr lang="en-US" altLang="zh-TW" dirty="0" smtClean="0"/>
              <a:t>Assumption</a:t>
            </a:r>
          </a:p>
          <a:p>
            <a:pPr lvl="1"/>
            <a:r>
              <a:rPr lang="en-US" altLang="zh-TW" dirty="0" smtClean="0"/>
              <a:t>Assume we have entire sentence</a:t>
            </a:r>
          </a:p>
          <a:p>
            <a:pPr lvl="1"/>
            <a:r>
              <a:rPr lang="en-US" altLang="zh-TW" dirty="0" smtClean="0"/>
              <a:t>It’s not applicable to language model</a:t>
            </a:r>
          </a:p>
          <a:p>
            <a:r>
              <a:rPr lang="en-US" altLang="zh-TW" dirty="0"/>
              <a:t>Bidirectional </a:t>
            </a:r>
            <a:r>
              <a:rPr lang="en-US" altLang="zh-TW" dirty="0" smtClean="0"/>
              <a:t>RNN is a good default network because of its </a:t>
            </a:r>
            <a:r>
              <a:rPr lang="en-US" altLang="zh-TW" dirty="0" err="1" smtClean="0"/>
              <a:t>bidirectionality</a:t>
            </a:r>
            <a:r>
              <a:rPr lang="en-US" altLang="zh-TW" dirty="0" smtClean="0"/>
              <a:t>. </a:t>
            </a:r>
            <a:endParaRPr lang="zh-TW" alt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43</a:t>
            </a:fld>
            <a:endParaRPr lang="en-US"/>
          </a:p>
        </p:txBody>
      </p:sp>
    </p:spTree>
    <p:extLst>
      <p:ext uri="{BB962C8B-B14F-4D97-AF65-F5344CB8AC3E}">
        <p14:creationId xmlns:p14="http://schemas.microsoft.com/office/powerpoint/2010/main" val="451983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Multi-layer RNN</a:t>
            </a:r>
            <a:endParaRPr lang="zh-TW" altLang="en-US" dirty="0"/>
          </a:p>
        </p:txBody>
      </p:sp>
      <p:sp>
        <p:nvSpPr>
          <p:cNvPr id="7" name="文字版面配置區 6"/>
          <p:cNvSpPr>
            <a:spLocks noGrp="1"/>
          </p:cNvSpPr>
          <p:nvPr>
            <p:ph type="body" idx="1"/>
          </p:nvPr>
        </p:nvSpPr>
        <p:spPr/>
        <p:txBody>
          <a:bodyPr/>
          <a:lstStyle/>
          <a:p>
            <a:endParaRPr lang="zh-TW" altLang="en-US"/>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44</a:t>
            </a:fld>
            <a:endParaRPr lang="en-US"/>
          </a:p>
        </p:txBody>
      </p:sp>
    </p:spTree>
    <p:extLst>
      <p:ext uri="{BB962C8B-B14F-4D97-AF65-F5344CB8AC3E}">
        <p14:creationId xmlns:p14="http://schemas.microsoft.com/office/powerpoint/2010/main" val="2896066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Multi-layer RNNs</a:t>
            </a:r>
            <a:endParaRPr lang="zh-TW" altLang="en-US" dirty="0"/>
          </a:p>
        </p:txBody>
      </p:sp>
      <p:sp>
        <p:nvSpPr>
          <p:cNvPr id="3" name="內容版面配置區 2"/>
          <p:cNvSpPr>
            <a:spLocks noGrp="1"/>
          </p:cNvSpPr>
          <p:nvPr>
            <p:ph idx="1"/>
          </p:nvPr>
        </p:nvSpPr>
        <p:spPr/>
        <p:txBody>
          <a:bodyPr/>
          <a:lstStyle/>
          <a:p>
            <a:r>
              <a:rPr lang="en-US" altLang="zh-TW" dirty="0" smtClean="0"/>
              <a:t>RNNs are already “deep” on one dimension.</a:t>
            </a:r>
          </a:p>
          <a:p>
            <a:r>
              <a:rPr lang="en-US" altLang="zh-TW" dirty="0" smtClean="0"/>
              <a:t>RNNs can also be “deep” on another dimension when we apply multiple RNNs.</a:t>
            </a:r>
          </a:p>
          <a:p>
            <a:r>
              <a:rPr lang="en-US" altLang="zh-TW" dirty="0" smtClean="0"/>
              <a:t>Network can have more complex representations when multiple RNNs are applied.</a:t>
            </a:r>
          </a:p>
          <a:p>
            <a:pPr lvl="1"/>
            <a:r>
              <a:rPr lang="en-US" altLang="zh-TW" dirty="0" smtClean="0"/>
              <a:t>That is, Lower RNN computes lower-level features whereas higher-level features are computed by higher RNN.</a:t>
            </a:r>
          </a:p>
          <a:p>
            <a:r>
              <a:rPr lang="en-US" altLang="zh-TW" dirty="0" smtClean="0"/>
              <a:t>Multi-layer RNN is also called stacked RNN.</a:t>
            </a:r>
            <a:endParaRPr lang="zh-TW" alt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45</a:t>
            </a:fld>
            <a:endParaRPr lang="en-US"/>
          </a:p>
        </p:txBody>
      </p:sp>
    </p:spTree>
    <p:extLst>
      <p:ext uri="{BB962C8B-B14F-4D97-AF65-F5344CB8AC3E}">
        <p14:creationId xmlns:p14="http://schemas.microsoft.com/office/powerpoint/2010/main" val="3031943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Multi-layer RNNs</a:t>
            </a:r>
            <a:endParaRPr lang="zh-TW" altLang="en-US" dirty="0"/>
          </a:p>
        </p:txBody>
      </p:sp>
      <p:sp>
        <p:nvSpPr>
          <p:cNvPr id="3" name="內容版面配置區 2"/>
          <p:cNvSpPr>
            <a:spLocks noGrp="1"/>
          </p:cNvSpPr>
          <p:nvPr>
            <p:ph idx="1"/>
          </p:nvPr>
        </p:nvSpPr>
        <p:spPr/>
        <p:txBody>
          <a:bodyPr/>
          <a:lstStyle/>
          <a:p>
            <a:pPr marL="0" indent="0">
              <a:buNone/>
            </a:pPr>
            <a:endParaRPr lang="zh-TW" alt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46</a:t>
            </a:fld>
            <a:endParaRPr lang="en-US"/>
          </a:p>
        </p:txBody>
      </p:sp>
      <p:pic>
        <p:nvPicPr>
          <p:cNvPr id="7" name="圖片 6"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70" y="1690688"/>
            <a:ext cx="7243459" cy="4488525"/>
          </a:xfrm>
          <a:prstGeom prst="rect">
            <a:avLst/>
          </a:prstGeom>
        </p:spPr>
      </p:pic>
    </p:spTree>
    <p:extLst>
      <p:ext uri="{BB962C8B-B14F-4D97-AF65-F5344CB8AC3E}">
        <p14:creationId xmlns:p14="http://schemas.microsoft.com/office/powerpoint/2010/main" val="35540460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Multi-layer RNN in Practice</a:t>
            </a:r>
            <a:endParaRPr lang="zh-TW" altLang="en-US" dirty="0"/>
          </a:p>
        </p:txBody>
      </p:sp>
      <p:sp>
        <p:nvSpPr>
          <p:cNvPr id="3" name="內容版面配置區 2"/>
          <p:cNvSpPr>
            <a:spLocks noGrp="1"/>
          </p:cNvSpPr>
          <p:nvPr>
            <p:ph idx="1"/>
          </p:nvPr>
        </p:nvSpPr>
        <p:spPr/>
        <p:txBody>
          <a:bodyPr/>
          <a:lstStyle/>
          <a:p>
            <a:r>
              <a:rPr lang="en-US" altLang="zh-TW" dirty="0" smtClean="0"/>
              <a:t>High-performance RNNs are often multi-layer. </a:t>
            </a:r>
          </a:p>
          <a:p>
            <a:r>
              <a:rPr lang="en-US" altLang="zh-TW" dirty="0" smtClean="0"/>
              <a:t>However</a:t>
            </a:r>
            <a:r>
              <a:rPr lang="en-US" altLang="zh-TW" dirty="0"/>
              <a:t>:</a:t>
            </a:r>
            <a:r>
              <a:rPr lang="en-US" altLang="zh-TW" dirty="0" smtClean="0"/>
              <a:t> </a:t>
            </a:r>
            <a:r>
              <a:rPr lang="en-US" altLang="zh-TW" dirty="0"/>
              <a:t>T</a:t>
            </a:r>
            <a:r>
              <a:rPr lang="en-US" altLang="zh-TW" dirty="0" smtClean="0"/>
              <a:t>hese don’t as deep as other networks such as convolutional network.</a:t>
            </a:r>
          </a:p>
          <a:p>
            <a:r>
              <a:rPr lang="en-US" altLang="zh-TW" dirty="0" smtClean="0"/>
              <a:t>In 2017, </a:t>
            </a:r>
            <a:r>
              <a:rPr lang="en-US" altLang="zh-TW" dirty="0" err="1" smtClean="0"/>
              <a:t>Britz</a:t>
            </a:r>
            <a:r>
              <a:rPr lang="en-US" altLang="zh-TW" dirty="0" smtClean="0"/>
              <a:t> et al. found 2 to 4 layers are the best for encoder and 4 layers are the best for decoder in machine translation.</a:t>
            </a:r>
          </a:p>
          <a:p>
            <a:pPr lvl="1"/>
            <a:r>
              <a:rPr lang="en-US" altLang="zh-TW" dirty="0" smtClean="0"/>
              <a:t>However: </a:t>
            </a:r>
            <a:r>
              <a:rPr lang="en-US" altLang="zh-TW" dirty="0"/>
              <a:t>D</a:t>
            </a:r>
            <a:r>
              <a:rPr lang="en-US" altLang="zh-TW" dirty="0" smtClean="0"/>
              <a:t>eeper layer of RNNs are required to apply Skip / dense connections.</a:t>
            </a:r>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47</a:t>
            </a:fld>
            <a:endParaRPr lang="en-US"/>
          </a:p>
        </p:txBody>
      </p:sp>
    </p:spTree>
    <p:extLst>
      <p:ext uri="{BB962C8B-B14F-4D97-AF65-F5344CB8AC3E}">
        <p14:creationId xmlns:p14="http://schemas.microsoft.com/office/powerpoint/2010/main" val="25881076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en-US" dirty="0"/>
          </a:p>
        </p:txBody>
      </p:sp>
      <p:sp>
        <p:nvSpPr>
          <p:cNvPr id="3" name="內容版面配置區 2"/>
          <p:cNvSpPr>
            <a:spLocks noGrp="1"/>
          </p:cNvSpPr>
          <p:nvPr>
            <p:ph idx="1"/>
          </p:nvPr>
        </p:nvSpPr>
        <p:spPr/>
        <p:txBody>
          <a:bodyPr/>
          <a:lstStyle/>
          <a:p>
            <a:pPr lvl="0"/>
            <a:r>
              <a:rPr lang="en-US" altLang="zh-TW" sz="2000" dirty="0">
                <a:solidFill>
                  <a:prstClr val="black"/>
                </a:solidFill>
              </a:rPr>
              <a:t>Manning et al., CS224n Natural Language Processing with Deep Learning, Stanford </a:t>
            </a:r>
            <a:r>
              <a:rPr lang="en-US" altLang="zh-TW" sz="2000" dirty="0" smtClean="0">
                <a:solidFill>
                  <a:prstClr val="black"/>
                </a:solidFill>
              </a:rPr>
              <a:t>University</a:t>
            </a:r>
          </a:p>
          <a:p>
            <a:pPr lvl="0"/>
            <a:r>
              <a:rPr lang="en-US" altLang="zh-TW" sz="2000" dirty="0" err="1"/>
              <a:t>Hervé</a:t>
            </a:r>
            <a:r>
              <a:rPr lang="en-US" altLang="zh-TW" sz="2000" dirty="0"/>
              <a:t> </a:t>
            </a:r>
            <a:r>
              <a:rPr lang="en-US" altLang="zh-TW" sz="2000" dirty="0" smtClean="0"/>
              <a:t>Abdi</a:t>
            </a:r>
            <a:r>
              <a:rPr lang="en-US" altLang="zh-TW" dirty="0" smtClean="0"/>
              <a:t>, </a:t>
            </a:r>
            <a:r>
              <a:rPr lang="en-US" altLang="zh-TW" sz="2000" dirty="0" smtClean="0">
                <a:solidFill>
                  <a:prstClr val="black"/>
                </a:solidFill>
              </a:rPr>
              <a:t>The Eigen-Decomposition: Eigenvalues </a:t>
            </a:r>
            <a:r>
              <a:rPr lang="en-US" altLang="zh-TW" sz="2000" dirty="0">
                <a:solidFill>
                  <a:prstClr val="black"/>
                </a:solidFill>
              </a:rPr>
              <a:t>and Eigenvectors</a:t>
            </a:r>
            <a:endParaRPr lang="en-US" altLang="zh-TW" sz="2000" dirty="0" smtClean="0">
              <a:solidFill>
                <a:prstClr val="black"/>
              </a:solidFill>
            </a:endParaRPr>
          </a:p>
          <a:p>
            <a:r>
              <a:rPr lang="en-US" altLang="zh-TW" sz="2000" dirty="0" err="1"/>
              <a:t>Goodfellow</a:t>
            </a:r>
            <a:r>
              <a:rPr lang="en-US" altLang="zh-TW" sz="2000" dirty="0"/>
              <a:t> et al., Deep Learning Books, Online Version</a:t>
            </a:r>
          </a:p>
          <a:p>
            <a:pPr lvl="0"/>
            <a:endParaRPr lang="en-US" altLang="zh-TW" sz="2000" dirty="0">
              <a:solidFill>
                <a:prstClr val="black"/>
              </a:solidFill>
            </a:endParaRPr>
          </a:p>
          <a:p>
            <a:endParaRPr 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48</a:t>
            </a:fld>
            <a:endParaRPr lang="en-US"/>
          </a:p>
        </p:txBody>
      </p:sp>
    </p:spTree>
    <p:extLst>
      <p:ext uri="{BB962C8B-B14F-4D97-AF65-F5344CB8AC3E}">
        <p14:creationId xmlns:p14="http://schemas.microsoft.com/office/powerpoint/2010/main" val="3028099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Vanishing Gradient Intuition</a:t>
            </a:r>
            <a:endParaRPr lang="en-US" dirty="0"/>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5</a:t>
            </a:fld>
            <a:endParaRPr lang="en-US"/>
          </a:p>
        </p:txBody>
      </p:sp>
      <mc:AlternateContent xmlns:mc="http://schemas.openxmlformats.org/markup-compatibility/2006" xmlns:a14="http://schemas.microsoft.com/office/drawing/2010/main">
        <mc:Choice Requires="a14">
          <p:sp>
            <p:nvSpPr>
              <p:cNvPr id="8" name="內容版面配置區 7"/>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14:m>
                  <m:oMath xmlns:m="http://schemas.openxmlformats.org/officeDocument/2006/math">
                    <m:r>
                      <a:rPr lang="en-US" b="0" i="1" smtClean="0">
                        <a:latin typeface="Cambria Math" panose="02040503050406030204" pitchFamily="18" charset="0"/>
                      </a:rPr>
                      <m:t>    </m:t>
                    </m:r>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𝐽</m:t>
                            </m:r>
                          </m:e>
                          <m:sup>
                            <m:r>
                              <a:rPr lang="en-US" b="0" i="1" smtClean="0">
                                <a:latin typeface="Cambria Math" panose="02040503050406030204" pitchFamily="18" charset="0"/>
                                <a:ea typeface="Cambria Math" panose="02040503050406030204" pitchFamily="18" charset="0"/>
                              </a:rPr>
                              <m:t>(4)</m:t>
                            </m:r>
                          </m:sup>
                        </m:sSup>
                      </m:num>
                      <m:den>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(1)</m:t>
                            </m:r>
                          </m:sup>
                        </m:sSup>
                      </m:den>
                    </m:f>
                    <m:r>
                      <a:rPr lang="en-US" b="0" i="1" smtClean="0">
                        <a:latin typeface="Cambria Math" panose="02040503050406030204" pitchFamily="18" charset="0"/>
                      </a:rPr>
                      <m:t>=</m:t>
                    </m:r>
                  </m:oMath>
                </a14:m>
                <a:r>
                  <a:rPr lang="en-US" dirty="0" smtClean="0"/>
                  <a:t>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(2)</m:t>
                            </m:r>
                          </m:sup>
                        </m:sSup>
                      </m:num>
                      <m:den>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(1)</m:t>
                            </m:r>
                          </m:sup>
                        </m:sSup>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(3)</m:t>
                            </m:r>
                          </m:sup>
                        </m:sSup>
                      </m:num>
                      <m:den>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(2)</m:t>
                            </m:r>
                          </m:sup>
                        </m:sSup>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(4)</m:t>
                            </m:r>
                          </m:sup>
                        </m:sSup>
                      </m:num>
                      <m:den>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(3)</m:t>
                            </m:r>
                          </m:sup>
                        </m:sSup>
                      </m:den>
                    </m:f>
                  </m:oMath>
                </a14:m>
                <a:r>
                  <a:rPr lang="en-US" dirty="0" smtClean="0"/>
                  <a:t>        *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𝐽</m:t>
                            </m:r>
                          </m:e>
                          <m:sup>
                            <m:r>
                              <a:rPr lang="en-US" b="0" i="1" smtClean="0">
                                <a:latin typeface="Cambria Math" panose="02040503050406030204" pitchFamily="18" charset="0"/>
                                <a:ea typeface="Cambria Math" panose="02040503050406030204" pitchFamily="18" charset="0"/>
                              </a:rPr>
                              <m:t>(4)</m:t>
                            </m:r>
                          </m:sup>
                        </m:sSup>
                      </m:num>
                      <m:den>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(4)</m:t>
                            </m:r>
                          </m:sup>
                        </m:sSup>
                      </m:den>
                    </m:f>
                  </m:oMath>
                </a14:m>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mc:Choice>
        <mc:Fallback xmlns="">
          <p:sp>
            <p:nvSpPr>
              <p:cNvPr id="8" name="內容版面配置區 7"/>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9" name="內容版面配置區 6"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044" y="1646238"/>
            <a:ext cx="7154273" cy="3000794"/>
          </a:xfrm>
          <a:prstGeom prst="rect">
            <a:avLst/>
          </a:prstGeom>
        </p:spPr>
      </p:pic>
      <p:sp>
        <p:nvSpPr>
          <p:cNvPr id="10" name="矩形 9"/>
          <p:cNvSpPr/>
          <p:nvPr/>
        </p:nvSpPr>
        <p:spPr>
          <a:xfrm>
            <a:off x="2576945" y="4937760"/>
            <a:ext cx="856211" cy="773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4508269" y="4937760"/>
            <a:ext cx="856211" cy="773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p:cNvSpPr/>
          <p:nvPr/>
        </p:nvSpPr>
        <p:spPr>
          <a:xfrm>
            <a:off x="6613466" y="4937760"/>
            <a:ext cx="856211" cy="773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8609106" y="4937760"/>
            <a:ext cx="856211" cy="773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p:cNvSpPr/>
          <p:nvPr/>
        </p:nvSpPr>
        <p:spPr>
          <a:xfrm>
            <a:off x="2311044" y="5878008"/>
            <a:ext cx="4663334" cy="349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 if these values are small?</a:t>
            </a:r>
            <a:endParaRPr lang="en-US" dirty="0"/>
          </a:p>
        </p:txBody>
      </p:sp>
    </p:spTree>
    <p:extLst>
      <p:ext uri="{BB962C8B-B14F-4D97-AF65-F5344CB8AC3E}">
        <p14:creationId xmlns:p14="http://schemas.microsoft.com/office/powerpoint/2010/main" val="86852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Idea: Vanishing Gradient</a:t>
            </a:r>
            <a:endParaRPr lang="en-US" dirty="0"/>
          </a:p>
        </p:txBody>
      </p:sp>
      <p:sp>
        <p:nvSpPr>
          <p:cNvPr id="3" name="內容版面配置區 2"/>
          <p:cNvSpPr>
            <a:spLocks noGrp="1"/>
          </p:cNvSpPr>
          <p:nvPr>
            <p:ph idx="1"/>
          </p:nvPr>
        </p:nvSpPr>
        <p:spPr/>
        <p:txBody>
          <a:bodyPr/>
          <a:lstStyle/>
          <a:p>
            <a:r>
              <a:rPr lang="en-US" dirty="0" smtClean="0"/>
              <a:t>Suppose we have three values 0.1, 0.01, 0.01 and we multiply these values.</a:t>
            </a:r>
          </a:p>
          <a:p>
            <a:r>
              <a:rPr lang="en-US" dirty="0" smtClean="0"/>
              <a:t>0.1 * 0.01 * 0.01 = 0.00001</a:t>
            </a:r>
          </a:p>
          <a:p>
            <a:r>
              <a:rPr lang="en-US" dirty="0" smtClean="0"/>
              <a:t>Therefore: If this happens when we apply backpropagation, our gradients will become smaller and smaller.</a:t>
            </a:r>
          </a:p>
        </p:txBody>
      </p:sp>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6</a:t>
            </a:fld>
            <a:endParaRPr lang="en-US"/>
          </a:p>
        </p:txBody>
      </p:sp>
    </p:spTree>
    <p:extLst>
      <p:ext uri="{BB962C8B-B14F-4D97-AF65-F5344CB8AC3E}">
        <p14:creationId xmlns:p14="http://schemas.microsoft.com/office/powerpoint/2010/main" val="3134317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Theory: Vanishing Gradient</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dirty="0" smtClean="0"/>
                  <a:t>Recall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h</m:t>
                            </m:r>
                          </m:sub>
                        </m:sSub>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𝑥</m:t>
                            </m:r>
                          </m:sub>
                        </m:sSub>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1</m:t>
                            </m:r>
                          </m:sub>
                        </m:sSub>
                      </m:e>
                    </m:d>
                  </m:oMath>
                </a14:m>
                <a:endParaRPr lang="en-US" dirty="0" smtClean="0"/>
              </a:p>
              <a:p>
                <a:r>
                  <a:rPr lang="en-US" dirty="0" smtClean="0"/>
                  <a:t>According to Chain Rule : </a:t>
                </a:r>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up>
                        </m:sSup>
                      </m:num>
                      <m:den>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p>
                        </m:sSup>
                      </m:den>
                    </m:f>
                    <m:r>
                      <a:rPr lang="en-US" b="0" i="1" smtClean="0">
                        <a:latin typeface="Cambria Math" panose="02040503050406030204" pitchFamily="18" charset="0"/>
                      </a:rPr>
                      <m:t>=</m:t>
                    </m:r>
                    <m:r>
                      <a:rPr lang="en-US" b="0" i="1" smtClean="0">
                        <a:latin typeface="Cambria Math" panose="02040503050406030204" pitchFamily="18" charset="0"/>
                      </a:rPr>
                      <m:t>𝑑𝑖𝑎𝑔</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h</m:t>
                                </m:r>
                              </m:sub>
                            </m:sSub>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𝑥</m:t>
                                </m:r>
                              </m:sub>
                            </m:sSub>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1</m:t>
                                </m:r>
                              </m:sub>
                            </m:sSub>
                          </m:e>
                        </m:d>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h</m:t>
                        </m:r>
                      </m:sub>
                    </m:sSub>
                  </m:oMath>
                </a14:m>
                <a:endParaRPr lang="en-US" dirty="0" smtClean="0"/>
              </a:p>
              <a:p>
                <a:endParaRPr lang="en-US" dirty="0"/>
              </a:p>
              <a:p>
                <a:r>
                  <a:rPr lang="en-US" dirty="0" smtClean="0"/>
                  <a:t>Consider the gradient of loss </a:t>
                </a:r>
                <a14:m>
                  <m:oMath xmlns:m="http://schemas.openxmlformats.org/officeDocument/2006/math">
                    <m:sSup>
                      <m:sSupPr>
                        <m:ctrlPr>
                          <a:rPr lang="en-US" i="1">
                            <a:solidFill>
                              <a:prstClr val="black"/>
                            </a:solidFill>
                            <a:latin typeface="Cambria Math" panose="02040503050406030204" pitchFamily="18" charset="0"/>
                            <a:ea typeface="Cambria Math" panose="02040503050406030204" pitchFamily="18" charset="0"/>
                          </a:rPr>
                        </m:ctrlPr>
                      </m:sSupPr>
                      <m:e>
                        <m:r>
                          <a:rPr lang="en-US" i="1">
                            <a:solidFill>
                              <a:prstClr val="black"/>
                            </a:solidFill>
                            <a:latin typeface="Cambria Math" panose="02040503050406030204" pitchFamily="18" charset="0"/>
                            <a:ea typeface="Cambria Math" panose="02040503050406030204" pitchFamily="18" charset="0"/>
                          </a:rPr>
                          <m:t>𝐽</m:t>
                        </m:r>
                      </m:e>
                      <m:sup>
                        <m:r>
                          <a:rPr lang="en-US" i="1">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𝑖</m:t>
                        </m:r>
                        <m:r>
                          <a:rPr lang="en-US" i="1">
                            <a:solidFill>
                              <a:prstClr val="black"/>
                            </a:solidFill>
                            <a:latin typeface="Cambria Math" panose="02040503050406030204" pitchFamily="18" charset="0"/>
                            <a:ea typeface="Cambria Math" panose="02040503050406030204" pitchFamily="18" charset="0"/>
                          </a:rPr>
                          <m:t>)</m:t>
                        </m:r>
                      </m:sup>
                    </m:sSup>
                    <m:d>
                      <m:dPr>
                        <m:ctrlPr>
                          <a:rPr lang="en-US" i="1" smtClean="0">
                            <a:solidFill>
                              <a:prstClr val="black"/>
                            </a:solidFill>
                            <a:latin typeface="Cambria Math" panose="02040503050406030204" pitchFamily="18" charset="0"/>
                            <a:ea typeface="Cambria Math" panose="02040503050406030204" pitchFamily="18" charset="0"/>
                          </a:rPr>
                        </m:ctrlPr>
                      </m:dPr>
                      <m:e>
                        <m:r>
                          <a:rPr lang="en-US" i="1" smtClean="0">
                            <a:solidFill>
                              <a:prstClr val="black"/>
                            </a:solidFill>
                            <a:latin typeface="Cambria Math" panose="02040503050406030204" pitchFamily="18" charset="0"/>
                            <a:ea typeface="Cambria Math" panose="02040503050406030204" pitchFamily="18" charset="0"/>
                          </a:rPr>
                          <m:t>𝜃</m:t>
                        </m:r>
                      </m:e>
                    </m:d>
                    <m:r>
                      <a:rPr lang="en-US" b="0" i="1" smtClean="0">
                        <a:solidFill>
                          <a:prstClr val="black"/>
                        </a:solidFill>
                        <a:latin typeface="Cambria Math" panose="02040503050406030204" pitchFamily="18" charset="0"/>
                        <a:ea typeface="Cambria Math" panose="02040503050406030204" pitchFamily="18" charset="0"/>
                      </a:rPr>
                      <m:t> </m:t>
                    </m:r>
                  </m:oMath>
                </a14:m>
                <a:r>
                  <a:rPr lang="en-US" dirty="0" smtClean="0"/>
                  <a:t>on step </a:t>
                </a:r>
                <a:r>
                  <a:rPr lang="en-US" dirty="0" err="1" smtClean="0"/>
                  <a:t>i</a:t>
                </a:r>
                <a:r>
                  <a:rPr lang="en-US" dirty="0" smtClean="0"/>
                  <a:t> with respect to the hidden state </a:t>
                </a:r>
                <a14:m>
                  <m:oMath xmlns:m="http://schemas.openxmlformats.org/officeDocument/2006/math">
                    <m:sSup>
                      <m:sSupPr>
                        <m:ctrlPr>
                          <a:rPr lang="en-US" i="1">
                            <a:solidFill>
                              <a:prstClr val="black"/>
                            </a:solidFill>
                            <a:latin typeface="Cambria Math" panose="02040503050406030204" pitchFamily="18" charset="0"/>
                            <a:ea typeface="Cambria Math" panose="02040503050406030204" pitchFamily="18" charset="0"/>
                          </a:rPr>
                        </m:ctrlPr>
                      </m:sSupPr>
                      <m:e>
                        <m:r>
                          <a:rPr lang="en-US" b="0" i="1" smtClean="0">
                            <a:solidFill>
                              <a:prstClr val="black"/>
                            </a:solidFill>
                            <a:latin typeface="Cambria Math" panose="02040503050406030204" pitchFamily="18" charset="0"/>
                            <a:ea typeface="Cambria Math" panose="02040503050406030204" pitchFamily="18" charset="0"/>
                          </a:rPr>
                          <m:t>h</m:t>
                        </m:r>
                      </m:e>
                      <m:sup>
                        <m:r>
                          <a:rPr lang="en-US" i="1">
                            <a:solidFill>
                              <a:prstClr val="black"/>
                            </a:solidFill>
                            <a:latin typeface="Cambria Math" panose="02040503050406030204" pitchFamily="18" charset="0"/>
                            <a:ea typeface="Cambria Math" panose="02040503050406030204" pitchFamily="18" charset="0"/>
                          </a:rPr>
                          <m:t>(</m:t>
                        </m:r>
                        <m:r>
                          <a:rPr lang="en-US" b="0" i="1" smtClean="0">
                            <a:solidFill>
                              <a:prstClr val="black"/>
                            </a:solidFill>
                            <a:latin typeface="Cambria Math" panose="02040503050406030204" pitchFamily="18" charset="0"/>
                            <a:ea typeface="Cambria Math" panose="02040503050406030204" pitchFamily="18" charset="0"/>
                          </a:rPr>
                          <m:t>𝑗</m:t>
                        </m:r>
                        <m:r>
                          <a:rPr lang="en-US" i="1">
                            <a:solidFill>
                              <a:prstClr val="black"/>
                            </a:solidFill>
                            <a:latin typeface="Cambria Math" panose="02040503050406030204" pitchFamily="18" charset="0"/>
                            <a:ea typeface="Cambria Math" panose="02040503050406030204" pitchFamily="18" charset="0"/>
                          </a:rPr>
                          <m:t>)</m:t>
                        </m:r>
                      </m:sup>
                    </m:sSup>
                  </m:oMath>
                </a14:m>
                <a:r>
                  <a:rPr lang="en-US" dirty="0" smtClean="0"/>
                  <a:t> on some previous step j.</a:t>
                </a:r>
              </a:p>
              <a:p>
                <a14:m>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i="1">
                                <a:solidFill>
                                  <a:prstClr val="black"/>
                                </a:solidFill>
                                <a:latin typeface="Cambria Math" panose="02040503050406030204" pitchFamily="18" charset="0"/>
                                <a:ea typeface="Cambria Math" panose="02040503050406030204" pitchFamily="18" charset="0"/>
                              </a:rPr>
                            </m:ctrlPr>
                          </m:sSupPr>
                          <m:e>
                            <m:r>
                              <a:rPr lang="en-US" i="1">
                                <a:solidFill>
                                  <a:prstClr val="black"/>
                                </a:solidFill>
                                <a:latin typeface="Cambria Math" panose="02040503050406030204" pitchFamily="18" charset="0"/>
                                <a:ea typeface="Cambria Math" panose="02040503050406030204" pitchFamily="18" charset="0"/>
                              </a:rPr>
                              <m:t>𝐽</m:t>
                            </m:r>
                          </m:e>
                          <m:sup>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𝑖</m:t>
                            </m:r>
                            <m:r>
                              <a:rPr lang="en-US" i="1">
                                <a:solidFill>
                                  <a:prstClr val="black"/>
                                </a:solidFill>
                                <a:latin typeface="Cambria Math" panose="02040503050406030204" pitchFamily="18" charset="0"/>
                                <a:ea typeface="Cambria Math" panose="02040503050406030204" pitchFamily="18" charset="0"/>
                              </a:rPr>
                              <m:t>)</m:t>
                            </m:r>
                          </m:sup>
                        </m:sSup>
                        <m:d>
                          <m:dPr>
                            <m:ctrlPr>
                              <a:rPr lang="en-US" i="1">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𝜃</m:t>
                            </m:r>
                          </m:e>
                        </m:d>
                      </m:num>
                      <m:den>
                        <m:sSup>
                          <m:sSupPr>
                            <m:ctrlPr>
                              <a:rPr lang="en-US" i="1">
                                <a:solidFill>
                                  <a:prstClr val="black"/>
                                </a:solidFill>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h</m:t>
                            </m:r>
                          </m:e>
                          <m:sup>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𝑗</m:t>
                            </m:r>
                            <m:r>
                              <a:rPr lang="en-US" i="1">
                                <a:solidFill>
                                  <a:prstClr val="black"/>
                                </a:solidFill>
                                <a:latin typeface="Cambria Math" panose="02040503050406030204" pitchFamily="18" charset="0"/>
                                <a:ea typeface="Cambria Math" panose="02040503050406030204" pitchFamily="18" charset="0"/>
                              </a:rPr>
                              <m:t>)</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i="1">
                                <a:solidFill>
                                  <a:prstClr val="black"/>
                                </a:solidFill>
                                <a:latin typeface="Cambria Math" panose="02040503050406030204" pitchFamily="18" charset="0"/>
                                <a:ea typeface="Cambria Math" panose="02040503050406030204" pitchFamily="18" charset="0"/>
                              </a:rPr>
                            </m:ctrlPr>
                          </m:sSupPr>
                          <m:e>
                            <m:r>
                              <a:rPr lang="en-US" i="1">
                                <a:solidFill>
                                  <a:prstClr val="black"/>
                                </a:solidFill>
                                <a:latin typeface="Cambria Math" panose="02040503050406030204" pitchFamily="18" charset="0"/>
                                <a:ea typeface="Cambria Math" panose="02040503050406030204" pitchFamily="18" charset="0"/>
                              </a:rPr>
                              <m:t>𝐽</m:t>
                            </m:r>
                          </m:e>
                          <m:sup>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𝑖</m:t>
                            </m:r>
                            <m:r>
                              <a:rPr lang="en-US" i="1">
                                <a:solidFill>
                                  <a:prstClr val="black"/>
                                </a:solidFill>
                                <a:latin typeface="Cambria Math" panose="02040503050406030204" pitchFamily="18" charset="0"/>
                                <a:ea typeface="Cambria Math" panose="02040503050406030204" pitchFamily="18" charset="0"/>
                              </a:rPr>
                              <m:t>)</m:t>
                            </m:r>
                          </m:sup>
                        </m:sSup>
                        <m:d>
                          <m:dPr>
                            <m:ctrlPr>
                              <a:rPr lang="en-US" i="1">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𝜃</m:t>
                            </m:r>
                          </m:e>
                        </m:d>
                      </m:num>
                      <m:den>
                        <m:sSup>
                          <m:sSupPr>
                            <m:ctrlPr>
                              <a:rPr lang="en-US" i="1">
                                <a:solidFill>
                                  <a:prstClr val="black"/>
                                </a:solidFill>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h</m:t>
                            </m:r>
                          </m:e>
                          <m:sup>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sup>
                        </m:sSup>
                      </m:den>
                    </m:f>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f>
                          <m:fPr>
                            <m:ctrlPr>
                              <a:rPr lang="en-US" b="0" i="1" smtClean="0">
                                <a:latin typeface="Cambria Math" panose="02040503050406030204" pitchFamily="18" charset="0"/>
                              </a:rPr>
                            </m:ctrlPr>
                          </m:fPr>
                          <m:num>
                            <m:sSup>
                              <m:sSupPr>
                                <m:ctrlPr>
                                  <a:rPr lang="en-US" i="1">
                                    <a:solidFill>
                                      <a:prstClr val="black"/>
                                    </a:solidFill>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h</m:t>
                                </m:r>
                              </m:e>
                              <m:sup>
                                <m:r>
                                  <a:rPr lang="en-US" i="1">
                                    <a:latin typeface="Cambria Math" panose="02040503050406030204" pitchFamily="18" charset="0"/>
                                  </a:rPr>
                                  <m:t>(</m:t>
                                </m:r>
                                <m:r>
                                  <a:rPr lang="en-US" b="0" i="1" smtClean="0">
                                    <a:latin typeface="Cambria Math" panose="02040503050406030204" pitchFamily="18" charset="0"/>
                                  </a:rPr>
                                  <m:t>𝑡</m:t>
                                </m:r>
                                <m:r>
                                  <a:rPr lang="en-US" i="1">
                                    <a:latin typeface="Cambria Math" panose="02040503050406030204" pitchFamily="18" charset="0"/>
                                  </a:rPr>
                                  <m:t>)</m:t>
                                </m:r>
                              </m:sup>
                            </m:sSup>
                          </m:num>
                          <m:den>
                            <m:sSup>
                              <m:sSupPr>
                                <m:ctrlPr>
                                  <a:rPr lang="en-US" i="1">
                                    <a:solidFill>
                                      <a:prstClr val="black"/>
                                    </a:solidFill>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h</m:t>
                                </m:r>
                              </m:e>
                              <m:sup>
                                <m:r>
                                  <a:rPr lang="en-US" i="1">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p>
                            </m:sSup>
                          </m:den>
                        </m:f>
                      </m:e>
                    </m:nary>
                  </m:oMath>
                </a14:m>
                <a:endParaRPr lang="en-US" dirty="0" smtClean="0"/>
              </a:p>
              <a:p>
                <a:pPr marL="0" indent="0">
                  <a:buNone/>
                </a:pPr>
                <a:r>
                  <a:rPr lang="en-US" dirty="0"/>
                  <a:t> </a:t>
                </a:r>
                <a:r>
                  <a:rPr lang="en-US" dirty="0" smtClean="0"/>
                  <a:t>               </a:t>
                </a:r>
                <a14:m>
                  <m:oMath xmlns:m="http://schemas.openxmlformats.org/officeDocument/2006/math">
                    <m:r>
                      <a:rPr lang="en-US">
                        <a:latin typeface="Cambria Math" panose="02040503050406030204" pitchFamily="18" charset="0"/>
                      </a:rPr>
                      <m:t> </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i="1">
                                <a:solidFill>
                                  <a:prstClr val="black"/>
                                </a:solidFill>
                                <a:latin typeface="Cambria Math" panose="02040503050406030204" pitchFamily="18" charset="0"/>
                                <a:ea typeface="Cambria Math" panose="02040503050406030204" pitchFamily="18" charset="0"/>
                              </a:rPr>
                            </m:ctrlPr>
                          </m:sSupPr>
                          <m:e>
                            <m:r>
                              <a:rPr lang="en-US" i="1">
                                <a:solidFill>
                                  <a:prstClr val="black"/>
                                </a:solidFill>
                                <a:latin typeface="Cambria Math" panose="02040503050406030204" pitchFamily="18" charset="0"/>
                                <a:ea typeface="Cambria Math" panose="02040503050406030204" pitchFamily="18" charset="0"/>
                              </a:rPr>
                              <m:t>𝐽</m:t>
                            </m:r>
                          </m:e>
                          <m:sup>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𝑖</m:t>
                            </m:r>
                            <m:r>
                              <a:rPr lang="en-US" i="1">
                                <a:solidFill>
                                  <a:prstClr val="black"/>
                                </a:solidFill>
                                <a:latin typeface="Cambria Math" panose="02040503050406030204" pitchFamily="18" charset="0"/>
                                <a:ea typeface="Cambria Math" panose="02040503050406030204" pitchFamily="18" charset="0"/>
                              </a:rPr>
                              <m:t>)</m:t>
                            </m:r>
                          </m:sup>
                        </m:sSup>
                        <m:d>
                          <m:dPr>
                            <m:ctrlPr>
                              <a:rPr lang="en-US" i="1">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𝜃</m:t>
                            </m:r>
                          </m:e>
                        </m:d>
                      </m:num>
                      <m:den>
                        <m:sSup>
                          <m:sSupPr>
                            <m:ctrlPr>
                              <a:rPr lang="en-US" i="1">
                                <a:solidFill>
                                  <a:prstClr val="black"/>
                                </a:solidFill>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h</m:t>
                            </m:r>
                          </m:e>
                          <m:sup>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sup>
                        </m:sSup>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h</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p>
                    </m:sSubSup>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r>
                          <a:rPr lang="en-US" b="0" i="1" smtClean="0">
                            <a:latin typeface="Cambria Math" panose="02040503050406030204" pitchFamily="18" charset="0"/>
                          </a:rPr>
                          <m:t>𝑑𝑖𝑎𝑔</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h</m:t>
                                    </m:r>
                                  </m:sub>
                                </m:sSub>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𝑥</m:t>
                                    </m:r>
                                  </m:sub>
                                </m:sSub>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1</m:t>
                                    </m:r>
                                  </m:sub>
                                </m:sSub>
                              </m:e>
                            </m:d>
                          </m:e>
                        </m:d>
                      </m:e>
                    </m:nary>
                  </m:oMath>
                </a14:m>
                <a:r>
                  <a:rPr lang="en-US" dirty="0" smtClean="0"/>
                  <a:t> </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26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7</a:t>
            </a:fld>
            <a:endParaRPr lang="en-US"/>
          </a:p>
        </p:txBody>
      </p:sp>
      <p:sp>
        <p:nvSpPr>
          <p:cNvPr id="7" name="矩形 6"/>
          <p:cNvSpPr/>
          <p:nvPr/>
        </p:nvSpPr>
        <p:spPr>
          <a:xfrm>
            <a:off x="3316779" y="4954385"/>
            <a:ext cx="822960" cy="631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p:cNvSpPr/>
          <p:nvPr/>
        </p:nvSpPr>
        <p:spPr>
          <a:xfrm>
            <a:off x="4696691" y="5630733"/>
            <a:ext cx="4239491" cy="423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This becomes vanishingly small  when </a:t>
            </a:r>
            <a:r>
              <a:rPr lang="en-US" sz="1200" dirty="0" err="1" smtClean="0"/>
              <a:t>i</a:t>
            </a:r>
            <a:r>
              <a:rPr lang="en-US" sz="1200" dirty="0" smtClean="0"/>
              <a:t> and j get further apart</a:t>
            </a:r>
            <a:endParaRPr lang="en-US" sz="1200" dirty="0"/>
          </a:p>
        </p:txBody>
      </p:sp>
    </p:spTree>
    <p:extLst>
      <p:ext uri="{BB962C8B-B14F-4D97-AF65-F5344CB8AC3E}">
        <p14:creationId xmlns:p14="http://schemas.microsoft.com/office/powerpoint/2010/main" val="220782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smtClean="0"/>
              <a:t>Theory: Vanishing Gradient</a:t>
            </a:r>
            <a:endParaRPr 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dirty="0" smtClean="0"/>
                  <a:t>Consider L2 Norms : </a:t>
                </a:r>
              </a:p>
              <a:p>
                <a14:m>
                  <m:oMath xmlns:m="http://schemas.openxmlformats.org/officeDocument/2006/math">
                    <m:d>
                      <m:dPr>
                        <m:begChr m:val="‖"/>
                        <m:endChr m:val="‖"/>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i="1">
                                    <a:solidFill>
                                      <a:prstClr val="black"/>
                                    </a:solidFill>
                                    <a:latin typeface="Cambria Math" panose="02040503050406030204" pitchFamily="18" charset="0"/>
                                    <a:ea typeface="Cambria Math" panose="02040503050406030204" pitchFamily="18" charset="0"/>
                                  </a:rPr>
                                </m:ctrlPr>
                              </m:sSupPr>
                              <m:e>
                                <m:r>
                                  <a:rPr lang="en-US" i="1">
                                    <a:solidFill>
                                      <a:prstClr val="black"/>
                                    </a:solidFill>
                                    <a:latin typeface="Cambria Math" panose="02040503050406030204" pitchFamily="18" charset="0"/>
                                    <a:ea typeface="Cambria Math" panose="02040503050406030204" pitchFamily="18" charset="0"/>
                                  </a:rPr>
                                  <m:t>𝐽</m:t>
                                </m:r>
                              </m:e>
                              <m:sup>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𝑖</m:t>
                                </m:r>
                                <m:r>
                                  <a:rPr lang="en-US" i="1">
                                    <a:solidFill>
                                      <a:prstClr val="black"/>
                                    </a:solidFill>
                                    <a:latin typeface="Cambria Math" panose="02040503050406030204" pitchFamily="18" charset="0"/>
                                    <a:ea typeface="Cambria Math" panose="02040503050406030204" pitchFamily="18" charset="0"/>
                                  </a:rPr>
                                  <m:t>)</m:t>
                                </m:r>
                              </m:sup>
                            </m:sSup>
                            <m:d>
                              <m:dPr>
                                <m:ctrlPr>
                                  <a:rPr lang="en-US" i="1">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𝜃</m:t>
                                </m:r>
                              </m:e>
                            </m:d>
                          </m:num>
                          <m:den>
                            <m:sSup>
                              <m:sSupPr>
                                <m:ctrlPr>
                                  <a:rPr lang="en-US" i="1">
                                    <a:solidFill>
                                      <a:prstClr val="black"/>
                                    </a:solidFill>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h</m:t>
                                </m:r>
                              </m:e>
                              <m:sup>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𝑗</m:t>
                                </m:r>
                                <m:r>
                                  <a:rPr lang="en-US" i="1">
                                    <a:solidFill>
                                      <a:prstClr val="black"/>
                                    </a:solidFill>
                                    <a:latin typeface="Cambria Math" panose="02040503050406030204" pitchFamily="18" charset="0"/>
                                    <a:ea typeface="Cambria Math" panose="02040503050406030204" pitchFamily="18" charset="0"/>
                                  </a:rPr>
                                  <m:t>)</m:t>
                                </m:r>
                              </m:sup>
                            </m:sSup>
                          </m:den>
                        </m:f>
                      </m:e>
                    </m:d>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i="1">
                                    <a:solidFill>
                                      <a:prstClr val="black"/>
                                    </a:solidFill>
                                    <a:latin typeface="Cambria Math" panose="02040503050406030204" pitchFamily="18" charset="0"/>
                                    <a:ea typeface="Cambria Math" panose="02040503050406030204" pitchFamily="18" charset="0"/>
                                  </a:rPr>
                                </m:ctrlPr>
                              </m:sSupPr>
                              <m:e>
                                <m:r>
                                  <a:rPr lang="en-US" i="1">
                                    <a:solidFill>
                                      <a:prstClr val="black"/>
                                    </a:solidFill>
                                    <a:latin typeface="Cambria Math" panose="02040503050406030204" pitchFamily="18" charset="0"/>
                                    <a:ea typeface="Cambria Math" panose="02040503050406030204" pitchFamily="18" charset="0"/>
                                  </a:rPr>
                                  <m:t>𝐽</m:t>
                                </m:r>
                              </m:e>
                              <m:sup>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𝑖</m:t>
                                </m:r>
                                <m:r>
                                  <a:rPr lang="en-US" i="1">
                                    <a:solidFill>
                                      <a:prstClr val="black"/>
                                    </a:solidFill>
                                    <a:latin typeface="Cambria Math" panose="02040503050406030204" pitchFamily="18" charset="0"/>
                                    <a:ea typeface="Cambria Math" panose="02040503050406030204" pitchFamily="18" charset="0"/>
                                  </a:rPr>
                                  <m:t>)</m:t>
                                </m:r>
                              </m:sup>
                            </m:sSup>
                            <m:d>
                              <m:dPr>
                                <m:ctrlPr>
                                  <a:rPr lang="en-US" i="1">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𝜃</m:t>
                                </m:r>
                              </m:e>
                            </m:d>
                          </m:num>
                          <m:den>
                            <m:sSup>
                              <m:sSupPr>
                                <m:ctrlPr>
                                  <a:rPr lang="en-US" i="1">
                                    <a:solidFill>
                                      <a:prstClr val="black"/>
                                    </a:solidFill>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h</m:t>
                                </m:r>
                              </m:e>
                              <m:sup>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sup>
                            </m:sSup>
                          </m:den>
                        </m:f>
                      </m:e>
                    </m:d>
                    <m:sSup>
                      <m:sSupPr>
                        <m:ctrlPr>
                          <a:rPr lang="en-US" i="1" smtClean="0">
                            <a:latin typeface="Cambria Math" panose="02040503050406030204" pitchFamily="18" charset="0"/>
                            <a:ea typeface="Cambria Math" panose="02040503050406030204" pitchFamily="18" charset="0"/>
                          </a:rPr>
                        </m:ctrlPr>
                      </m:sSupPr>
                      <m:e>
                        <m:d>
                          <m:dPr>
                            <m:begChr m:val="‖"/>
                            <m:endChr m:val="‖"/>
                            <m:ctrlPr>
                              <a:rPr lang="en-US" i="1" smtClean="0">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h</m:t>
                                </m:r>
                              </m:sub>
                            </m:sSub>
                          </m:e>
                        </m:d>
                        <m:r>
                          <m:rPr>
                            <m:nor/>
                          </m:rPr>
                          <a:rPr lang="en-US" dirty="0"/>
                          <m:t> </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up>
                    </m:sSup>
                    <m:nary>
                      <m:naryPr>
                        <m:chr m:val="∏"/>
                        <m:limLoc m:val="subSup"/>
                        <m:supHide m:val="on"/>
                        <m:ctrlPr>
                          <a:rPr lang="en-US"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&lt;</m:t>
                        </m:r>
                        <m: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rPr>
                              <m:t>𝑑𝑖𝑎𝑔</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h</m:t>
                                        </m:r>
                                      </m:sub>
                                    </m:sSub>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h</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𝑥</m:t>
                                        </m:r>
                                      </m:sub>
                                    </m:sSub>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1</m:t>
                                        </m:r>
                                      </m:sub>
                                    </m:sSub>
                                  </m:e>
                                </m:d>
                              </m:e>
                            </m:d>
                          </m:e>
                        </m:d>
                      </m:e>
                    </m:nary>
                  </m:oMath>
                </a14:m>
                <a:endParaRPr lang="en-US" dirty="0" smtClean="0"/>
              </a:p>
              <a:p>
                <a:endParaRPr lang="en-US" dirty="0" smtClean="0"/>
              </a:p>
              <a:p>
                <a:r>
                  <a:rPr lang="en-US" dirty="0" smtClean="0"/>
                  <a:t>Conclusion made by </a:t>
                </a:r>
                <a:r>
                  <a:rPr lang="en-US" dirty="0" err="1" smtClean="0"/>
                  <a:t>Pascanu</a:t>
                </a:r>
                <a:r>
                  <a:rPr lang="en-US" dirty="0" smtClean="0"/>
                  <a:t> et al :</a:t>
                </a:r>
              </a:p>
              <a:p>
                <a:pPr lvl="1"/>
                <a:r>
                  <a:rPr lang="en-US" dirty="0" smtClean="0"/>
                  <a:t>If the largest eigenvalue of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h</m:t>
                        </m:r>
                      </m:sub>
                    </m:sSub>
                  </m:oMath>
                </a14:m>
                <a:r>
                  <a:rPr lang="en-US" dirty="0" smtClean="0"/>
                  <a:t> is less than one, gradients of </a:t>
                </a:r>
                <a14:m>
                  <m:oMath xmlns:m="http://schemas.openxmlformats.org/officeDocument/2006/math">
                    <m:d>
                      <m:dPr>
                        <m:begChr m:val="‖"/>
                        <m:endChr m:val="‖"/>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i="1">
                                    <a:solidFill>
                                      <a:prstClr val="black"/>
                                    </a:solidFill>
                                    <a:latin typeface="Cambria Math" panose="02040503050406030204" pitchFamily="18" charset="0"/>
                                    <a:ea typeface="Cambria Math" panose="02040503050406030204" pitchFamily="18" charset="0"/>
                                  </a:rPr>
                                </m:ctrlPr>
                              </m:sSupPr>
                              <m:e>
                                <m:r>
                                  <a:rPr lang="en-US" i="1">
                                    <a:solidFill>
                                      <a:prstClr val="black"/>
                                    </a:solidFill>
                                    <a:latin typeface="Cambria Math" panose="02040503050406030204" pitchFamily="18" charset="0"/>
                                    <a:ea typeface="Cambria Math" panose="02040503050406030204" pitchFamily="18" charset="0"/>
                                  </a:rPr>
                                  <m:t>𝐽</m:t>
                                </m:r>
                              </m:e>
                              <m:sup>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𝑖</m:t>
                                </m:r>
                                <m:r>
                                  <a:rPr lang="en-US" i="1">
                                    <a:solidFill>
                                      <a:prstClr val="black"/>
                                    </a:solidFill>
                                    <a:latin typeface="Cambria Math" panose="02040503050406030204" pitchFamily="18" charset="0"/>
                                    <a:ea typeface="Cambria Math" panose="02040503050406030204" pitchFamily="18" charset="0"/>
                                  </a:rPr>
                                  <m:t>)</m:t>
                                </m:r>
                              </m:sup>
                            </m:sSup>
                            <m:d>
                              <m:dPr>
                                <m:ctrlPr>
                                  <a:rPr lang="en-US" i="1">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𝜃</m:t>
                                </m:r>
                              </m:e>
                            </m:d>
                          </m:num>
                          <m:den>
                            <m:sSup>
                              <m:sSupPr>
                                <m:ctrlPr>
                                  <a:rPr lang="en-US" i="1">
                                    <a:solidFill>
                                      <a:prstClr val="black"/>
                                    </a:solidFill>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h</m:t>
                                </m:r>
                              </m:e>
                              <m:sup>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𝑗</m:t>
                                </m:r>
                                <m:r>
                                  <a:rPr lang="en-US" i="1">
                                    <a:solidFill>
                                      <a:prstClr val="black"/>
                                    </a:solidFill>
                                    <a:latin typeface="Cambria Math" panose="02040503050406030204" pitchFamily="18" charset="0"/>
                                    <a:ea typeface="Cambria Math" panose="02040503050406030204" pitchFamily="18" charset="0"/>
                                  </a:rPr>
                                  <m:t>)</m:t>
                                </m:r>
                              </m:sup>
                            </m:sSup>
                          </m:den>
                        </m:f>
                      </m:e>
                    </m:d>
                  </m:oMath>
                </a14:m>
                <a:r>
                  <a:rPr lang="en-US" dirty="0" smtClean="0"/>
                  <a:t> will shrink exponentially.</a:t>
                </a:r>
              </a:p>
              <a:p>
                <a:pPr lvl="1"/>
                <a:r>
                  <a:rPr lang="en-US" dirty="0" smtClean="0"/>
                  <a:t>If the largest eigenvalue of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h</m:t>
                        </m:r>
                      </m:sub>
                    </m:sSub>
                  </m:oMath>
                </a14:m>
                <a:r>
                  <a:rPr lang="en-US" dirty="0" smtClean="0"/>
                  <a:t> is greater than one, gradients of </a:t>
                </a:r>
                <a14:m>
                  <m:oMath xmlns:m="http://schemas.openxmlformats.org/officeDocument/2006/math">
                    <m:d>
                      <m:dPr>
                        <m:begChr m:val="‖"/>
                        <m:endChr m:val="‖"/>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sSup>
                              <m:sSupPr>
                                <m:ctrlPr>
                                  <a:rPr lang="en-US" i="1">
                                    <a:solidFill>
                                      <a:prstClr val="black"/>
                                    </a:solidFill>
                                    <a:latin typeface="Cambria Math" panose="02040503050406030204" pitchFamily="18" charset="0"/>
                                    <a:ea typeface="Cambria Math" panose="02040503050406030204" pitchFamily="18" charset="0"/>
                                  </a:rPr>
                                </m:ctrlPr>
                              </m:sSupPr>
                              <m:e>
                                <m:r>
                                  <a:rPr lang="en-US" i="1">
                                    <a:solidFill>
                                      <a:prstClr val="black"/>
                                    </a:solidFill>
                                    <a:latin typeface="Cambria Math" panose="02040503050406030204" pitchFamily="18" charset="0"/>
                                    <a:ea typeface="Cambria Math" panose="02040503050406030204" pitchFamily="18" charset="0"/>
                                  </a:rPr>
                                  <m:t>𝐽</m:t>
                                </m:r>
                              </m:e>
                              <m:sup>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𝑖</m:t>
                                </m:r>
                                <m:r>
                                  <a:rPr lang="en-US" i="1">
                                    <a:solidFill>
                                      <a:prstClr val="black"/>
                                    </a:solidFill>
                                    <a:latin typeface="Cambria Math" panose="02040503050406030204" pitchFamily="18" charset="0"/>
                                    <a:ea typeface="Cambria Math" panose="02040503050406030204" pitchFamily="18" charset="0"/>
                                  </a:rPr>
                                  <m:t>)</m:t>
                                </m:r>
                              </m:sup>
                            </m:sSup>
                            <m:d>
                              <m:dPr>
                                <m:ctrlPr>
                                  <a:rPr lang="en-US" i="1">
                                    <a:solidFill>
                                      <a:prstClr val="black"/>
                                    </a:solidFill>
                                    <a:latin typeface="Cambria Math" panose="02040503050406030204" pitchFamily="18" charset="0"/>
                                    <a:ea typeface="Cambria Math" panose="02040503050406030204" pitchFamily="18" charset="0"/>
                                  </a:rPr>
                                </m:ctrlPr>
                              </m:dPr>
                              <m:e>
                                <m:r>
                                  <a:rPr lang="en-US" i="1">
                                    <a:solidFill>
                                      <a:prstClr val="black"/>
                                    </a:solidFill>
                                    <a:latin typeface="Cambria Math" panose="02040503050406030204" pitchFamily="18" charset="0"/>
                                    <a:ea typeface="Cambria Math" panose="02040503050406030204" pitchFamily="18" charset="0"/>
                                  </a:rPr>
                                  <m:t>𝜃</m:t>
                                </m:r>
                              </m:e>
                            </m:d>
                          </m:num>
                          <m:den>
                            <m:sSup>
                              <m:sSupPr>
                                <m:ctrlPr>
                                  <a:rPr lang="en-US" i="1">
                                    <a:solidFill>
                                      <a:prstClr val="black"/>
                                    </a:solidFill>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h</m:t>
                                </m:r>
                              </m:e>
                              <m:sup>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𝑗</m:t>
                                </m:r>
                                <m:r>
                                  <a:rPr lang="en-US" i="1">
                                    <a:solidFill>
                                      <a:prstClr val="black"/>
                                    </a:solidFill>
                                    <a:latin typeface="Cambria Math" panose="02040503050406030204" pitchFamily="18" charset="0"/>
                                    <a:ea typeface="Cambria Math" panose="02040503050406030204" pitchFamily="18" charset="0"/>
                                  </a:rPr>
                                  <m:t>)</m:t>
                                </m:r>
                              </m:sup>
                            </m:sSup>
                          </m:den>
                        </m:f>
                      </m:e>
                    </m:d>
                  </m:oMath>
                </a14:m>
                <a:r>
                  <a:rPr lang="en-US" dirty="0" smtClean="0"/>
                  <a:t> will explode.</a:t>
                </a:r>
              </a:p>
              <a:p>
                <a:pPr lvl="1"/>
                <a:endParaRPr 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2021</a:t>
            </a:r>
            <a:endParaRPr lang="en-US"/>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8</a:t>
            </a:fld>
            <a:endParaRPr lang="en-US"/>
          </a:p>
        </p:txBody>
      </p:sp>
    </p:spTree>
    <p:extLst>
      <p:ext uri="{BB962C8B-B14F-4D97-AF65-F5344CB8AC3E}">
        <p14:creationId xmlns:p14="http://schemas.microsoft.com/office/powerpoint/2010/main" val="2310558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Vanishing </a:t>
            </a:r>
            <a:r>
              <a:rPr lang="en-US" altLang="zh-TW" dirty="0" smtClean="0"/>
              <a:t>Gradient: Another Approach</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en-US" altLang="zh-TW" dirty="0" smtClean="0"/>
                  <a:t>Recall: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h</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m:t>
                        </m:r>
                      </m:sup>
                    </m:sSup>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𝑊</m:t>
                        </m:r>
                      </m:e>
                      <m:sup>
                        <m:r>
                          <a:rPr lang="en-US" altLang="zh-TW" b="0" i="1" smtClean="0">
                            <a:latin typeface="Cambria Math" panose="02040503050406030204" pitchFamily="18" charset="0"/>
                          </a:rPr>
                          <m:t>𝑇</m:t>
                        </m:r>
                      </m:sup>
                    </m:sSup>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h</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p>
                    </m:sSup>
                  </m:oMath>
                </a14:m>
                <a:endParaRPr lang="en-US" altLang="zh-TW" b="0" dirty="0" smtClean="0"/>
              </a:p>
              <a:p>
                <a:r>
                  <a:rPr lang="en-US" altLang="zh-TW" dirty="0" smtClean="0"/>
                  <a:t>If W admits Eigen-decomposition,</a:t>
                </a:r>
              </a:p>
              <a:p>
                <a:pPr lvl="1"/>
                <a:r>
                  <a:rPr lang="en-US" altLang="zh-TW" dirty="0" smtClean="0"/>
                  <a:t>W</a:t>
                </a:r>
                <a14:m>
                  <m:oMath xmlns:m="http://schemas.openxmlformats.org/officeDocument/2006/math">
                    <m:r>
                      <a:rPr lang="en-US" altLang="zh-TW" b="0" i="1" smtClean="0">
                        <a:latin typeface="Cambria Math" panose="02040503050406030204" pitchFamily="18" charset="0"/>
                      </a:rPr>
                      <m:t>=</m:t>
                    </m:r>
                    <m:r>
                      <a:rPr lang="en-US" altLang="zh-TW" b="0" i="1" smtClean="0">
                        <a:latin typeface="Cambria Math" panose="02040503050406030204" pitchFamily="18" charset="0"/>
                      </a:rPr>
                      <m:t>𝑄</m:t>
                    </m:r>
                    <m:r>
                      <m:rPr>
                        <m:sty m:val="p"/>
                      </m:rPr>
                      <a:rPr lang="el-GR" altLang="zh-TW" b="0" i="1" smtClean="0">
                        <a:latin typeface="Cambria Math" panose="02040503050406030204" pitchFamily="18" charset="0"/>
                        <a:ea typeface="Cambria Math" panose="02040503050406030204" pitchFamily="18" charset="0"/>
                      </a:rPr>
                      <m:t>Λ</m:t>
                    </m:r>
                    <m:sSup>
                      <m:sSupPr>
                        <m:ctrlPr>
                          <a:rPr lang="el-GR"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𝑄</m:t>
                        </m:r>
                      </m:e>
                      <m:sup>
                        <m:r>
                          <a:rPr lang="en-US" altLang="zh-TW" b="0" i="1" smtClean="0">
                            <a:latin typeface="Cambria Math" panose="02040503050406030204" pitchFamily="18" charset="0"/>
                            <a:ea typeface="Cambria Math" panose="02040503050406030204" pitchFamily="18" charset="0"/>
                          </a:rPr>
                          <m:t>𝑇</m:t>
                        </m:r>
                      </m:sup>
                    </m:sSup>
                  </m:oMath>
                </a14:m>
                <a:endParaRPr lang="en-US" altLang="zh-TW" dirty="0" smtClean="0"/>
              </a:p>
              <a:p>
                <a:r>
                  <a:rPr lang="en-US" altLang="zh-TW" dirty="0" smtClean="0"/>
                  <a:t>With orthogonal Q, the recurrence may be simplified further to </a:t>
                </a:r>
              </a:p>
              <a:p>
                <a:pPr lvl="1"/>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panose="02040503050406030204" pitchFamily="18" charset="0"/>
                          </a:rPr>
                          <m:t>h</m:t>
                        </m:r>
                      </m:e>
                      <m:sup>
                        <m:r>
                          <a:rPr lang="en-US" altLang="zh-TW" i="1">
                            <a:latin typeface="Cambria Math" panose="02040503050406030204" pitchFamily="18" charset="0"/>
                          </a:rPr>
                          <m:t>(</m:t>
                        </m:r>
                        <m:r>
                          <a:rPr lang="en-US" altLang="zh-TW" i="1">
                            <a:latin typeface="Cambria Math" panose="02040503050406030204" pitchFamily="18" charset="0"/>
                          </a:rPr>
                          <m:t>𝑡</m:t>
                        </m:r>
                        <m:r>
                          <a:rPr lang="en-US" altLang="zh-TW" i="1">
                            <a:latin typeface="Cambria Math" panose="02040503050406030204" pitchFamily="18" charset="0"/>
                          </a:rPr>
                          <m:t>)</m:t>
                        </m:r>
                      </m:sup>
                    </m:sSup>
                    <m:r>
                      <a:rPr lang="en-US" altLang="zh-TW" b="0" i="1" smtClean="0">
                        <a:latin typeface="Cambria Math" panose="02040503050406030204" pitchFamily="18" charset="0"/>
                      </a:rPr>
                      <m:t>=</m:t>
                    </m:r>
                    <m:sSup>
                      <m:sSupPr>
                        <m:ctrlPr>
                          <a:rPr lang="el-GR" altLang="zh-TW" i="1" smtClean="0">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𝑄</m:t>
                        </m:r>
                      </m:e>
                      <m:sup>
                        <m:r>
                          <a:rPr lang="en-US" altLang="zh-TW" i="1">
                            <a:latin typeface="Cambria Math" panose="02040503050406030204" pitchFamily="18" charset="0"/>
                            <a:ea typeface="Cambria Math" panose="02040503050406030204" pitchFamily="18" charset="0"/>
                          </a:rPr>
                          <m:t>𝑇</m:t>
                        </m:r>
                      </m:sup>
                    </m:sSup>
                    <m:sSup>
                      <m:sSupPr>
                        <m:ctrlPr>
                          <a:rPr lang="en-US" altLang="zh-TW" i="1" smtClean="0">
                            <a:latin typeface="Cambria Math" panose="02040503050406030204" pitchFamily="18" charset="0"/>
                            <a:ea typeface="Cambria Math" panose="02040503050406030204" pitchFamily="18" charset="0"/>
                          </a:rPr>
                        </m:ctrlPr>
                      </m:sSupPr>
                      <m:e>
                        <m:r>
                          <m:rPr>
                            <m:sty m:val="p"/>
                          </m:rPr>
                          <a:rPr lang="el-GR" altLang="zh-TW" i="1">
                            <a:latin typeface="Cambria Math" panose="02040503050406030204" pitchFamily="18" charset="0"/>
                            <a:ea typeface="Cambria Math" panose="02040503050406030204" pitchFamily="18" charset="0"/>
                          </a:rPr>
                          <m:t>Λ</m:t>
                        </m:r>
                      </m:e>
                      <m:sup>
                        <m:r>
                          <a:rPr lang="en-US" altLang="zh-TW" b="0" i="1" smtClean="0">
                            <a:latin typeface="Cambria Math" panose="02040503050406030204" pitchFamily="18" charset="0"/>
                            <a:ea typeface="Cambria Math" panose="02040503050406030204" pitchFamily="18" charset="0"/>
                          </a:rPr>
                          <m:t>𝑡</m:t>
                        </m:r>
                      </m:sup>
                    </m:sSup>
                    <m:r>
                      <a:rPr lang="en-US" altLang="zh-TW" b="0" i="1" smtClean="0">
                        <a:latin typeface="Cambria Math" panose="02040503050406030204" pitchFamily="18" charset="0"/>
                        <a:ea typeface="Cambria Math" panose="02040503050406030204" pitchFamily="18" charset="0"/>
                      </a:rPr>
                      <m:t>𝑄</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h</m:t>
                        </m:r>
                      </m:e>
                      <m:sup>
                        <m:r>
                          <a:rPr lang="en-US" altLang="zh-TW" b="0" i="1" smtClean="0">
                            <a:latin typeface="Cambria Math" panose="02040503050406030204" pitchFamily="18" charset="0"/>
                            <a:ea typeface="Cambria Math" panose="02040503050406030204" pitchFamily="18" charset="0"/>
                          </a:rPr>
                          <m:t>(0)</m:t>
                        </m:r>
                      </m:sup>
                    </m:sSup>
                  </m:oMath>
                </a14:m>
                <a:endParaRPr lang="en-US" altLang="zh-TW" dirty="0" smtClean="0"/>
              </a:p>
              <a:p>
                <a:r>
                  <a:rPr lang="en-US" altLang="zh-TW" dirty="0" smtClean="0"/>
                  <a:t>Conclusion: we can see the eigenvalue is raised to power of t.</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812" t="-1681"/>
                </a:stretch>
              </a:blipFill>
            </p:spPr>
            <p:txBody>
              <a:bodyPr/>
              <a:lstStyle/>
              <a:p>
                <a:r>
                  <a:rPr lang="en-US">
                    <a:noFill/>
                  </a:rPr>
                  <a:t> </a:t>
                </a:r>
              </a:p>
            </p:txBody>
          </p:sp>
        </mc:Fallback>
      </mc:AlternateContent>
      <p:sp>
        <p:nvSpPr>
          <p:cNvPr id="4" name="日期版面配置區 3"/>
          <p:cNvSpPr>
            <a:spLocks noGrp="1"/>
          </p:cNvSpPr>
          <p:nvPr>
            <p:ph type="dt" sz="half" idx="10"/>
          </p:nvPr>
        </p:nvSpPr>
        <p:spPr/>
        <p:txBody>
          <a:bodyPr/>
          <a:lstStyle/>
          <a:p>
            <a:r>
              <a:rPr lang="en-US" altLang="zh-TW" smtClean="0"/>
              <a:t>October 2021</a:t>
            </a:r>
            <a:endParaRPr lang="en-US" dirty="0"/>
          </a:p>
        </p:txBody>
      </p:sp>
      <p:sp>
        <p:nvSpPr>
          <p:cNvPr id="5" name="頁尾版面配置區 4"/>
          <p:cNvSpPr>
            <a:spLocks noGrp="1"/>
          </p:cNvSpPr>
          <p:nvPr>
            <p:ph type="ftr" sz="quarter" idx="11"/>
          </p:nvPr>
        </p:nvSpPr>
        <p:spPr/>
        <p:txBody>
          <a:bodyPr/>
          <a:lstStyle/>
          <a:p>
            <a:r>
              <a:rPr lang="en-US" altLang="zh-TW" smtClean="0"/>
              <a:t>National Kaohsiung University of Science and Technology</a:t>
            </a:r>
            <a:endParaRPr lang="en-US"/>
          </a:p>
        </p:txBody>
      </p:sp>
      <p:sp>
        <p:nvSpPr>
          <p:cNvPr id="6" name="投影片編號版面配置區 5"/>
          <p:cNvSpPr>
            <a:spLocks noGrp="1"/>
          </p:cNvSpPr>
          <p:nvPr>
            <p:ph type="sldNum" sz="quarter" idx="12"/>
          </p:nvPr>
        </p:nvSpPr>
        <p:spPr/>
        <p:txBody>
          <a:bodyPr/>
          <a:lstStyle/>
          <a:p>
            <a:fld id="{60226CBB-DD27-450B-A057-50EA30BACB71}" type="slidenum">
              <a:rPr lang="en-US" smtClean="0"/>
              <a:t>9</a:t>
            </a:fld>
            <a:endParaRPr lang="en-US"/>
          </a:p>
        </p:txBody>
      </p:sp>
    </p:spTree>
    <p:extLst>
      <p:ext uri="{BB962C8B-B14F-4D97-AF65-F5344CB8AC3E}">
        <p14:creationId xmlns:p14="http://schemas.microsoft.com/office/powerpoint/2010/main" val="279555413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1743</TotalTime>
  <Words>1853</Words>
  <Application>Microsoft Office PowerPoint</Application>
  <PresentationFormat>寬螢幕</PresentationFormat>
  <Paragraphs>406</Paragraphs>
  <Slides>48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48</vt:i4>
      </vt:variant>
    </vt:vector>
  </HeadingPairs>
  <TitlesOfParts>
    <vt:vector size="54" baseType="lpstr">
      <vt:lpstr>新細明體</vt:lpstr>
      <vt:lpstr>Arial</vt:lpstr>
      <vt:lpstr>Calibri</vt:lpstr>
      <vt:lpstr>Calibri Light</vt:lpstr>
      <vt:lpstr>Cambria Math</vt:lpstr>
      <vt:lpstr>Office 佈景主題</vt:lpstr>
      <vt:lpstr>Vanishing Gradients and Fancy RNNs</vt:lpstr>
      <vt:lpstr>Course Outline</vt:lpstr>
      <vt:lpstr>Today’s Agenda</vt:lpstr>
      <vt:lpstr>Vanishing Gradient</vt:lpstr>
      <vt:lpstr>Vanishing Gradient Intuition</vt:lpstr>
      <vt:lpstr>Idea: Vanishing Gradient</vt:lpstr>
      <vt:lpstr>Theory: Vanishing Gradient</vt:lpstr>
      <vt:lpstr>Theory: Vanishing Gradient</vt:lpstr>
      <vt:lpstr>Vanishing Gradient: Another Approach</vt:lpstr>
      <vt:lpstr>Linear Algebra: Eigen-Decomposition</vt:lpstr>
      <vt:lpstr>Eigen-Decomposition</vt:lpstr>
      <vt:lpstr>Positive Semi-Definite Matrix A</vt:lpstr>
      <vt:lpstr>Problems of Vanishing / Exploding Gradients</vt:lpstr>
      <vt:lpstr>Why is vanishing gradient a problem?</vt:lpstr>
      <vt:lpstr>Why is vanishing gradient a problem?</vt:lpstr>
      <vt:lpstr>Vanishing Gradients: Effects on RNNLM</vt:lpstr>
      <vt:lpstr>Vanishing Gradients: Effects on RNNLM</vt:lpstr>
      <vt:lpstr>Why is exploding gradients a problem?</vt:lpstr>
      <vt:lpstr>Gradients Clipping</vt:lpstr>
      <vt:lpstr>Gradient Clipping: Solution for Exploding Gradients</vt:lpstr>
      <vt:lpstr>Gradient Clipping: Solution for Exploding Gradients</vt:lpstr>
      <vt:lpstr>Long Short-Term Memory (LSTM)</vt:lpstr>
      <vt:lpstr>Vanishing Gradient: LSTM Motivation</vt:lpstr>
      <vt:lpstr>Long Short-Term Memory (LSTM)</vt:lpstr>
      <vt:lpstr>LSTM: Equations</vt:lpstr>
      <vt:lpstr>LSTM: Diagram</vt:lpstr>
      <vt:lpstr>How does LSTM solve vanishing gradients?</vt:lpstr>
      <vt:lpstr>LSTM: Real-World Success</vt:lpstr>
      <vt:lpstr> Gated Recurrent Unit (GRU)</vt:lpstr>
      <vt:lpstr>Gated Recurrent Unit (GRU)</vt:lpstr>
      <vt:lpstr>LSTM &amp; GRU Comparison</vt:lpstr>
      <vt:lpstr>LSTM V.S. GRU</vt:lpstr>
      <vt:lpstr>Direct Connection</vt:lpstr>
      <vt:lpstr>Is a vanishing / exploding gradients just RNN problems? </vt:lpstr>
      <vt:lpstr>Example: Residual Connection</vt:lpstr>
      <vt:lpstr>Example: Dense Connection</vt:lpstr>
      <vt:lpstr>Example: Highway Connection</vt:lpstr>
      <vt:lpstr>Conclusion</vt:lpstr>
      <vt:lpstr>Bidirectional RNN</vt:lpstr>
      <vt:lpstr>Bidirectional RNNs: Motivation</vt:lpstr>
      <vt:lpstr>Bidirectional RNN</vt:lpstr>
      <vt:lpstr>Bidirectional RNN</vt:lpstr>
      <vt:lpstr>Bidirectional RNN</vt:lpstr>
      <vt:lpstr>Multi-layer RNN</vt:lpstr>
      <vt:lpstr>Multi-layer RNNs</vt:lpstr>
      <vt:lpstr>Multi-layer RNNs</vt:lpstr>
      <vt:lpstr>Multi-layer RNN in Practice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Vanishing Gradients and Fancy RNNs</dc:title>
  <dc:creator>Chia-Yi Su</dc:creator>
  <cp:lastModifiedBy>Su, Ian</cp:lastModifiedBy>
  <cp:revision>311</cp:revision>
  <dcterms:created xsi:type="dcterms:W3CDTF">2020-03-08T02:44:09Z</dcterms:created>
  <dcterms:modified xsi:type="dcterms:W3CDTF">2022-04-29T08:10:30Z</dcterms:modified>
</cp:coreProperties>
</file>