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87" r:id="rId3"/>
    <p:sldId id="257" r:id="rId4"/>
    <p:sldId id="269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302" r:id="rId20"/>
    <p:sldId id="304" r:id="rId21"/>
    <p:sldId id="303" r:id="rId22"/>
    <p:sldId id="305" r:id="rId23"/>
    <p:sldId id="306" r:id="rId24"/>
    <p:sldId id="307" r:id="rId25"/>
    <p:sldId id="308" r:id="rId26"/>
    <p:sldId id="309" r:id="rId27"/>
    <p:sldId id="310" r:id="rId28"/>
    <p:sldId id="311" r:id="rId29"/>
    <p:sldId id="312" r:id="rId30"/>
    <p:sldId id="313" r:id="rId31"/>
    <p:sldId id="314" r:id="rId32"/>
    <p:sldId id="315" r:id="rId33"/>
    <p:sldId id="268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80" autoAdjust="0"/>
    <p:restoredTop sz="94660"/>
  </p:normalViewPr>
  <p:slideViewPr>
    <p:cSldViewPr snapToGrid="0">
      <p:cViewPr varScale="1">
        <p:scale>
          <a:sx n="86" d="100"/>
          <a:sy n="86" d="100"/>
        </p:scale>
        <p:origin x="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D9D5B2-5D7A-4763-8DB5-E223CE43EB7B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79B495-FDC3-40BE-AFC4-4F667D668BD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149104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6EDD7B-3C59-42F5-83C0-F26EC9B997CE}" type="datetimeFigureOut">
              <a:rPr lang="zh-TW" altLang="en-US" smtClean="0"/>
              <a:t>2022/5/26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820AF-5E6E-4719-B4F9-C9C71C744A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7439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81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602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1514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001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93744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4773"/>
            <a:ext cx="1901245" cy="864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73200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000"/>
            </a:lvl5pPr>
          </a:lstStyle>
          <a:p>
            <a:pPr lvl="0"/>
            <a:r>
              <a:rPr lang="zh-TW" altLang="en-US" dirty="0" smtClean="0"/>
              <a:t>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3486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31896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73181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7954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46330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9487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5ACBE-646A-47C1-AE77-0176D1C48DE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7670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5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tmp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tmp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tmp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tmp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tmp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tmp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tmp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mp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Actor-Critic Algorithm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Chia-Yi </a:t>
            </a:r>
            <a:r>
              <a:rPr lang="en-US" altLang="zh-TW" dirty="0"/>
              <a:t>Su</a:t>
            </a:r>
          </a:p>
          <a:p>
            <a:r>
              <a:rPr lang="en-US" altLang="zh-TW" dirty="0" smtClean="0"/>
              <a:t>Department </a:t>
            </a:r>
            <a:r>
              <a:rPr lang="en-US" altLang="zh-TW" dirty="0"/>
              <a:t>of Electronic Engineering</a:t>
            </a:r>
          </a:p>
          <a:p>
            <a:r>
              <a:rPr lang="en-US" altLang="zh-TW" dirty="0"/>
              <a:t>National Kaohsiung University of Science and </a:t>
            </a:r>
            <a:r>
              <a:rPr lang="en-US" altLang="zh-TW" dirty="0" smtClean="0"/>
              <a:t>Technology</a:t>
            </a:r>
            <a:endParaRPr lang="en-US" altLang="zh-TW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 dirty="0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54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evaluation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How can we perform  policy evaluation?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Monte Carlo policy evaluation (policy gradient)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Require to reset the simulator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499776" y="2823520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8" name="右彎箭號 7"/>
          <p:cNvSpPr/>
          <p:nvPr/>
        </p:nvSpPr>
        <p:spPr>
          <a:xfrm>
            <a:off x="8272031" y="2106551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9409171" y="2011668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0" name="向下箭號 9"/>
          <p:cNvSpPr/>
          <p:nvPr/>
        </p:nvSpPr>
        <p:spPr>
          <a:xfrm>
            <a:off x="10272281" y="2823520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矩形 10"/>
          <p:cNvSpPr/>
          <p:nvPr/>
        </p:nvSpPr>
        <p:spPr>
          <a:xfrm>
            <a:off x="9409171" y="4145907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2" name="右彎箭號 11"/>
          <p:cNvSpPr/>
          <p:nvPr/>
        </p:nvSpPr>
        <p:spPr>
          <a:xfrm rot="16200000">
            <a:off x="7868515" y="3664270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9495862" y="1317128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5862" y="1317128"/>
                <a:ext cx="1954823" cy="498984"/>
              </a:xfrm>
              <a:prstGeom prst="rect">
                <a:avLst/>
              </a:prstGeom>
              <a:blipFill>
                <a:blip r:embed="rId3"/>
                <a:stretch>
                  <a:fillRect b="-609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2984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Monte Carlo evaluation with function approximation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Not as good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m:rPr>
                                <m:brk m:alnAt="25"/>
                              </m:rPr>
                              <a:rPr lang="en-US" altLang="zh-TW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But, still pretty good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Training 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m:rPr>
                                    <m:brk m:alnAt="25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′</m:t>
                                            </m:r>
                                          </m:sup>
                                        </m:sSup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364" b="-84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3367" y="1486501"/>
            <a:ext cx="4470433" cy="1341897"/>
          </a:xfrm>
          <a:prstGeom prst="rect">
            <a:avLst/>
          </a:prstGeom>
        </p:spPr>
      </p:pic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8670" y="2881603"/>
            <a:ext cx="2992105" cy="3295360"/>
          </a:xfrm>
          <a:prstGeom prst="rect">
            <a:avLst/>
          </a:prstGeom>
        </p:spPr>
      </p:pic>
      <p:sp>
        <p:nvSpPr>
          <p:cNvPr id="10" name="左大括弧 9"/>
          <p:cNvSpPr/>
          <p:nvPr/>
        </p:nvSpPr>
        <p:spPr>
          <a:xfrm rot="16200000">
            <a:off x="3830608" y="3837647"/>
            <a:ext cx="232870" cy="1750739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2827917" y="5049253"/>
                <a:ext cx="2056041" cy="34752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7917" y="5049253"/>
                <a:ext cx="2056041" cy="347527"/>
              </a:xfrm>
              <a:prstGeom prst="rect">
                <a:avLst/>
              </a:prstGeom>
              <a:blipFill>
                <a:blip r:embed="rId5"/>
                <a:stretch>
                  <a:fillRect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37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Can we do better?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Ideal target: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≈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Mote Carlo: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Training </a:t>
                </a:r>
                <a:r>
                  <a:rPr lang="en-US" altLang="zh-TW" dirty="0"/>
                  <a:t>data: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r>
                  <a:rPr lang="en-US" altLang="zh-TW" dirty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Sometimes refer as “bootstrap” estimate</a:t>
                </a:r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4106287" y="2934433"/>
            <a:ext cx="277261" cy="2163374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2919474" y="4330161"/>
                <a:ext cx="2540632" cy="41377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474" y="4330161"/>
                <a:ext cx="2540632" cy="413775"/>
              </a:xfrm>
              <a:prstGeom prst="rect">
                <a:avLst/>
              </a:prstGeom>
              <a:blipFill>
                <a:blip r:embed="rId3"/>
                <a:stretch>
                  <a:fillRect b="-147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132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Policy evaluation examples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AlphaGo</a:t>
                </a:r>
                <a:r>
                  <a:rPr lang="en-US" altLang="zh-TW" dirty="0"/>
                  <a:t>, Silver et al. </a:t>
                </a:r>
                <a:r>
                  <a:rPr lang="en-US" altLang="zh-TW" dirty="0" smtClean="0"/>
                  <a:t>2016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Reward</a:t>
                </a:r>
                <a:r>
                  <a:rPr lang="en-US" altLang="zh-TW" dirty="0" smtClean="0"/>
                  <a:t>: game outcome</a:t>
                </a:r>
              </a:p>
              <a:p>
                <a:r>
                  <a:rPr lang="en-US" altLang="zh-TW" dirty="0" smtClean="0"/>
                  <a:t>Value function: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Expected outcome given board state</a:t>
                </a:r>
              </a:p>
              <a:p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13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937" y="2322700"/>
            <a:ext cx="4474832" cy="2561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602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From Evaluation to Actor Critic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93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An actor-critic algorithm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Batch actor-critic algorithm: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/>
                  <a:t>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 smtClean="0"/>
                  <a:t> to sample reward sums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zh-TW" dirty="0" smtClean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  <a:p>
                <a:pPr marL="342900" indent="-342900">
                  <a:buFont typeface="+mj-lt"/>
                  <a:buAutoNum type="arabicPeriod"/>
                </a:pPr>
                <a:endParaRPr lang="en-US" altLang="zh-TW" dirty="0" smtClean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1441938" y="2567354"/>
            <a:ext cx="448408" cy="3516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迴轉箭號 10"/>
          <p:cNvSpPr/>
          <p:nvPr/>
        </p:nvSpPr>
        <p:spPr>
          <a:xfrm rot="16200000">
            <a:off x="-417633" y="2826728"/>
            <a:ext cx="1907932" cy="685800"/>
          </a:xfrm>
          <a:prstGeom prst="utur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756138" y="4422286"/>
                <a:ext cx="3209192" cy="54512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sSup>
                                    <m:s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38" y="4422286"/>
                <a:ext cx="3209192" cy="545124"/>
              </a:xfrm>
              <a:prstGeom prst="rect">
                <a:avLst/>
              </a:prstGeom>
              <a:blipFill>
                <a:blip r:embed="rId3"/>
                <a:stretch>
                  <a:fillRect b="-222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/>
              <p:cNvSpPr/>
              <p:nvPr/>
            </p:nvSpPr>
            <p:spPr>
              <a:xfrm>
                <a:off x="879233" y="5221164"/>
                <a:ext cx="3508131" cy="58908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  <m:sup>
                          <m:r>
                            <a:rPr lang="zh-TW" alt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矩形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233" y="5221164"/>
                <a:ext cx="3508131" cy="58908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3259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  <p:bldP spid="2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Aside: discount factors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What if T is </a:t>
                </a:r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altLang="zh-TW" dirty="0" smtClean="0"/>
                  <a:t>?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can be infinity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Simple trick: better to get reward sooner that later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𝛾</m:t>
                        </m:r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989385" y="4211515"/>
            <a:ext cx="184638" cy="4747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3086100" y="4747846"/>
            <a:ext cx="0" cy="4835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964955" y="5278437"/>
                <a:ext cx="4233497" cy="54512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Discount factor</a:t>
                </a:r>
                <a14:m>
                  <m:oMath xmlns:m="http://schemas.openxmlformats.org/officeDocument/2006/math">
                    <m:r>
                      <a:rPr lang="en-US" altLang="zh-TW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zh-TW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(0.99 works well)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5" y="5278437"/>
                <a:ext cx="4233497" cy="545123"/>
              </a:xfrm>
              <a:prstGeom prst="rect">
                <a:avLst/>
              </a:prstGeom>
              <a:blipFill>
                <a:blip r:embed="rId3"/>
                <a:stretch>
                  <a:fillRect l="-863" r="-719" b="-224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圖片 14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2961" y="3398722"/>
            <a:ext cx="4699173" cy="229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156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Aside: discount factors for policy gradients</a:t>
            </a:r>
            <a:endParaRPr lang="zh-TW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r>
                  <a:rPr lang="en-US" altLang="zh-TW" dirty="0"/>
                  <a:t>Supervised regression: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What about policy gradient?</a:t>
                </a:r>
              </a:p>
              <a:p>
                <a:pPr marL="0" indent="0">
                  <a:buNone/>
                </a:pPr>
                <a:r>
                  <a:rPr lang="en-US" altLang="zh-TW" dirty="0" smtClean="0"/>
                  <a:t>Optional 1: 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b="0" i="1" smtClean="0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Optional </a:t>
                </a:r>
                <a:r>
                  <a:rPr lang="en-US" altLang="zh-TW" dirty="0" smtClean="0"/>
                  <a:t>2: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altLang="zh-TW" dirty="0" smtClean="0"/>
                  <a:t>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	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zh-TW" altLang="en-US" dirty="0"/>
              </a:p>
            </p:txBody>
          </p:sp>
        </mc:Choice>
        <mc:Fallback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4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17</a:t>
            </a:fld>
            <a:endParaRPr lang="zh-TW" altLang="en-US"/>
          </a:p>
        </p:txBody>
      </p:sp>
      <p:grpSp>
        <p:nvGrpSpPr>
          <p:cNvPr id="20" name="群組 19"/>
          <p:cNvGrpSpPr/>
          <p:nvPr/>
        </p:nvGrpSpPr>
        <p:grpSpPr>
          <a:xfrm>
            <a:off x="8282356" y="3674619"/>
            <a:ext cx="2806209" cy="588827"/>
            <a:chOff x="8282356" y="3674619"/>
            <a:chExt cx="2806209" cy="588827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8282356" y="3674619"/>
              <a:ext cx="993530" cy="163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單箭頭接點 11"/>
            <p:cNvCxnSpPr/>
            <p:nvPr/>
          </p:nvCxnSpPr>
          <p:spPr>
            <a:xfrm flipH="1">
              <a:off x="8282356" y="4100484"/>
              <a:ext cx="949567" cy="8487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9497157" y="3718325"/>
              <a:ext cx="1591408" cy="5451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Not the same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5266592" y="2154115"/>
                <a:ext cx="6497516" cy="60667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 sz="140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sz="1400" i="1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TW" altLang="en-US" sz="14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sSubSup>
                                <m:sSub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zh-TW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zh-TW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sz="1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sz="1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6592" y="2154115"/>
                <a:ext cx="6497516" cy="606670"/>
              </a:xfrm>
              <a:prstGeom prst="rect">
                <a:avLst/>
              </a:prstGeom>
              <a:blipFill>
                <a:blip r:embed="rId3"/>
                <a:stretch>
                  <a:fillRect t="-112000" b="-174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1" name="群組 20"/>
          <p:cNvGrpSpPr/>
          <p:nvPr/>
        </p:nvGrpSpPr>
        <p:grpSpPr>
          <a:xfrm>
            <a:off x="8950568" y="1485900"/>
            <a:ext cx="2403232" cy="841651"/>
            <a:chOff x="8950568" y="1485900"/>
            <a:chExt cx="2403232" cy="841651"/>
          </a:xfrm>
        </p:grpSpPr>
        <p:sp>
          <p:nvSpPr>
            <p:cNvPr id="18" name="左大括弧 17"/>
            <p:cNvSpPr/>
            <p:nvPr/>
          </p:nvSpPr>
          <p:spPr>
            <a:xfrm rot="5400000">
              <a:off x="10005415" y="979167"/>
              <a:ext cx="293537" cy="2403232"/>
            </a:xfrm>
            <a:prstGeom prst="lef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矩形 18"/>
                <p:cNvSpPr/>
                <p:nvPr/>
              </p:nvSpPr>
              <p:spPr>
                <a:xfrm>
                  <a:off x="9231923" y="1485900"/>
                  <a:ext cx="1916723" cy="339725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TW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zh-TW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矩形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31923" y="1485900"/>
                  <a:ext cx="1916723" cy="339725"/>
                </a:xfrm>
                <a:prstGeom prst="rect">
                  <a:avLst/>
                </a:prstGeom>
                <a:blipFill>
                  <a:blip r:embed="rId4"/>
                  <a:stretch>
                    <a:fillRect t="-14545"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7737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Which version is the right one?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TW" dirty="0"/>
                  <a:t>Optional 1: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r>
                  <a:rPr lang="en-US" altLang="zh-TW" dirty="0"/>
                  <a:t>Optional 2</a:t>
                </a:r>
                <a:r>
                  <a:rPr lang="en-US" altLang="zh-TW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Further reading: Philip Thomas, Bias in natural actor-critic algorithms. ICML 2014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 b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254928" y="1690688"/>
            <a:ext cx="6445189" cy="6086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861" y="3248876"/>
            <a:ext cx="3200677" cy="201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69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Actor-critic with discount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Batch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Sample 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Fit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to sample reward sums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>
                  <a:ea typeface="Cambria Math" panose="02040503050406030204" pitchFamily="18" charset="0"/>
                </a:endParaRPr>
              </a:p>
              <a:p>
                <a:r>
                  <a:rPr lang="en-US" altLang="zh-TW" dirty="0" smtClean="0"/>
                  <a:t>Online </a:t>
                </a:r>
                <a:r>
                  <a:rPr lang="en-US" altLang="zh-TW" dirty="0"/>
                  <a:t>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 smtClean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 smtClean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017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Course Outline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Introduction to Reinforcement Learning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Markov Decision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Processes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Planning by Dynamic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Programming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Prediction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Model-Free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Control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Neural Network</a:t>
            </a:r>
          </a:p>
          <a:p>
            <a:r>
              <a:rPr lang="en-US" altLang="zh-TW" dirty="0">
                <a:solidFill>
                  <a:schemeClr val="bg1">
                    <a:lumMod val="75000"/>
                  </a:schemeClr>
                </a:solidFill>
              </a:rPr>
              <a:t>Value Function </a:t>
            </a:r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Approximation</a:t>
            </a:r>
          </a:p>
          <a:p>
            <a:r>
              <a:rPr lang="en-US" altLang="zh-TW" dirty="0" smtClean="0">
                <a:solidFill>
                  <a:schemeClr val="bg1">
                    <a:lumMod val="75000"/>
                  </a:schemeClr>
                </a:solidFill>
              </a:rPr>
              <a:t>Policy Gradient</a:t>
            </a:r>
          </a:p>
          <a:p>
            <a:r>
              <a:rPr lang="en-US" altLang="zh-TW" dirty="0"/>
              <a:t>Actor-Critic Algorithm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 smtClean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31838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Actor-Critic Design Decision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7000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Architecture design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7" name="圖片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98" y="3787067"/>
            <a:ext cx="2924628" cy="2412121"/>
          </a:xfrm>
          <a:prstGeom prst="rect">
            <a:avLst/>
          </a:prstGeom>
        </p:spPr>
      </p:pic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497" y="4385667"/>
            <a:ext cx="4038950" cy="1851820"/>
          </a:xfrm>
          <a:prstGeom prst="rect">
            <a:avLst/>
          </a:prstGeom>
        </p:spPr>
      </p:pic>
      <p:sp>
        <p:nvSpPr>
          <p:cNvPr id="9" name="矩形 8"/>
          <p:cNvSpPr/>
          <p:nvPr/>
        </p:nvSpPr>
        <p:spPr>
          <a:xfrm>
            <a:off x="4215414" y="3781668"/>
            <a:ext cx="5292570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+ simple &amp; stable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No shared features between actor and critic 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2189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Online actor-critic in practice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22</a:t>
            </a:fld>
            <a:endParaRPr lang="zh-TW" altLang="en-US"/>
          </a:p>
        </p:txBody>
      </p:sp>
      <p:grpSp>
        <p:nvGrpSpPr>
          <p:cNvPr id="7" name="群組 6"/>
          <p:cNvGrpSpPr/>
          <p:nvPr/>
        </p:nvGrpSpPr>
        <p:grpSpPr>
          <a:xfrm>
            <a:off x="4802818" y="2609299"/>
            <a:ext cx="5903651" cy="740816"/>
            <a:chOff x="7910003" y="3674619"/>
            <a:chExt cx="3178562" cy="740816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8282356" y="3674619"/>
              <a:ext cx="993530" cy="16393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單箭頭接點 8"/>
            <p:cNvCxnSpPr/>
            <p:nvPr/>
          </p:nvCxnSpPr>
          <p:spPr>
            <a:xfrm flipH="1">
              <a:off x="7910003" y="4100484"/>
              <a:ext cx="1321921" cy="31495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矩形 9"/>
            <p:cNvSpPr/>
            <p:nvPr/>
          </p:nvSpPr>
          <p:spPr>
            <a:xfrm>
              <a:off x="9497157" y="3718325"/>
              <a:ext cx="1591408" cy="54512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Work best with batch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674" y="4076619"/>
            <a:ext cx="3813699" cy="2279731"/>
          </a:xfrm>
          <a:prstGeom prst="rect">
            <a:avLst/>
          </a:prstGeom>
        </p:spPr>
      </p:pic>
      <p:pic>
        <p:nvPicPr>
          <p:cNvPr id="13" name="圖片 12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474" y="4182543"/>
            <a:ext cx="2956947" cy="2084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207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Can we remove the on-policy assumption entirely?</a:t>
            </a:r>
            <a:endParaRPr lang="zh-TW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23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082824" y="3728733"/>
            <a:ext cx="2955776" cy="54512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Off-policy actor-critic</a:t>
            </a:r>
            <a:endParaRPr lang="zh-TW" altLang="en-US" dirty="0">
              <a:solidFill>
                <a:schemeClr val="tx1"/>
              </a:solidFill>
            </a:endParaRPr>
          </a:p>
        </p:txBody>
      </p:sp>
      <p:pic>
        <p:nvPicPr>
          <p:cNvPr id="8" name="圖片 7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121" y="4235147"/>
            <a:ext cx="4412296" cy="2031509"/>
          </a:xfrm>
          <a:prstGeom prst="rect">
            <a:avLst/>
          </a:prstGeom>
        </p:spPr>
      </p:pic>
      <p:grpSp>
        <p:nvGrpSpPr>
          <p:cNvPr id="11" name="群組 10"/>
          <p:cNvGrpSpPr/>
          <p:nvPr/>
        </p:nvGrpSpPr>
        <p:grpSpPr>
          <a:xfrm>
            <a:off x="5521911" y="2201662"/>
            <a:ext cx="4527611" cy="1527071"/>
            <a:chOff x="5521911" y="2201662"/>
            <a:chExt cx="4527611" cy="1527071"/>
          </a:xfrm>
        </p:grpSpPr>
        <p:sp>
          <p:nvSpPr>
            <p:cNvPr id="9" name="右大括弧 8"/>
            <p:cNvSpPr/>
            <p:nvPr/>
          </p:nvSpPr>
          <p:spPr>
            <a:xfrm>
              <a:off x="5521911" y="2201662"/>
              <a:ext cx="976543" cy="1527071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>
              <a:off x="6915705" y="2614529"/>
              <a:ext cx="3133817" cy="7013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Using old data to form a batch</a:t>
              </a:r>
              <a:endParaRPr lang="zh-TW" alt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83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Let’s see what that looks like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dirty="0" smtClean="0"/>
                  <a:t> and store in replay buffer</a:t>
                </a:r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</a:t>
                </a:r>
                <a:r>
                  <a:rPr lang="en-US" altLang="zh-TW" dirty="0" smtClean="0"/>
                  <a:t>from replay buffer for each s</a:t>
                </a:r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24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3675355" y="2441359"/>
            <a:ext cx="1003177" cy="310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2559728" y="3126419"/>
            <a:ext cx="1195526" cy="31071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7027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Fixing the value function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                                 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   </m:t>
                    </m:r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3. 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/>
                  <a:t> </a:t>
                </a:r>
                <a:r>
                  <a:rPr lang="en-US" altLang="zh-TW" dirty="0" smtClean="0"/>
                  <a:t>                                               = r </a:t>
                </a:r>
                <a:r>
                  <a:rPr lang="en-US" altLang="zh-TW" dirty="0"/>
                  <a:t>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TW" alt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~</m:t>
                              </m:r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25</a:t>
            </a:fld>
            <a:endParaRPr lang="zh-TW" altLang="en-US"/>
          </a:p>
        </p:txBody>
      </p:sp>
      <p:sp>
        <p:nvSpPr>
          <p:cNvPr id="7" name="向右箭號 6"/>
          <p:cNvSpPr/>
          <p:nvPr/>
        </p:nvSpPr>
        <p:spPr>
          <a:xfrm>
            <a:off x="4873840" y="1825625"/>
            <a:ext cx="878890" cy="3373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3965332" y="2901463"/>
            <a:ext cx="756138" cy="483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 flipV="1">
            <a:off x="4703884" y="3772694"/>
            <a:ext cx="0" cy="5978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矩形 11"/>
              <p:cNvSpPr/>
              <p:nvPr/>
            </p:nvSpPr>
            <p:spPr>
              <a:xfrm>
                <a:off x="3480473" y="4505508"/>
                <a:ext cx="2446822" cy="69459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Not from replay buffer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</m:t>
                      </m:r>
                      <m:sSub>
                        <m:sSub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zh-TW" alt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zh-TW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zh-TW" altLang="en-US" dirty="0"/>
              </a:p>
            </p:txBody>
          </p:sp>
        </mc:Choice>
        <mc:Fallback>
          <p:sp>
            <p:nvSpPr>
              <p:cNvPr id="12" name="矩形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0473" y="4505508"/>
                <a:ext cx="2446822" cy="694592"/>
              </a:xfrm>
              <a:prstGeom prst="rect">
                <a:avLst/>
              </a:prstGeom>
              <a:blipFill>
                <a:blip r:embed="rId3"/>
                <a:stretch>
                  <a:fillRect t="-87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5940670" y="3517717"/>
                <a:ext cx="3851031" cy="8528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∅</m:t>
                          </m:r>
                        </m:e>
                      </m:d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acc>
                                        <m:accPr>
                                          <m:chr m:val="̂"/>
                                          <m:ctrlPr>
                                            <a:rPr lang="en-US" altLang="zh-TW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acc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</m:acc>
                                    </m:e>
                                    <m:sub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𝜙</m:t>
                                      </m:r>
                                    </m:sub>
                                    <m:sup>
                                      <m:r>
                                        <a:rPr lang="zh-TW" alt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en-US" altLang="zh-TW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TW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670" y="3517717"/>
                <a:ext cx="3851031" cy="8528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3534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Fixing the policy update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TW" dirty="0" smtClean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dirty="0"/>
                  <a:t> and store in replay buffer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replay buffer for each 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Not the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would have taken</a:t>
                </a:r>
              </a:p>
              <a:p>
                <a:r>
                  <a:rPr lang="en-US" altLang="zh-TW" dirty="0" smtClean="0"/>
                  <a:t>Use the same trick for</a:t>
                </a:r>
              </a:p>
              <a:p>
                <a:r>
                  <a:rPr lang="en-US" altLang="zh-TW" dirty="0" smtClean="0"/>
                  <a:t>Sample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In practice: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40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26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2530135" y="2920753"/>
            <a:ext cx="1162976" cy="27773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7" name="群組 16"/>
          <p:cNvGrpSpPr/>
          <p:nvPr/>
        </p:nvGrpSpPr>
        <p:grpSpPr>
          <a:xfrm>
            <a:off x="1777580" y="4865498"/>
            <a:ext cx="2515739" cy="816031"/>
            <a:chOff x="1777580" y="4865498"/>
            <a:chExt cx="2515739" cy="816031"/>
          </a:xfrm>
        </p:grpSpPr>
        <p:cxnSp>
          <p:nvCxnSpPr>
            <p:cNvPr id="8" name="直線單箭頭接點 7"/>
            <p:cNvCxnSpPr/>
            <p:nvPr/>
          </p:nvCxnSpPr>
          <p:spPr>
            <a:xfrm flipH="1" flipV="1">
              <a:off x="3035450" y="4865498"/>
              <a:ext cx="5806" cy="32059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矩形 8"/>
            <p:cNvSpPr/>
            <p:nvPr/>
          </p:nvSpPr>
          <p:spPr>
            <a:xfrm>
              <a:off x="1777580" y="5159642"/>
              <a:ext cx="2515739" cy="52188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Not from replay buffer</a:t>
              </a:r>
            </a:p>
          </p:txBody>
        </p:sp>
      </p:grpSp>
      <p:grpSp>
        <p:nvGrpSpPr>
          <p:cNvPr id="19" name="群組 18"/>
          <p:cNvGrpSpPr/>
          <p:nvPr/>
        </p:nvGrpSpPr>
        <p:grpSpPr>
          <a:xfrm>
            <a:off x="4533252" y="4545367"/>
            <a:ext cx="3290307" cy="1149809"/>
            <a:chOff x="4533252" y="4545367"/>
            <a:chExt cx="3290307" cy="1149809"/>
          </a:xfrm>
        </p:grpSpPr>
        <p:cxnSp>
          <p:nvCxnSpPr>
            <p:cNvPr id="12" name="直線單箭頭接點 11"/>
            <p:cNvCxnSpPr/>
            <p:nvPr/>
          </p:nvCxnSpPr>
          <p:spPr>
            <a:xfrm flipH="1">
              <a:off x="4770617" y="5273336"/>
              <a:ext cx="644762" cy="4218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矩形 17"/>
            <p:cNvSpPr/>
            <p:nvPr/>
          </p:nvSpPr>
          <p:spPr>
            <a:xfrm>
              <a:off x="4533252" y="4545367"/>
              <a:ext cx="3290307" cy="76806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High variance, but convenient</a:t>
              </a:r>
            </a:p>
            <a:p>
              <a:pPr algn="ctr"/>
              <a:r>
                <a:rPr lang="en-US" altLang="zh-TW" dirty="0" smtClean="0">
                  <a:solidFill>
                    <a:schemeClr val="tx1"/>
                  </a:solidFill>
                </a:rPr>
                <a:t>Why is higher variance ok?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77969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else is left?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Online actor-critic algorithm: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Take action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altLang="zh-TW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dirty="0"/>
                  <a:t>to obtain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</m:oMath>
                </a14:m>
                <a:r>
                  <a:rPr lang="en-US" altLang="zh-TW" dirty="0"/>
                  <a:t> and store in replay buffer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Update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en-US" altLang="zh-TW" dirty="0"/>
                  <a:t> using target r +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γ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replay buffer for each s</a:t>
                </a:r>
              </a:p>
              <a:p>
                <a:pPr marL="800100" lvl="1" indent="-342900">
                  <a:buFont typeface="+mj-lt"/>
                  <a:buAutoNum type="arabicPeriod"/>
                </a:pPr>
                <a:r>
                  <a:rPr lang="en-US" altLang="zh-TW" dirty="0"/>
                  <a:t>Evaluate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i="1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unc>
                      <m:func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𝛻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r>
                          <m:rPr>
                            <m:sty m:val="p"/>
                          </m:rPr>
                          <a:rPr lang="en-US" altLang="zh-TW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altLang="zh-TW" dirty="0"/>
              </a:p>
              <a:p>
                <a:pPr marL="800100" lvl="1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didn’t come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r>
                  <a:rPr lang="en-US" altLang="zh-TW" dirty="0" smtClean="0"/>
                  <a:t>Nothing we can do here, just accept it</a:t>
                </a:r>
              </a:p>
              <a:p>
                <a:r>
                  <a:rPr lang="en-US" altLang="zh-TW" dirty="0" smtClean="0"/>
                  <a:t>Intuition: we want optimal policy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r>
                  <a:rPr lang="en-US" altLang="zh-TW" dirty="0" smtClean="0"/>
                  <a:t>    But we get on a broader distribution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3782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Critics as Baselines</a:t>
            </a:r>
            <a:endParaRPr lang="zh-TW" altLang="en-US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762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Critics as state-dependent baselines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 smtClean="0"/>
                  <a:t>Actor-critic: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+1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Policy gradient:</a:t>
                </a:r>
                <a:r>
                  <a:rPr lang="zh-TW" alt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zh-TW" altLang="en-US" i="1" smtClean="0"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Can 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</m:oMath>
                </a14:m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and still keep the estimator unbiased?</a:t>
                </a:r>
              </a:p>
              <a:p>
                <a:pPr marL="0" indent="0">
                  <a:buNone/>
                </a:pPr>
                <a:endParaRPr lang="en-US" altLang="zh-T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TW" i="1">
                          <a:latin typeface="Cambria Math" panose="02040503050406030204" pitchFamily="18" charset="0"/>
                        </a:rPr>
                        <m:t>≈</m:t>
                      </m:r>
                      <m:f>
                        <m:f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5"/>
                                    </m:r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func>
                                    <m:func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𝛻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a:rPr lang="en-US" altLang="zh-TW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|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altLang="zh-TW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d>
                            <m:dPr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TW" alt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p>
                                  </m:sSup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𝑟</m:t>
                                  </m:r>
                                  <m:d>
                                    <m:d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|</m:t>
                                      </m:r>
                                      <m:sSub>
                                        <m:sSub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altLang="zh-TW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sub>
                                <m:sup>
                                  <m:r>
                                    <a:rPr lang="zh-TW" altLang="en-US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altLang="zh-TW" dirty="0" smtClean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2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29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68807" y="5593411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+ no </a:t>
            </a:r>
            <a:r>
              <a:rPr lang="en-US" altLang="zh-TW" dirty="0" smtClean="0">
                <a:solidFill>
                  <a:schemeClr val="accent6"/>
                </a:solidFill>
              </a:rPr>
              <a:t>bias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 lower variance</a:t>
            </a:r>
          </a:p>
        </p:txBody>
      </p:sp>
      <p:sp>
        <p:nvSpPr>
          <p:cNvPr id="10" name="矩形 9"/>
          <p:cNvSpPr/>
          <p:nvPr/>
        </p:nvSpPr>
        <p:spPr>
          <a:xfrm>
            <a:off x="9514273" y="3118579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no </a:t>
            </a:r>
            <a:r>
              <a:rPr lang="en-US" altLang="zh-TW" dirty="0" smtClean="0">
                <a:solidFill>
                  <a:schemeClr val="accent6"/>
                </a:solidFill>
              </a:rPr>
              <a:t>bias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variance</a:t>
            </a:r>
          </a:p>
        </p:txBody>
      </p:sp>
      <p:sp>
        <p:nvSpPr>
          <p:cNvPr id="11" name="矩形 10"/>
          <p:cNvSpPr/>
          <p:nvPr/>
        </p:nvSpPr>
        <p:spPr>
          <a:xfrm>
            <a:off x="9793549" y="2022475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accent6"/>
                </a:solidFill>
              </a:rPr>
              <a:t>+ lower variance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biased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72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Today’s 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Introduction</a:t>
            </a:r>
          </a:p>
          <a:p>
            <a:r>
              <a:rPr lang="en-US" altLang="zh-TW" dirty="0"/>
              <a:t>From Evaluation to Actor </a:t>
            </a:r>
            <a:r>
              <a:rPr lang="en-US" altLang="zh-TW" dirty="0" smtClean="0"/>
              <a:t>Critic</a:t>
            </a:r>
          </a:p>
          <a:p>
            <a:r>
              <a:rPr lang="en-US" altLang="zh-TW" dirty="0"/>
              <a:t>Actor-Critic Design </a:t>
            </a:r>
            <a:r>
              <a:rPr lang="en-US" altLang="zh-TW" dirty="0" smtClean="0"/>
              <a:t>Decision</a:t>
            </a:r>
          </a:p>
          <a:p>
            <a:r>
              <a:rPr lang="en-US" altLang="zh-TW"/>
              <a:t>Critics as Baselines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8424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Control variates: action-dependent baselines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𝑟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p>
                                  <m:sSup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sub>
                            </m:sSub>
                          </m:e>
                        </m:d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𝜙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pPr marL="0" indent="0">
                  <a:buNone/>
                </a:pPr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sz="16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sz="1600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 sz="16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sz="1600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</m:acc>
                              </m:e>
                              <m:sub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𝜙</m:t>
                                </m:r>
                              </m:sub>
                              <m:sup>
                                <m:r>
                                  <a:rPr lang="zh-TW" altLang="en-US" sz="16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altLang="zh-TW" sz="1600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zh-TW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sz="1600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sz="16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sz="16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altLang="zh-TW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sz="16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altLang="zh-TW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~</m:t>
                                </m:r>
                                <m:sSub>
                                  <m:sSub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~</m:t>
                                    </m:r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  <m:sub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6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TW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𝑉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𝜙</m:t>
                                    </m:r>
                                  </m:sub>
                                  <m:sup>
                                    <m:r>
                                      <a:rPr lang="zh-TW" altLang="en-US" sz="16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altLang="zh-TW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sz="16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sz="16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nary>
                      </m:e>
                    </m:nary>
                  </m:oMath>
                </a14:m>
                <a:endParaRPr lang="en-US" altLang="zh-TW" sz="1600" dirty="0" smtClean="0"/>
              </a:p>
              <a:p>
                <a:endParaRPr lang="en-US" altLang="zh-TW" dirty="0"/>
              </a:p>
              <a:p>
                <a:pPr marL="0" indent="0">
                  <a:buNone/>
                </a:pPr>
                <a:r>
                  <a:rPr lang="fr-FR" altLang="zh-TW" dirty="0" smtClean="0"/>
                  <a:t>Refer to Gu </a:t>
                </a:r>
                <a:r>
                  <a:rPr lang="fr-FR" altLang="zh-TW" dirty="0"/>
                  <a:t>et al. 2016 (Q-Prop)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30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5963205" y="2861127"/>
            <a:ext cx="1966403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no </a:t>
            </a:r>
            <a:r>
              <a:rPr lang="en-US" altLang="zh-TW" dirty="0" err="1" smtClean="0">
                <a:solidFill>
                  <a:schemeClr val="accent6"/>
                </a:solidFill>
              </a:rPr>
              <a:t>biase</a:t>
            </a:r>
            <a:endParaRPr lang="en-US" altLang="zh-TW" dirty="0" smtClean="0">
              <a:solidFill>
                <a:schemeClr val="accent6"/>
              </a:solidFill>
            </a:endParaRP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variance</a:t>
            </a:r>
          </a:p>
        </p:txBody>
      </p:sp>
      <p:sp>
        <p:nvSpPr>
          <p:cNvPr id="8" name="矩形 7"/>
          <p:cNvSpPr/>
          <p:nvPr/>
        </p:nvSpPr>
        <p:spPr>
          <a:xfrm>
            <a:off x="5698170" y="3801803"/>
            <a:ext cx="4910460" cy="6393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goes to 0 in expectation if critic is correct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Not correct</a:t>
            </a:r>
          </a:p>
        </p:txBody>
      </p:sp>
    </p:spTree>
    <p:extLst>
      <p:ext uri="{BB962C8B-B14F-4D97-AF65-F5344CB8AC3E}">
        <p14:creationId xmlns:p14="http://schemas.microsoft.com/office/powerpoint/2010/main" val="2024770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Eligibility traces &amp; n-step returns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zh-TW" alt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/>
                  <a:t>Can we combine these two, to control bias/variance tradeoff</a:t>
                </a:r>
                <a:r>
                  <a:rPr lang="en-US" altLang="zh-TW" dirty="0" smtClean="0"/>
                  <a:t>?</a:t>
                </a:r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n &gt; 1 often works better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12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31</a:t>
            </a:fld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>
            <a:off x="5637889" y="2535811"/>
            <a:ext cx="4473265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no biased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variance (single sample estimate)</a:t>
            </a:r>
          </a:p>
        </p:txBody>
      </p:sp>
      <p:sp>
        <p:nvSpPr>
          <p:cNvPr id="9" name="矩形 8"/>
          <p:cNvSpPr/>
          <p:nvPr/>
        </p:nvSpPr>
        <p:spPr>
          <a:xfrm>
            <a:off x="5637888" y="1742790"/>
            <a:ext cx="4473265" cy="4837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accent6"/>
                </a:solidFill>
              </a:rPr>
              <a:t>+</a:t>
            </a:r>
            <a:r>
              <a:rPr lang="en-US" altLang="zh-TW" dirty="0" smtClean="0">
                <a:solidFill>
                  <a:schemeClr val="accent6"/>
                </a:solidFill>
              </a:rPr>
              <a:t> lower variance</a:t>
            </a:r>
          </a:p>
          <a:p>
            <a:pPr algn="ctr"/>
            <a:r>
              <a:rPr lang="en-US" altLang="zh-TW" dirty="0" smtClean="0">
                <a:solidFill>
                  <a:srgbClr val="FF0000"/>
                </a:solidFill>
              </a:rPr>
              <a:t>- higher bias if value is wrong (always wrong)</a:t>
            </a:r>
          </a:p>
        </p:txBody>
      </p:sp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08" y="3767745"/>
            <a:ext cx="4267570" cy="1204064"/>
          </a:xfrm>
          <a:prstGeom prst="rect">
            <a:avLst/>
          </a:prstGeom>
        </p:spPr>
      </p:pic>
      <p:pic>
        <p:nvPicPr>
          <p:cNvPr id="12" name="圖片 11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2969" y="3352513"/>
            <a:ext cx="4334569" cy="2544203"/>
          </a:xfrm>
          <a:prstGeom prst="rect">
            <a:avLst/>
          </a:prstGeom>
        </p:spPr>
      </p:pic>
      <p:grpSp>
        <p:nvGrpSpPr>
          <p:cNvPr id="15" name="群組 14"/>
          <p:cNvGrpSpPr/>
          <p:nvPr/>
        </p:nvGrpSpPr>
        <p:grpSpPr>
          <a:xfrm>
            <a:off x="7464669" y="3488411"/>
            <a:ext cx="1063869" cy="1714624"/>
            <a:chOff x="7464669" y="3488411"/>
            <a:chExt cx="1063869" cy="1714624"/>
          </a:xfrm>
          <a:solidFill>
            <a:schemeClr val="bg1"/>
          </a:solidFill>
        </p:grpSpPr>
        <p:sp>
          <p:nvSpPr>
            <p:cNvPr id="13" name="矩形 12"/>
            <p:cNvSpPr/>
            <p:nvPr/>
          </p:nvSpPr>
          <p:spPr>
            <a:xfrm>
              <a:off x="7464669" y="3488411"/>
              <a:ext cx="800100" cy="462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7474470" y="4740582"/>
              <a:ext cx="1054068" cy="46245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17268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Generalized advantage estimation</a:t>
            </a:r>
            <a:endParaRPr lang="zh-TW" altLang="en-US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32</a:t>
            </a:fld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 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𝐺𝐴𝐸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>
                              <m:sSub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 smtClean="0"/>
              </a:p>
              <a:p>
                <a:r>
                  <a:rPr lang="en-US" altLang="zh-TW" dirty="0" smtClean="0"/>
                  <a:t>How to weight? </a:t>
                </a:r>
              </a:p>
              <a:p>
                <a:endParaRPr lang="en-US" altLang="zh-TW" dirty="0"/>
              </a:p>
              <a:p>
                <a:r>
                  <a:rPr lang="en-US" altLang="zh-TW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𝐺𝐴𝐸</m:t>
                        </m:r>
                      </m:sub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altLang="zh-TW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𝛾𝜆</m:t>
                                </m:r>
                              </m:e>
                            </m:d>
                          </m:e>
                          <m:sup>
                            <m:sSup>
                              <m:sSupPr>
                                <m:ctrlPr>
                                  <a:rPr lang="en-US" altLang="zh-TW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Sup>
                          <m:sSub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b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內容版面配置區 6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9836" y="1492983"/>
            <a:ext cx="3586272" cy="1045996"/>
          </a:xfrm>
          <a:prstGeom prst="rect">
            <a:avLst/>
          </a:prstGeom>
        </p:spPr>
      </p:pic>
      <p:sp>
        <p:nvSpPr>
          <p:cNvPr id="10" name="矩形 9"/>
          <p:cNvSpPr/>
          <p:nvPr/>
        </p:nvSpPr>
        <p:spPr>
          <a:xfrm>
            <a:off x="5143500" y="1690688"/>
            <a:ext cx="3991708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Do we have to choose one n?</a:t>
            </a:r>
          </a:p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What if construct all possibility?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4425461" y="3231496"/>
            <a:ext cx="3991708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Weighted combination of n step return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775438" y="3999479"/>
            <a:ext cx="3991708" cy="6330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Prefer cutting earlier (lower variance)</a:t>
            </a:r>
            <a:endParaRPr lang="zh-TW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矩形 12"/>
              <p:cNvSpPr/>
              <p:nvPr/>
            </p:nvSpPr>
            <p:spPr>
              <a:xfrm>
                <a:off x="6708530" y="3999479"/>
                <a:ext cx="3991708" cy="633046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TW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zh-TW" alt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altLang="zh-TW" dirty="0" smtClean="0">
                    <a:solidFill>
                      <a:schemeClr val="tx1"/>
                    </a:solidFill>
                  </a:rPr>
                  <a:t>exponential fall off</a:t>
                </a:r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矩形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8530" y="3999479"/>
                <a:ext cx="3991708" cy="63304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單箭頭接點 14"/>
          <p:cNvCxnSpPr/>
          <p:nvPr/>
        </p:nvCxnSpPr>
        <p:spPr>
          <a:xfrm flipH="1" flipV="1">
            <a:off x="3385040" y="5292969"/>
            <a:ext cx="580291" cy="4659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3581400" y="5736981"/>
            <a:ext cx="3472961" cy="4619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Similar effect as discount factor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3449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  <p:bldP spid="1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References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Levine, “CS285</a:t>
            </a:r>
            <a:r>
              <a:rPr lang="en-US" altLang="zh-TW" sz="2000" dirty="0"/>
              <a:t>: Deep Reinforcement </a:t>
            </a:r>
            <a:r>
              <a:rPr lang="en-US" altLang="zh-TW" sz="2000" dirty="0" smtClean="0"/>
              <a:t>Learning”, UC Berkeley.</a:t>
            </a:r>
            <a:endParaRPr lang="en-US" altLang="zh-TW" sz="2000" dirty="0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 dirty="0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21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Introduction</a:t>
            </a:r>
            <a:endParaRPr lang="en-US" sz="4000" dirty="0"/>
          </a:p>
        </p:txBody>
      </p:sp>
      <p:sp>
        <p:nvSpPr>
          <p:cNvPr id="8" name="文字版面配置區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0231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Recap: policy gradients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內容版面配置區 7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altLang="zh-TW" dirty="0" smtClean="0"/>
                  <a:t>REINFORCE algorithm </a:t>
                </a:r>
                <a:r>
                  <a:rPr lang="en-US" altLang="zh-TW" dirty="0"/>
                  <a:t>(Williams, 1992)</a:t>
                </a:r>
                <a:endParaRPr lang="en-US" altLang="zh-TW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 smtClean="0"/>
                  <a:t>Sample </a:t>
                </a:r>
                <a:r>
                  <a:rPr lang="en-US" altLang="zh-TW" dirty="0"/>
                  <a:t>trajectory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TW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altLang="zh-TW" dirty="0"/>
                  <a:t>Update through gradient ascend</a:t>
                </a:r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8" name="內容版面配置區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2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7366490" y="4128538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10" name="右彎箭號 9"/>
          <p:cNvSpPr/>
          <p:nvPr/>
        </p:nvSpPr>
        <p:spPr>
          <a:xfrm>
            <a:off x="8138745" y="3411569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275885" y="3316686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2" name="向下箭號 11"/>
          <p:cNvSpPr/>
          <p:nvPr/>
        </p:nvSpPr>
        <p:spPr>
          <a:xfrm>
            <a:off x="10138995" y="4128538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矩形 12"/>
          <p:cNvSpPr/>
          <p:nvPr/>
        </p:nvSpPr>
        <p:spPr>
          <a:xfrm>
            <a:off x="9275885" y="5450925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14" name="右彎箭號 13"/>
          <p:cNvSpPr/>
          <p:nvPr/>
        </p:nvSpPr>
        <p:spPr>
          <a:xfrm rot="16200000">
            <a:off x="7735229" y="4969288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5029118" y="3277353"/>
                <a:ext cx="2452255" cy="648393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reward to go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118" y="3277353"/>
                <a:ext cx="2452255" cy="648393"/>
              </a:xfrm>
              <a:prstGeom prst="rect">
                <a:avLst/>
              </a:prstGeom>
              <a:blipFill>
                <a:blip r:embed="rId3"/>
                <a:stretch>
                  <a:fillRect t="-6604" b="-660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矩形 15"/>
          <p:cNvSpPr/>
          <p:nvPr/>
        </p:nvSpPr>
        <p:spPr>
          <a:xfrm>
            <a:off x="5503985" y="2606394"/>
            <a:ext cx="1502522" cy="3740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矩形 1"/>
              <p:cNvSpPr/>
              <p:nvPr/>
            </p:nvSpPr>
            <p:spPr>
              <a:xfrm>
                <a:off x="9337429" y="2612868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TW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矩形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7429" y="2612868"/>
                <a:ext cx="1954823" cy="498984"/>
              </a:xfrm>
              <a:prstGeom prst="rect">
                <a:avLst/>
              </a:prstGeom>
              <a:blipFill>
                <a:blip r:embed="rId4"/>
                <a:stretch>
                  <a:fillRect t="-1235" b="-740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9275885" y="6132305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5885" y="6132305"/>
                <a:ext cx="1954823" cy="49898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5952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/>
      <p:bldP spid="16" grpId="0" animBg="1"/>
      <p:bldP spid="2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Improving the policy gradient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𝑟</m:t>
                                </m:r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|</m:t>
                                    </m:r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nary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: estimate of expected reward if we take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 smtClean="0"/>
                  <a:t>:</a:t>
                </a:r>
                <a:r>
                  <a:rPr lang="zh-TW" altLang="en-US" dirty="0" smtClean="0"/>
                  <a:t> </a:t>
                </a:r>
                <a:r>
                  <a:rPr lang="en-US" altLang="zh-TW" dirty="0" smtClean="0"/>
                  <a:t>true expected reward to go</a:t>
                </a:r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/>
              </a:p>
              <a:p>
                <a:endParaRPr lang="en-US" altLang="zh-TW" dirty="0" smtClean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7" name="左大括弧 6"/>
          <p:cNvSpPr/>
          <p:nvPr/>
        </p:nvSpPr>
        <p:spPr>
          <a:xfrm rot="16200000">
            <a:off x="5882055" y="1679329"/>
            <a:ext cx="246184" cy="15122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5339861" y="2737947"/>
                <a:ext cx="1512278" cy="39565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861" y="2737947"/>
                <a:ext cx="1512278" cy="395654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圖片 9" descr="畫面剪輯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4400" y="1690688"/>
            <a:ext cx="2763671" cy="32159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/>
              <p:cNvSpPr/>
              <p:nvPr/>
            </p:nvSpPr>
            <p:spPr>
              <a:xfrm>
                <a:off x="8610600" y="4756373"/>
                <a:ext cx="3683444" cy="65921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p>
                            <m:sSup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m:rPr>
                              <m:brk m:alnAt="25"/>
                            </m:r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TW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TW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e>
                                <m:sub>
                                  <m:r>
                                    <a:rPr lang="zh-TW" altLang="en-US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TW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d>
                                <m:d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altLang="zh-TW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</m:e>
                              </m:d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  <m:r>
                                <a:rPr lang="en-US" altLang="zh-TW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1" name="矩形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0600" y="4756373"/>
                <a:ext cx="3683444" cy="65921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4666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about the baseline?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true expected reward to go</a:t>
                </a:r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b="1" dirty="0" smtClean="0"/>
              </a:p>
              <a:p>
                <a:endParaRPr lang="en-US" altLang="zh-TW" b="1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b="1" dirty="0" smtClean="0"/>
              </a:p>
              <a:p>
                <a:endParaRPr lang="en-US" altLang="zh-TW" i="1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TW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d>
                          <m:d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zh-TW" altLang="en-US" b="1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7</a:t>
            </a:fld>
            <a:endParaRPr lang="zh-TW" altLang="en-US"/>
          </a:p>
        </p:txBody>
      </p:sp>
      <p:sp>
        <p:nvSpPr>
          <p:cNvPr id="8" name="左大括弧 7"/>
          <p:cNvSpPr/>
          <p:nvPr/>
        </p:nvSpPr>
        <p:spPr>
          <a:xfrm rot="16200000">
            <a:off x="6189786" y="3956537"/>
            <a:ext cx="246184" cy="189913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5093676" y="5235684"/>
            <a:ext cx="2230316" cy="3673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Advantage function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28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State &amp; state-action value functions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TW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 smtClean="0"/>
                  <a:t>total reward from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altLang="zh-TW" dirty="0"/>
                  <a:t>:</a:t>
                </a:r>
                <a:r>
                  <a:rPr lang="zh-TW" altLang="en-US" dirty="0"/>
                  <a:t> </a:t>
                </a:r>
                <a:r>
                  <a:rPr lang="en-US" altLang="zh-TW" dirty="0"/>
                  <a:t>total reward from taking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/>
                  <a:t>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  <m:sub>
                            <m:r>
                              <a:rPr lang="zh-TW" alt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sub>
                        </m:sSub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zh-TW" alt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altLang="zh-TW" dirty="0" smtClean="0"/>
                  <a:t>: </a:t>
                </a:r>
                <a:r>
                  <a:rPr lang="en-US" altLang="zh-TW" dirty="0"/>
                  <a:t>total reward from </a:t>
                </a:r>
                <a:r>
                  <a:rPr lang="en-US" altLang="zh-TW" dirty="0" smtClean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TW" dirty="0" smtClean="0"/>
                  <a:t>: how much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TW" dirty="0" smtClean="0"/>
                  <a:t> is </a:t>
                </a:r>
              </a:p>
              <a:p>
                <a:endParaRPr lang="en-US" altLang="zh-TW" dirty="0" smtClean="0"/>
              </a:p>
              <a:p>
                <a:endParaRPr lang="en-US" altLang="zh-TW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  <m:e>
                                <m:func>
                                  <m:func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𝛻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a:rPr lang="en-US" altLang="zh-TW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sSub>
                                      <m:sSub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e>
                                      <m: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 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𝑠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,</m:t>
                                            </m:r>
                                            <m:r>
                                              <a:rPr lang="en-US" altLang="zh-TW" i="1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func>
                              </m:e>
                            </m:nary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en-US" altLang="zh-TW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</m:sSub>
                    <m:r>
                      <a:rPr lang="en-US" altLang="zh-TW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𝛻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altLang="zh-TW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d>
                              </m:e>
                            </m:func>
                          </m:e>
                        </m:d>
                        <m:d>
                          <m:d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0224" b="-7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8</a:t>
            </a:fld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1251751" y="2237173"/>
            <a:ext cx="221942" cy="2396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左大括弧 10"/>
          <p:cNvSpPr/>
          <p:nvPr/>
        </p:nvSpPr>
        <p:spPr>
          <a:xfrm rot="16200000">
            <a:off x="5826106" y="4094961"/>
            <a:ext cx="114385" cy="1248066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3592610" y="4776187"/>
            <a:ext cx="5017990" cy="53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the better this estimate is, the lower the variance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3" name="左大括弧 12"/>
          <p:cNvSpPr/>
          <p:nvPr/>
        </p:nvSpPr>
        <p:spPr>
          <a:xfrm rot="16200000">
            <a:off x="4370731" y="5473994"/>
            <a:ext cx="239046" cy="85595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2013865" y="6042048"/>
            <a:ext cx="5017990" cy="5397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smtClean="0">
                <a:solidFill>
                  <a:schemeClr val="tx1"/>
                </a:solidFill>
              </a:rPr>
              <a:t>Unbiased, but high variance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7810495" y="3942106"/>
            <a:ext cx="1758460" cy="3998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</a:t>
            </a:r>
            <a:r>
              <a:rPr lang="en-US" sz="1400" dirty="0" smtClean="0"/>
              <a:t>enerate samples</a:t>
            </a:r>
            <a:endParaRPr lang="en-US" sz="1400" dirty="0"/>
          </a:p>
        </p:txBody>
      </p:sp>
      <p:sp>
        <p:nvSpPr>
          <p:cNvPr id="16" name="右彎箭號 15"/>
          <p:cNvSpPr/>
          <p:nvPr/>
        </p:nvSpPr>
        <p:spPr>
          <a:xfrm>
            <a:off x="8582750" y="3225137"/>
            <a:ext cx="844061" cy="580292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9719890" y="3130254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fit samples to model to generate return   </a:t>
            </a:r>
            <a:endParaRPr lang="en-US" sz="1400" dirty="0"/>
          </a:p>
        </p:txBody>
      </p:sp>
      <p:sp>
        <p:nvSpPr>
          <p:cNvPr id="18" name="向下箭號 17"/>
          <p:cNvSpPr/>
          <p:nvPr/>
        </p:nvSpPr>
        <p:spPr>
          <a:xfrm>
            <a:off x="10583000" y="3942106"/>
            <a:ext cx="351693" cy="1143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矩形 18"/>
          <p:cNvSpPr/>
          <p:nvPr/>
        </p:nvSpPr>
        <p:spPr>
          <a:xfrm>
            <a:off x="9719890" y="5264493"/>
            <a:ext cx="2077915" cy="56972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Improve the policy</a:t>
            </a:r>
            <a:endParaRPr lang="en-US" sz="1400" dirty="0"/>
          </a:p>
        </p:txBody>
      </p:sp>
      <p:sp>
        <p:nvSpPr>
          <p:cNvPr id="20" name="右彎箭號 19"/>
          <p:cNvSpPr/>
          <p:nvPr/>
        </p:nvSpPr>
        <p:spPr>
          <a:xfrm rot="16200000">
            <a:off x="8179234" y="4782856"/>
            <a:ext cx="1281816" cy="631580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矩形 20"/>
              <p:cNvSpPr/>
              <p:nvPr/>
            </p:nvSpPr>
            <p:spPr>
              <a:xfrm>
                <a:off x="9719890" y="5945873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TW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𝛻</m:t>
                          </m:r>
                        </m:e>
                        <m:sub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r>
                        <a:rPr lang="en-US" altLang="zh-TW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矩形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9890" y="5945873"/>
                <a:ext cx="1954823" cy="4989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9806581" y="2435714"/>
                <a:ext cx="1954823" cy="498984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dirty="0" smtClean="0">
                    <a:solidFill>
                      <a:schemeClr val="tx1"/>
                    </a:solidFill>
                  </a:rPr>
                  <a:t>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TW" dirty="0" smtClean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6581" y="2435714"/>
                <a:ext cx="1954823" cy="498984"/>
              </a:xfrm>
              <a:prstGeom prst="rect">
                <a:avLst/>
              </a:prstGeom>
              <a:blipFill>
                <a:blip r:embed="rId4"/>
                <a:stretch>
                  <a:fillRect b="-617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63649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 animBg="1"/>
      <p:bldP spid="12" grpId="0"/>
      <p:bldP spid="13" grpId="0" animBg="1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Value function fitting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TW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altLang="zh-TW" dirty="0" smtClean="0"/>
                  <a:t> </a:t>
                </a:r>
                <a:r>
                  <a:rPr lang="en-US" altLang="zh-TW" dirty="0"/>
                  <a:t>Fit what to what? </a:t>
                </a:r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p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brk m:alnAt="25"/>
                          </m:rPr>
                          <a:rPr lang="en-US" altLang="zh-TW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  <m:sub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d>
                              <m:d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TW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</m:d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altLang="zh-TW" i="1">
                        <a:latin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e>
                    </m:d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TW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TW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endParaRPr lang="en-US" altLang="zh-TW" dirty="0" smtClean="0"/>
              </a:p>
              <a:p>
                <a:endParaRPr lang="en-US" altLang="zh-TW" dirty="0"/>
              </a:p>
              <a:p>
                <a:r>
                  <a:rPr lang="en-US" altLang="zh-TW" dirty="0" smtClean="0"/>
                  <a:t>Just fit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dirty="0"/>
              </a:p>
              <a:p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06" t="-15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TW" smtClean="0"/>
              <a:t>February 2022</a:t>
            </a:r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 smtClean="0"/>
              <a:t>National Kaohsiung University of Science and Technology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5ACBE-646A-47C1-AE77-0176D1C48DE1}" type="slidenum">
              <a:rPr lang="zh-TW" altLang="en-US" smtClean="0"/>
              <a:t>9</a:t>
            </a:fld>
            <a:endParaRPr lang="zh-TW" altLang="en-US"/>
          </a:p>
        </p:txBody>
      </p:sp>
      <p:pic>
        <p:nvPicPr>
          <p:cNvPr id="9" name="圖片 8" descr="畫面剪輯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4433" y="3431978"/>
            <a:ext cx="5579367" cy="1889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751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4434</TotalTime>
  <Words>840</Words>
  <Application>Microsoft Office PowerPoint</Application>
  <PresentationFormat>寬螢幕</PresentationFormat>
  <Paragraphs>431</Paragraphs>
  <Slides>33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9" baseType="lpstr">
      <vt:lpstr>新細明體</vt:lpstr>
      <vt:lpstr>Arial</vt:lpstr>
      <vt:lpstr>Calibri</vt:lpstr>
      <vt:lpstr>Calibri Light</vt:lpstr>
      <vt:lpstr>Cambria Math</vt:lpstr>
      <vt:lpstr>Office 佈景主題</vt:lpstr>
      <vt:lpstr>Actor-Critic Algorithm</vt:lpstr>
      <vt:lpstr>Course Outline</vt:lpstr>
      <vt:lpstr>Today’s Agenda</vt:lpstr>
      <vt:lpstr>Introduction</vt:lpstr>
      <vt:lpstr>Recap: policy gradients</vt:lpstr>
      <vt:lpstr>Improving the policy gradient</vt:lpstr>
      <vt:lpstr>What about the baseline?</vt:lpstr>
      <vt:lpstr>State &amp; state-action value functions</vt:lpstr>
      <vt:lpstr>Value function fitting</vt:lpstr>
      <vt:lpstr>Policy evaluation</vt:lpstr>
      <vt:lpstr>Monte Carlo evaluation with function approximation</vt:lpstr>
      <vt:lpstr>Can we do better?</vt:lpstr>
      <vt:lpstr>Policy evaluation examples</vt:lpstr>
      <vt:lpstr>From Evaluation to Actor Critic</vt:lpstr>
      <vt:lpstr>An actor-critic algorithm</vt:lpstr>
      <vt:lpstr>Aside: discount factors</vt:lpstr>
      <vt:lpstr>Aside: discount factors for policy gradients</vt:lpstr>
      <vt:lpstr>Which version is the right one?</vt:lpstr>
      <vt:lpstr>Actor-critic with discount</vt:lpstr>
      <vt:lpstr>Actor-Critic Design Decision</vt:lpstr>
      <vt:lpstr>Architecture design</vt:lpstr>
      <vt:lpstr>Online actor-critic in practice</vt:lpstr>
      <vt:lpstr>Can we remove the on-policy assumption entirely?</vt:lpstr>
      <vt:lpstr>Let’s see what that looks like</vt:lpstr>
      <vt:lpstr>Fixing the value function</vt:lpstr>
      <vt:lpstr>Fixing the policy update</vt:lpstr>
      <vt:lpstr>What else is left?</vt:lpstr>
      <vt:lpstr>Critics as Baselines</vt:lpstr>
      <vt:lpstr>Critics as state-dependent baselines</vt:lpstr>
      <vt:lpstr>Control variates: action-dependent baselines</vt:lpstr>
      <vt:lpstr>Eligibility traces &amp; n-step returns</vt:lpstr>
      <vt:lpstr>Generalized advantage estimation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Policy Gradient &amp; Actor-Critic Method</dc:title>
  <dc:creator>Chia-Yi Su</dc:creator>
  <cp:lastModifiedBy>Su, Ian</cp:lastModifiedBy>
  <cp:revision>704</cp:revision>
  <dcterms:created xsi:type="dcterms:W3CDTF">2020-07-07T01:55:53Z</dcterms:created>
  <dcterms:modified xsi:type="dcterms:W3CDTF">2022-05-26T06:42:27Z</dcterms:modified>
</cp:coreProperties>
</file>