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256" r:id="rId2"/>
    <p:sldId id="312" r:id="rId3"/>
    <p:sldId id="257" r:id="rId4"/>
    <p:sldId id="309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10" r:id="rId46"/>
    <p:sldId id="311" r:id="rId47"/>
    <p:sldId id="268" r:id="rId4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4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13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2022/2/17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hiayisu.github.io/teaching/2022-spring-teach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tmp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Markov Decision Process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dirty="0"/>
              <a:t>Lecturer: Chia-Yi Su</a:t>
            </a:r>
          </a:p>
          <a:p>
            <a:r>
              <a:rPr lang="en-US" altLang="zh-TW" dirty="0"/>
              <a:t>Advisor: Prof. </a:t>
            </a:r>
            <a:r>
              <a:rPr lang="en-US" altLang="zh-TW" dirty="0" err="1"/>
              <a:t>Tsong</a:t>
            </a:r>
            <a:r>
              <a:rPr lang="en-US" altLang="zh-TW" dirty="0"/>
              <a:t>-Yi Chen</a:t>
            </a:r>
          </a:p>
          <a:p>
            <a:r>
              <a:rPr lang="en-US" altLang="zh-TW" dirty="0"/>
              <a:t>Department 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</a:p>
          <a:p>
            <a:r>
              <a:rPr lang="en-US" altLang="zh-TW" dirty="0">
                <a:hlinkClick r:id="rId2"/>
              </a:rPr>
              <a:t>https://chiayisu.github.io/teaching/2022-spring-teaching</a:t>
            </a:r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Student Markov Transition Matrix</a:t>
            </a:r>
          </a:p>
        </p:txBody>
      </p:sp>
      <p:pic>
        <p:nvPicPr>
          <p:cNvPr id="10" name="內容版面配置區 9" descr="畫面剪輯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790770"/>
            <a:ext cx="5181600" cy="203866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9" name="內容版面配置區 6" descr="畫面剪輯"/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85" y="1825625"/>
            <a:ext cx="5148430" cy="4351338"/>
          </a:xfrm>
        </p:spPr>
      </p:pic>
    </p:spTree>
    <p:extLst>
      <p:ext uri="{BB962C8B-B14F-4D97-AF65-F5344CB8AC3E}">
        <p14:creationId xmlns:p14="http://schemas.microsoft.com/office/powerpoint/2010/main" val="41047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Reward Process</a:t>
            </a:r>
            <a:endParaRPr lang="en-US" dirty="0"/>
          </a:p>
        </p:txBody>
      </p:sp>
      <p:sp>
        <p:nvSpPr>
          <p:cNvPr id="9" name="文字版面配置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4489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Reward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Markov </a:t>
                </a:r>
                <a:r>
                  <a:rPr lang="en-US" dirty="0"/>
                  <a:t>R</a:t>
                </a:r>
                <a:r>
                  <a:rPr lang="en-US" dirty="0" smtClean="0"/>
                  <a:t>eward Process: A Markov chain with the value judgement.</a:t>
                </a:r>
              </a:p>
              <a:p>
                <a:r>
                  <a:rPr lang="en-US" dirty="0"/>
                  <a:t>Formal Definition:</a:t>
                </a:r>
              </a:p>
              <a:p>
                <a:pPr lvl="1"/>
                <a:r>
                  <a:rPr lang="en-US" dirty="0"/>
                  <a:t>A Markov reward process is a tuple &lt;S, </a:t>
                </a:r>
                <a:r>
                  <a:rPr lang="en-US" dirty="0" smtClean="0"/>
                  <a:t>P, 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&gt;</a:t>
                </a:r>
                <a:endParaRPr lang="en-US" dirty="0"/>
              </a:p>
              <a:p>
                <a:pPr lvl="2"/>
                <a:r>
                  <a:rPr lang="en-US" dirty="0"/>
                  <a:t>S is a finite set of states.</a:t>
                </a:r>
              </a:p>
              <a:p>
                <a:pPr lvl="2"/>
                <a:r>
                  <a:rPr lang="en-US" dirty="0"/>
                  <a:t>P is a state transition probability </a:t>
                </a:r>
                <a:r>
                  <a:rPr lang="en-US" dirty="0" smtClean="0"/>
                  <a:t>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2"/>
                <a:r>
                  <a:rPr lang="en-US" dirty="0" smtClean="0"/>
                  <a:t>R is a reward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 is a discount factor,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[0,1]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9641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Student MRP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23" y="1609495"/>
            <a:ext cx="5065639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2712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Return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Return: Total discounted reward from time-step t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766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Discounted Factor?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Convenient to discount rewards mathematically</a:t>
            </a:r>
          </a:p>
          <a:p>
            <a:r>
              <a:rPr lang="en-US" dirty="0" smtClean="0"/>
              <a:t>Avoids infinites returns in cyclic Markov processes</a:t>
            </a:r>
          </a:p>
          <a:p>
            <a:r>
              <a:rPr lang="en-US" dirty="0" smtClean="0"/>
              <a:t>The uncertainty of the future</a:t>
            </a:r>
          </a:p>
          <a:p>
            <a:r>
              <a:rPr lang="en-US" dirty="0" smtClean="0"/>
              <a:t>Immediate rewards may be preferred in some cases.</a:t>
            </a:r>
          </a:p>
          <a:p>
            <a:pPr lvl="1"/>
            <a:r>
              <a:rPr lang="en-US" dirty="0" smtClean="0"/>
              <a:t>Financial Investment</a:t>
            </a:r>
          </a:p>
          <a:p>
            <a:pPr lvl="1"/>
            <a:r>
              <a:rPr lang="en-US" dirty="0" smtClean="0"/>
              <a:t>Human Behavior</a:t>
            </a:r>
          </a:p>
          <a:p>
            <a:r>
              <a:rPr lang="en-US" dirty="0" smtClean="0"/>
              <a:t>It’s sometimes better to use undiscounted reward.</a:t>
            </a:r>
          </a:p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84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Value Function v(s): Total rewards from state s </a:t>
                </a:r>
              </a:p>
              <a:p>
                <a:r>
                  <a:rPr lang="en-US" dirty="0"/>
                  <a:t>Formal Definition:</a:t>
                </a:r>
              </a:p>
              <a:p>
                <a:pPr lvl="1"/>
                <a:r>
                  <a:rPr lang="en-US" dirty="0" smtClean="0"/>
                  <a:t>Expected return from the state s</a:t>
                </a:r>
              </a:p>
              <a:p>
                <a:pPr lvl="1"/>
                <a:endParaRPr lang="en-US" dirty="0" smtClean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1433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Student MRP Returns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C1 </a:t>
                </a:r>
                <a:r>
                  <a:rPr lang="en-US" dirty="0"/>
                  <a:t>C2 C3 Pass Sleep</a:t>
                </a:r>
                <a:endParaRPr lang="en-US" dirty="0" smtClean="0"/>
              </a:p>
              <a:p>
                <a:r>
                  <a:rPr lang="en-US" dirty="0"/>
                  <a:t>C1 FB </a:t>
                </a:r>
                <a:r>
                  <a:rPr lang="en-US" dirty="0" err="1"/>
                  <a:t>FB</a:t>
                </a:r>
                <a:r>
                  <a:rPr lang="en-US" dirty="0"/>
                  <a:t> C1 </a:t>
                </a:r>
                <a:r>
                  <a:rPr lang="en-US" dirty="0" smtClean="0"/>
                  <a:t>C2 Sleep</a:t>
                </a:r>
              </a:p>
              <a:p>
                <a:r>
                  <a:rPr lang="en-US" dirty="0"/>
                  <a:t>C1 C2 C3 Pub C2 C3 Pass </a:t>
                </a:r>
                <a:r>
                  <a:rPr lang="en-US" dirty="0" smtClean="0"/>
                  <a:t>Sleep</a:t>
                </a:r>
              </a:p>
              <a:p>
                <a:r>
                  <a:rPr lang="en-US" dirty="0"/>
                  <a:t>C1 FB </a:t>
                </a:r>
                <a:r>
                  <a:rPr lang="en-US" dirty="0" err="1"/>
                  <a:t>FB</a:t>
                </a:r>
                <a:r>
                  <a:rPr lang="en-US" dirty="0"/>
                  <a:t> C1 C2 C3 Pub C1 </a:t>
                </a:r>
                <a:r>
                  <a:rPr lang="en-US" dirty="0" smtClean="0"/>
                  <a:t>… 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647" t="-14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內容版面配置區 6"/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=−2−2∗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+10∗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=−2−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8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內容版面配置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76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</a:t>
            </a:r>
            <a:r>
              <a:rPr lang="en-US" sz="4000" dirty="0" smtClean="0"/>
              <a:t>State-Value Function for Student </a:t>
            </a:r>
            <a:r>
              <a:rPr lang="en-US" sz="4000" dirty="0"/>
              <a:t>MRP</a:t>
            </a:r>
          </a:p>
        </p:txBody>
      </p:sp>
      <p:pic>
        <p:nvPicPr>
          <p:cNvPr id="10" name="內容版面配置區 9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5139" y="1847850"/>
            <a:ext cx="5005461" cy="4351338"/>
          </a:xfrm>
        </p:spPr>
      </p:pic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12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State-Value Function for Student MRP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9238" y="1690688"/>
            <a:ext cx="4560274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044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/>
              <a:t>Markov Decision </a:t>
            </a:r>
            <a:r>
              <a:rPr lang="en-US" altLang="zh-TW" dirty="0" smtClean="0"/>
              <a:t>Processes</a:t>
            </a:r>
          </a:p>
          <a:p>
            <a:r>
              <a:rPr lang="en-US" altLang="zh-TW" dirty="0"/>
              <a:t>Planning by Dynamic </a:t>
            </a:r>
            <a:r>
              <a:rPr lang="en-US" altLang="zh-TW" dirty="0" smtClean="0"/>
              <a:t>Programming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Prediction</a:t>
            </a:r>
          </a:p>
          <a:p>
            <a:r>
              <a:rPr lang="en-US" altLang="zh-TW" dirty="0"/>
              <a:t>Model-Free </a:t>
            </a:r>
            <a:r>
              <a:rPr lang="en-US" altLang="zh-TW" dirty="0" smtClean="0"/>
              <a:t>Control</a:t>
            </a:r>
          </a:p>
          <a:p>
            <a:r>
              <a:rPr lang="en-US" altLang="zh-TW" dirty="0" smtClean="0"/>
              <a:t>Neural Network</a:t>
            </a:r>
          </a:p>
          <a:p>
            <a:r>
              <a:rPr lang="en-US" altLang="zh-TW" dirty="0"/>
              <a:t>Value Function </a:t>
            </a:r>
            <a:r>
              <a:rPr lang="en-US" altLang="zh-TW" dirty="0" smtClean="0"/>
              <a:t>Approximation</a:t>
            </a:r>
          </a:p>
          <a:p>
            <a:r>
              <a:rPr lang="en-US" altLang="zh-TW" dirty="0" smtClean="0"/>
              <a:t>Policy Gradient</a:t>
            </a:r>
          </a:p>
          <a:p>
            <a:r>
              <a:rPr lang="en-US" altLang="zh-TW" dirty="0" smtClean="0"/>
              <a:t>Actor-Critic Algorithm</a:t>
            </a:r>
          </a:p>
          <a:p>
            <a:r>
              <a:rPr lang="en-US" altLang="zh-TW" dirty="0" smtClean="0"/>
              <a:t>Dialog System (Including </a:t>
            </a:r>
            <a:r>
              <a:rPr lang="en-US" altLang="zh-TW" dirty="0" err="1" smtClean="0"/>
              <a:t>MultiModal</a:t>
            </a:r>
            <a:r>
              <a:rPr lang="en-US" altLang="zh-TW" dirty="0" smtClean="0"/>
              <a:t> Dialog System)</a:t>
            </a:r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643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Equation for MRPs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value function can be disintegrated into two parts:</a:t>
                </a:r>
              </a:p>
              <a:p>
                <a:pPr lvl="1"/>
                <a:r>
                  <a:rPr lang="en-US" dirty="0" smtClean="0"/>
                  <a:t>Immediate reward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Discounted value of successor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+…|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 smtClean="0"/>
                  <a:t>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9764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for MRPs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541" b="-4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539051"/>
            <a:ext cx="4599792" cy="236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781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 for MRPs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1788322"/>
            <a:ext cx="5241836" cy="456802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4246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 smtClean="0"/>
              <a:t>Vectorzied</a:t>
            </a:r>
            <a:r>
              <a:rPr lang="en-US" sz="4000" dirty="0" smtClean="0"/>
              <a:t> Representation of Bellman Equation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Bellman equation can be </a:t>
                </a:r>
                <a:r>
                  <a:rPr lang="en-US" dirty="0" err="1" smtClean="0"/>
                  <a:t>vectorized</a:t>
                </a:r>
                <a:r>
                  <a:rPr lang="en-US" dirty="0" smtClean="0"/>
                  <a:t> as follows: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Where v is a column vector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486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solve the Bellman Equation?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Bellman equation is linear.</a:t>
                </a:r>
              </a:p>
              <a:p>
                <a:r>
                  <a:rPr lang="en-US" dirty="0" smtClean="0"/>
                  <a:t>Therefore: We can solve it directly: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𝑃𝑣</m:t>
                      </m:r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 smtClean="0"/>
                  <a:t>The algorithm complexity is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Therefore: We need some iterative methods to solve MDPs, e.g.:</a:t>
                </a:r>
              </a:p>
              <a:p>
                <a:pPr lvl="1"/>
                <a:r>
                  <a:rPr lang="en-US" dirty="0" smtClean="0"/>
                  <a:t>Dynamic Programming</a:t>
                </a:r>
              </a:p>
              <a:p>
                <a:pPr lvl="1"/>
                <a:r>
                  <a:rPr lang="en-US" dirty="0" smtClean="0"/>
                  <a:t>Monte Carlo Evaluation</a:t>
                </a:r>
              </a:p>
              <a:p>
                <a:pPr lvl="1"/>
                <a:r>
                  <a:rPr lang="en-US" dirty="0" smtClean="0"/>
                  <a:t>Temporal-Difference Learning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423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Decision Process</a:t>
            </a:r>
            <a:endParaRPr 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30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Markov Decision Process is to make a decision based on Markov Reward Process.</a:t>
                </a:r>
              </a:p>
              <a:p>
                <a:r>
                  <a:rPr lang="en-US" dirty="0" smtClean="0"/>
                  <a:t>All states in the environment satisfy the Markov property.</a:t>
                </a:r>
              </a:p>
              <a:p>
                <a:r>
                  <a:rPr lang="en-US" dirty="0"/>
                  <a:t>Formal Definition:</a:t>
                </a:r>
              </a:p>
              <a:p>
                <a:pPr lvl="1"/>
                <a:r>
                  <a:rPr lang="en-US" dirty="0"/>
                  <a:t>A Markov </a:t>
                </a:r>
                <a:r>
                  <a:rPr lang="en-US" dirty="0" smtClean="0"/>
                  <a:t>decision process </a:t>
                </a:r>
                <a:r>
                  <a:rPr lang="en-US" dirty="0"/>
                  <a:t>is a tuple &lt;S, </a:t>
                </a:r>
                <a:r>
                  <a:rPr lang="en-US" dirty="0" smtClean="0"/>
                  <a:t>A, P</a:t>
                </a:r>
                <a:r>
                  <a:rPr lang="en-US" dirty="0"/>
                  <a:t>, 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&gt;</a:t>
                </a:r>
              </a:p>
              <a:p>
                <a:pPr lvl="2"/>
                <a:r>
                  <a:rPr lang="en-US" dirty="0"/>
                  <a:t>S is a finite set of states</a:t>
                </a:r>
                <a:r>
                  <a:rPr lang="en-US" dirty="0" smtClean="0"/>
                  <a:t>.</a:t>
                </a:r>
              </a:p>
              <a:p>
                <a:pPr lvl="2"/>
                <a:r>
                  <a:rPr lang="en-US" dirty="0" smtClean="0"/>
                  <a:t>A is a finite set of actions.</a:t>
                </a:r>
                <a:endParaRPr lang="en-US" dirty="0"/>
              </a:p>
              <a:p>
                <a:pPr lvl="2"/>
                <a:r>
                  <a:rPr lang="en-US" dirty="0"/>
                  <a:t>P is a state transition probability </a:t>
                </a:r>
                <a:r>
                  <a:rPr lang="en-US" dirty="0" smtClean="0"/>
                  <a:t>matrix,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R is a reward function,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 discount factor,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869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Student MDP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122" y="1817212"/>
            <a:ext cx="5579756" cy="441261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6523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 policy is a probability distribution of all action given states,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The behavior of an agent depends on the policy.</a:t>
                </a:r>
              </a:p>
              <a:p>
                <a:r>
                  <a:rPr lang="en-US" dirty="0" smtClean="0"/>
                  <a:t>MDP policies are only dependent on the current state.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7062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Policies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Given an MDP M = &lt;S</a:t>
                </a:r>
                <a:r>
                  <a:rPr lang="en-US" dirty="0"/>
                  <a:t>, A, P, 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 smtClean="0"/>
                  <a:t>&gt; and a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The state sequence is a Markov process </a:t>
                </a:r>
                <a:r>
                  <a:rPr lang="en-US" dirty="0"/>
                  <a:t>&lt;S,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 smtClean="0"/>
                  <a:t>&gt;.</a:t>
                </a:r>
              </a:p>
              <a:p>
                <a:r>
                  <a:rPr lang="en-US" dirty="0" smtClean="0"/>
                  <a:t>The sate and reward sequence is a Markov reward process </a:t>
                </a:r>
                <a:r>
                  <a:rPr lang="en-US" dirty="0"/>
                  <a:t>&lt;S,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&gt;.</a:t>
                </a:r>
              </a:p>
              <a:p>
                <a:r>
                  <a:rPr lang="en-US" dirty="0" smtClean="0"/>
                  <a:t>Where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88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Markov </a:t>
            </a:r>
            <a:r>
              <a:rPr lang="en-US" dirty="0" smtClean="0"/>
              <a:t>Process</a:t>
            </a:r>
          </a:p>
          <a:p>
            <a:r>
              <a:rPr lang="en-US" dirty="0"/>
              <a:t>Markov Reward </a:t>
            </a:r>
            <a:r>
              <a:rPr lang="en-US" dirty="0" smtClean="0"/>
              <a:t>Process</a:t>
            </a:r>
          </a:p>
          <a:p>
            <a:r>
              <a:rPr lang="en-US" dirty="0"/>
              <a:t>Markov Decision </a:t>
            </a:r>
            <a:r>
              <a:rPr lang="en-US" dirty="0" smtClean="0"/>
              <a:t>Process</a:t>
            </a:r>
          </a:p>
          <a:p>
            <a:r>
              <a:rPr lang="en-US" dirty="0"/>
              <a:t>Extensions to MDPs</a:t>
            </a:r>
            <a:endParaRPr lang="en-US" dirty="0" smtClean="0"/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Function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The expected return starting from state s, then following the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r>
                  <a:rPr lang="en-US" dirty="0" smtClean="0"/>
                  <a:t>Action-Value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 smtClean="0"/>
                  <a:t>The expected return starting from state s and taking action a, then following the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80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Bellman Expectation Equation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state-value function and action-value function can also be disintegrated into two parts:</a:t>
                </a:r>
              </a:p>
              <a:p>
                <a:pPr lvl="1"/>
                <a:r>
                  <a:rPr lang="en-US" dirty="0" smtClean="0"/>
                  <a:t>Instant reward</a:t>
                </a:r>
              </a:p>
              <a:p>
                <a:pPr lvl="1"/>
                <a:r>
                  <a:rPr lang="en-US" dirty="0" smtClean="0"/>
                  <a:t>Discounted value of subsequent state </a:t>
                </a:r>
              </a:p>
              <a:p>
                <a:pPr lvl="1"/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485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Bellman Expectation </a:t>
                </a:r>
                <a:r>
                  <a:rPr lang="en-US" dirty="0" smtClean="0"/>
                  <a:t>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17" y="1870075"/>
            <a:ext cx="5089194" cy="2551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27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Bellman Expectation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1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8628" y="2016645"/>
            <a:ext cx="4534744" cy="223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8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Bellman Expectation Equation in Student MDP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30" y="1830087"/>
            <a:ext cx="6392657" cy="4386864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2859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Value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Optimal State-Value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 The maximum value function over all policies.</a:t>
                </a:r>
              </a:p>
              <a:p>
                <a:r>
                  <a:rPr lang="en-US" dirty="0"/>
                  <a:t>Optimal </a:t>
                </a:r>
                <a:r>
                  <a:rPr lang="en-US" dirty="0" smtClean="0"/>
                  <a:t>Action-Value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 The maximum </a:t>
                </a:r>
                <a:r>
                  <a:rPr lang="en-US" dirty="0" smtClean="0"/>
                  <a:t>action value function </a:t>
                </a:r>
                <a:r>
                  <a:rPr lang="en-US" dirty="0"/>
                  <a:t>over all policies</a:t>
                </a:r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The optimal value function expresses the best possible performance in the MDP.</a:t>
                </a:r>
              </a:p>
              <a:p>
                <a:r>
                  <a:rPr lang="en-US" dirty="0" smtClean="0"/>
                  <a:t>The MDP is solved when the optimal value function is found.</a:t>
                </a:r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20873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Optimal Value Function for Student MDP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0505" y="1945131"/>
            <a:ext cx="5969323" cy="415677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031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Example: Optimal Action-Value Function for Student MDP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969" y="1966917"/>
            <a:ext cx="5687751" cy="4061007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2564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Optimal Policy: The best policy over all policies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For any MDP</a:t>
                </a:r>
              </a:p>
              <a:p>
                <a:pPr lvl="1"/>
                <a:r>
                  <a:rPr lang="en-US" dirty="0" smtClean="0"/>
                  <a:t>There is at least one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All optimal policies achieve the optimal value function,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All optimal policies achieve the optimal action-value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05882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Optimal Policy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An optimal policy can be found by maximizing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arg</m:t>
                                        </m:r>
                                        <m:r>
                                          <m:rPr>
                                            <m:sty m:val="p"/>
                                            <m:brk m:alnAt="7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m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b="0" i="0" smtClean="0">
                                            <a:latin typeface="Cambria Math" panose="02040503050406030204" pitchFamily="18" charset="0"/>
                                          </a:rPr>
                                          <m:t>ax</m:t>
                                        </m:r>
                                      </m:e>
                                      <m:li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lim>
                                    </m:limLow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0                        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𝑜𝑡h𝑒𝑟𝑤𝑖𝑠𝑒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There is always a deterministic optimal policy for any MDP.</a:t>
                </a: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 smtClean="0"/>
                  <a:t> is known, the optimal policy is immediately found.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0463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Process</a:t>
            </a:r>
            <a:endParaRPr 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4964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Optimal Policy for Student MDP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674" y="1838137"/>
            <a:ext cx="5845913" cy="4151445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7890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Bellman Optimality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Bellman optimality equation is to find the maximum value in the state s.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2677678"/>
            <a:ext cx="4541724" cy="192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79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標題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Bellman Optimality Equation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標題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4987942" y="4915588"/>
                <a:ext cx="3622658" cy="6047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7942" y="4915588"/>
                <a:ext cx="3622658" cy="604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內容版面配置區 12" descr="畫面剪輯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829" y="2147217"/>
            <a:ext cx="4214157" cy="2311842"/>
          </a:xfrm>
        </p:spPr>
      </p:pic>
    </p:spTree>
    <p:extLst>
      <p:ext uri="{BB962C8B-B14F-4D97-AF65-F5344CB8AC3E}">
        <p14:creationId xmlns:p14="http://schemas.microsoft.com/office/powerpoint/2010/main" val="31287606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Bellman Optimality Equation in Student MDP</a:t>
            </a:r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0" y="2158407"/>
            <a:ext cx="5298228" cy="3857382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4612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the Bellman Optimality Equation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Bellman Optimality Equation is non-linear.</a:t>
            </a:r>
          </a:p>
          <a:p>
            <a:r>
              <a:rPr lang="en-US" dirty="0" smtClean="0"/>
              <a:t>Therefore: Bellman Optimality Equation will be solved by using iterative methods:</a:t>
            </a:r>
          </a:p>
          <a:p>
            <a:pPr lvl="1"/>
            <a:r>
              <a:rPr lang="en-US" dirty="0" smtClean="0"/>
              <a:t>Value Iteration</a:t>
            </a:r>
          </a:p>
          <a:p>
            <a:pPr lvl="1"/>
            <a:r>
              <a:rPr lang="en-US" dirty="0" smtClean="0"/>
              <a:t>Policy Iteration</a:t>
            </a:r>
          </a:p>
          <a:p>
            <a:pPr lvl="1"/>
            <a:r>
              <a:rPr lang="en-US" dirty="0" smtClean="0"/>
              <a:t>Q-Learning</a:t>
            </a:r>
          </a:p>
          <a:p>
            <a:pPr lvl="1"/>
            <a:r>
              <a:rPr lang="en-US" dirty="0" err="1" smtClean="0"/>
              <a:t>Sarsa</a:t>
            </a:r>
            <a:endParaRPr 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1617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MDPs</a:t>
            </a:r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2584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to MDPs</a:t>
            </a:r>
          </a:p>
        </p:txBody>
      </p:sp>
      <p:sp>
        <p:nvSpPr>
          <p:cNvPr id="8" name="內容版面配置區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Infinite </a:t>
            </a:r>
            <a:r>
              <a:rPr lang="en-US" dirty="0"/>
              <a:t>and continuous MDPs</a:t>
            </a:r>
          </a:p>
          <a:p>
            <a:r>
              <a:rPr lang="en-US" dirty="0"/>
              <a:t>Partially observable MDPs</a:t>
            </a:r>
          </a:p>
          <a:p>
            <a:r>
              <a:rPr lang="en-US" dirty="0"/>
              <a:t>Undiscounted, average reward MDPs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578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 to Reinforcement Learning with David Silver, DeepMind x UCL.</a:t>
            </a:r>
          </a:p>
          <a:p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 to MDPs</a:t>
            </a:r>
            <a:endParaRPr 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MDPs are to describe an environment for reinforcement learning mathematically.</a:t>
            </a:r>
          </a:p>
          <a:p>
            <a:r>
              <a:rPr lang="en-US" dirty="0" smtClean="0"/>
              <a:t>MDP environments are fully observable.</a:t>
            </a:r>
          </a:p>
          <a:p>
            <a:r>
              <a:rPr lang="en-US" dirty="0" smtClean="0"/>
              <a:t>i.e. The environment state is fully known.</a:t>
            </a:r>
          </a:p>
          <a:p>
            <a:r>
              <a:rPr lang="en-US" dirty="0" smtClean="0"/>
              <a:t>Almost all RL problems can be treated as MDP problems.</a:t>
            </a:r>
          </a:p>
          <a:p>
            <a:endParaRPr lang="en-US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466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Property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The future is only dependent on the present state.</a:t>
                </a:r>
              </a:p>
              <a:p>
                <a:r>
                  <a:rPr lang="en-US" dirty="0"/>
                  <a:t>A state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TW" altLang="en-US" dirty="0"/>
                  <a:t> </a:t>
                </a:r>
                <a:r>
                  <a:rPr lang="en-US" altLang="zh-TW" dirty="0"/>
                  <a:t>is Markov </a:t>
                </a:r>
                <a:r>
                  <a:rPr lang="en-US" altLang="zh-TW" dirty="0" err="1"/>
                  <a:t>iff</a:t>
                </a:r>
                <a:r>
                  <a:rPr lang="en-US" altLang="zh-TW" dirty="0"/>
                  <a:t> 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2,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US" dirty="0"/>
                  <a:t>The history can be given up when the state is known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The state is a sufficient statistic of the future.</a:t>
                </a:r>
              </a:p>
              <a:p>
                <a:endParaRPr lang="en-US" dirty="0"/>
              </a:p>
              <a:p>
                <a:endParaRPr lang="en-US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105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Transition Matrix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State Transition Probability: The probability from present state to next state.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en-US" dirty="0"/>
                  <a:t>State Transition </a:t>
                </a:r>
                <a:r>
                  <a:rPr lang="en-US" dirty="0" smtClean="0"/>
                  <a:t>Matrix: Defining probabilities from all Markov states s to all successor states </a:t>
                </a:r>
                <a:r>
                  <a:rPr lang="en-US" dirty="0"/>
                  <a:t>s</a:t>
                </a:r>
                <a:r>
                  <a:rPr lang="en-US" baseline="30000" dirty="0" smtClean="0"/>
                  <a:t>’</a:t>
                </a:r>
                <a:r>
                  <a:rPr lang="en-US" dirty="0" smtClean="0"/>
                  <a:t>.</a:t>
                </a:r>
                <a:endParaRPr lang="en-US" baseline="30000" dirty="0" smtClean="0"/>
              </a:p>
              <a:p>
                <a:r>
                  <a:rPr lang="en-US" dirty="0" smtClean="0"/>
                  <a:t>Formula of </a:t>
                </a:r>
                <a:r>
                  <a:rPr lang="en-US" dirty="0"/>
                  <a:t>State Transition </a:t>
                </a:r>
                <a:r>
                  <a:rPr lang="en-US" dirty="0" smtClean="0"/>
                  <a:t>Matrix:</a:t>
                </a:r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where the gross probabilities of each row is 1.</a:t>
                </a:r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734887" y="4322618"/>
            <a:ext cx="1197033" cy="40732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to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11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Markov Process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Markov Process: To sample randomly and repeatedly.</a:t>
                </a:r>
              </a:p>
              <a:p>
                <a:r>
                  <a:rPr lang="en-US" dirty="0" smtClean="0"/>
                  <a:t>i.e. a random sequence of states with the Markov property.</a:t>
                </a:r>
                <a:endParaRPr lang="en-US" dirty="0"/>
              </a:p>
              <a:p>
                <a:r>
                  <a:rPr lang="en-US" dirty="0" smtClean="0"/>
                  <a:t>Formal Definition:</a:t>
                </a:r>
              </a:p>
              <a:p>
                <a:pPr lvl="1"/>
                <a:r>
                  <a:rPr lang="en-US" dirty="0" smtClean="0"/>
                  <a:t>A Markov process is a tuple &lt;S, P&gt;</a:t>
                </a:r>
              </a:p>
              <a:p>
                <a:pPr lvl="2"/>
                <a:r>
                  <a:rPr lang="en-US" dirty="0"/>
                  <a:t>S is </a:t>
                </a:r>
                <a:r>
                  <a:rPr lang="en-US" dirty="0" smtClean="0"/>
                  <a:t>a finite </a:t>
                </a:r>
                <a:r>
                  <a:rPr lang="en-US" dirty="0"/>
                  <a:t>set of </a:t>
                </a:r>
                <a:r>
                  <a:rPr lang="en-US" dirty="0" smtClean="0"/>
                  <a:t>states.</a:t>
                </a:r>
              </a:p>
              <a:p>
                <a:pPr lvl="2"/>
                <a:r>
                  <a:rPr lang="en-US" dirty="0"/>
                  <a:t>P is a state transition probability </a:t>
                </a:r>
                <a:r>
                  <a:rPr lang="en-US" dirty="0" smtClean="0"/>
                  <a:t>matrix,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0866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Student Markov Chain</a:t>
            </a:r>
            <a:endParaRPr lang="en-US" dirty="0"/>
          </a:p>
        </p:txBody>
      </p:sp>
      <p:pic>
        <p:nvPicPr>
          <p:cNvPr id="7" name="內容版面配置區 6" descr="畫面剪輯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156" y="1690688"/>
            <a:ext cx="5148430" cy="4351338"/>
          </a:xfrm>
        </p:spPr>
      </p:pic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236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3041</Words>
  <Application>Microsoft Office PowerPoint</Application>
  <PresentationFormat>寬螢幕</PresentationFormat>
  <Paragraphs>388</Paragraphs>
  <Slides>47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47</vt:i4>
      </vt:variant>
    </vt:vector>
  </HeadingPairs>
  <TitlesOfParts>
    <vt:vector size="53" baseType="lpstr">
      <vt:lpstr>新細明體</vt:lpstr>
      <vt:lpstr>Arial</vt:lpstr>
      <vt:lpstr>Calibri</vt:lpstr>
      <vt:lpstr>Calibri Light</vt:lpstr>
      <vt:lpstr>Cambria Math</vt:lpstr>
      <vt:lpstr>Office 佈景主題</vt:lpstr>
      <vt:lpstr>Markov Decision Process</vt:lpstr>
      <vt:lpstr>Course Outline</vt:lpstr>
      <vt:lpstr>Today’s Agenda</vt:lpstr>
      <vt:lpstr>Markov Process</vt:lpstr>
      <vt:lpstr>Introduction to MDPs</vt:lpstr>
      <vt:lpstr>Markov Property</vt:lpstr>
      <vt:lpstr>State Transition Matrix</vt:lpstr>
      <vt:lpstr>Markov Process</vt:lpstr>
      <vt:lpstr>Example: Student Markov Chain</vt:lpstr>
      <vt:lpstr>Example: Student Markov Transition Matrix</vt:lpstr>
      <vt:lpstr>Markov Reward Process</vt:lpstr>
      <vt:lpstr>Markov Reward Process</vt:lpstr>
      <vt:lpstr>Example: Student MRP</vt:lpstr>
      <vt:lpstr>Return</vt:lpstr>
      <vt:lpstr>Why Discounted Factor?</vt:lpstr>
      <vt:lpstr>Value Function</vt:lpstr>
      <vt:lpstr>Example: Student MRP Returns</vt:lpstr>
      <vt:lpstr>Example: State-Value Function for Student MRP</vt:lpstr>
      <vt:lpstr>Example: State-Value Function for Student MRP</vt:lpstr>
      <vt:lpstr>Bellman Equation for MRPs</vt:lpstr>
      <vt:lpstr>Bellman Equation for MRPs</vt:lpstr>
      <vt:lpstr>Bellman Equation for MRPs</vt:lpstr>
      <vt:lpstr>Vectorzied Representation of Bellman Equation</vt:lpstr>
      <vt:lpstr>How to solve the Bellman Equation?</vt:lpstr>
      <vt:lpstr>Markov Decision Process</vt:lpstr>
      <vt:lpstr>Markov Decision Process</vt:lpstr>
      <vt:lpstr>Example: Student MDP</vt:lpstr>
      <vt:lpstr>Policies</vt:lpstr>
      <vt:lpstr>Policies</vt:lpstr>
      <vt:lpstr>Value Function</vt:lpstr>
      <vt:lpstr>Bellman Expectation Equation</vt:lpstr>
      <vt:lpstr>Bellman Expectation Equation for v_π </vt:lpstr>
      <vt:lpstr>Bellman Expectation Equation for Q_π </vt:lpstr>
      <vt:lpstr>Example: Bellman Expectation Equation in Student MDP</vt:lpstr>
      <vt:lpstr>Optimal Value Function</vt:lpstr>
      <vt:lpstr>Example: Optimal Value Function for Student MDP</vt:lpstr>
      <vt:lpstr>Example: Optimal Action-Value Function for Student MDP</vt:lpstr>
      <vt:lpstr>Optimal Policy</vt:lpstr>
      <vt:lpstr>Finding an Optimal Policy</vt:lpstr>
      <vt:lpstr>Example: Optimal Policy for Student MDP</vt:lpstr>
      <vt:lpstr>Bellman Optimality Equation for v_∗</vt:lpstr>
      <vt:lpstr>Bellman Optimality Equation for Q_∗</vt:lpstr>
      <vt:lpstr>Example: Bellman Optimality Equation in Student MDP</vt:lpstr>
      <vt:lpstr>Solving the Bellman Optimality Equation</vt:lpstr>
      <vt:lpstr>Extensions to MDPs</vt:lpstr>
      <vt:lpstr>Extensions to MDPs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Decision Process</dc:title>
  <dc:creator>Chia-Yi Su</dc:creator>
  <cp:lastModifiedBy>IanSu</cp:lastModifiedBy>
  <cp:revision>394</cp:revision>
  <dcterms:created xsi:type="dcterms:W3CDTF">2020-07-07T01:55:53Z</dcterms:created>
  <dcterms:modified xsi:type="dcterms:W3CDTF">2022-02-17T13:04:47Z</dcterms:modified>
</cp:coreProperties>
</file>