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9" r:id="rId3"/>
    <p:sldId id="30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6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Model-Free </a:t>
            </a:r>
            <a:r>
              <a:rPr lang="en-US" dirty="0" smtClean="0"/>
              <a:t>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With Monte-Carlo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Policy Evaluation: Monte-Carlo Policy Evaluation,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/>
                  <a:t>Greedy </a:t>
                </a:r>
                <a:r>
                  <a:rPr lang="en-US" dirty="0" smtClean="0"/>
                  <a:t>Policy Improvement</a:t>
                </a:r>
                <a:r>
                  <a:rPr lang="en-US" dirty="0"/>
                  <a:t>?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10" y="1426746"/>
            <a:ext cx="49632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Policy Iteration Using Action-Value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Greedy policy improvement over V(s) requires model of MDP</a:t>
                </a:r>
              </a:p>
              <a:p>
                <a:pPr marL="457200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Greedy policy improvement over Q(s, a) is </a:t>
                </a:r>
                <a:r>
                  <a:rPr lang="en-US" dirty="0" smtClean="0"/>
                  <a:t>model-free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dirty="0"/>
                            <m:t>Q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with Action-Value Function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Evaluation: </a:t>
                </a:r>
                <a:r>
                  <a:rPr lang="en-US" dirty="0"/>
                  <a:t>Monte-Carlo </a:t>
                </a:r>
                <a:r>
                  <a:rPr lang="en-US" dirty="0" smtClean="0"/>
                  <a:t>Policy Evaluation</a:t>
                </a:r>
                <a:r>
                  <a:rPr lang="en-US" dirty="0"/>
                  <a:t>, </a:t>
                </a:r>
                <a:r>
                  <a:rPr lang="en-US" dirty="0" smtClean="0"/>
                  <a:t>Q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/>
                  <a:t>Greedy </a:t>
                </a:r>
                <a:r>
                  <a:rPr lang="en-US" dirty="0" smtClean="0"/>
                  <a:t>Policy </a:t>
                </a:r>
                <a:r>
                  <a:rPr lang="en-US" dirty="0"/>
                  <a:t>I</a:t>
                </a:r>
                <a:r>
                  <a:rPr lang="en-US" dirty="0" smtClean="0"/>
                  <a:t>mprovement ?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83" y="1388479"/>
            <a:ext cx="423921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Greedy Action Selection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doors in front of you.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left door and get reward 0 </a:t>
            </a:r>
            <a:endParaRPr lang="en-US" dirty="0" smtClean="0"/>
          </a:p>
          <a:p>
            <a:pPr lvl="1"/>
            <a:r>
              <a:rPr lang="en-US" dirty="0" smtClean="0"/>
              <a:t>V(left</a:t>
            </a:r>
            <a:r>
              <a:rPr lang="en-US" dirty="0"/>
              <a:t>) = 0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+1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+1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+3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+2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+2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+2 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/>
              <a:t>. .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you sure you’ve chosen the best door?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13" y="2003874"/>
            <a:ext cx="3242687" cy="31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-</a:t>
            </a:r>
            <a:r>
              <a:rPr lang="en-US" dirty="0"/>
              <a:t>Greedy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idea for ensuring continual </a:t>
            </a:r>
            <a:r>
              <a:rPr lang="en-US" dirty="0" smtClean="0"/>
              <a:t>exploration</a:t>
            </a:r>
          </a:p>
          <a:p>
            <a:r>
              <a:rPr lang="en-US" dirty="0"/>
              <a:t>All m actions are tried with non-zero </a:t>
            </a:r>
            <a:r>
              <a:rPr lang="en-US" dirty="0" smtClean="0"/>
              <a:t>probability</a:t>
            </a:r>
          </a:p>
          <a:p>
            <a:r>
              <a:rPr lang="en-US" dirty="0"/>
              <a:t>With probability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choose an action at random</a:t>
            </a:r>
            <a:endParaRPr lang="en-US" dirty="0" smtClean="0"/>
          </a:p>
          <a:p>
            <a:r>
              <a:rPr lang="en-US" dirty="0"/>
              <a:t>With probability 1 −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choose the greedy </a:t>
            </a:r>
            <a:r>
              <a:rPr lang="en-US" dirty="0" smtClean="0"/>
              <a:t>action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</a:t>
            </a:r>
            <a:r>
              <a:rPr lang="en-US" dirty="0" smtClean="0"/>
              <a:t>Greedy </a:t>
            </a:r>
            <a:r>
              <a:rPr lang="en-US" dirty="0"/>
              <a:t>Policy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any </a:t>
                </a:r>
                <a:r>
                  <a:rPr lang="en-US" dirty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-</a:t>
                </a:r>
                <a:r>
                  <a:rPr lang="en-US" dirty="0"/>
                  <a:t>greedy policy π, the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respect </a:t>
                </a:r>
                <a:r>
                  <a:rPr lang="en-US" dirty="0" smtClean="0"/>
                  <a:t>to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improvement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+(1−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∈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ym typeface="Symbol" panose="05050102010706020507" pitchFamily="18" charset="2"/>
                                      </a:rPr>
                                      <m:t>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Symbol" panose="05050102010706020507" pitchFamily="18" charset="2"/>
                                  </a:rPr>
                                  <m:t>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Therefore: </a:t>
                </a:r>
                <a:r>
                  <a:rPr lang="en-US" dirty="0"/>
                  <a:t>from policy improvement </a:t>
                </a:r>
                <a:r>
                  <a:rPr lang="en-US" dirty="0" smtClean="0"/>
                  <a:t>theorem,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Policy </a:t>
                </a:r>
                <a:r>
                  <a:rPr lang="en-US" dirty="0"/>
                  <a:t>Evaluation: Monte-Carlo Policy Evaluation, 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Policy Improvement</a:t>
                </a:r>
                <a:r>
                  <a:rPr lang="en-US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-</a:t>
                </a:r>
                <a:r>
                  <a:rPr lang="en-US" dirty="0" smtClean="0"/>
                  <a:t>Greedy </a:t>
                </a:r>
                <a:r>
                  <a:rPr lang="en-US" dirty="0"/>
                  <a:t>Policy </a:t>
                </a:r>
                <a:r>
                  <a:rPr lang="en-US" dirty="0" smtClean="0"/>
                  <a:t>Improvement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45" y="1481491"/>
            <a:ext cx="4230355" cy="25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E</a:t>
                </a:r>
                <a:r>
                  <a:rPr lang="en-US" dirty="0" smtClean="0"/>
                  <a:t>pisode</a:t>
                </a:r>
                <a:r>
                  <a:rPr lang="en-US" dirty="0"/>
                  <a:t>: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r>
                  <a:rPr lang="en-US" dirty="0"/>
                  <a:t>Policy Evaluation: Monte-Carlo Policy Evaluation, 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Policy Improvement:</a:t>
                </a:r>
                <a:r>
                  <a:rPr lang="zh-TW" alt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</a:t>
                </a:r>
                <a:r>
                  <a:rPr lang="en-US" altLang="zh-TW" dirty="0">
                    <a:sym typeface="Symbol" panose="05050102010706020507" pitchFamily="18" charset="2"/>
                  </a:rPr>
                  <a:t>-</a:t>
                </a:r>
                <a:r>
                  <a:rPr lang="en-US" dirty="0"/>
                  <a:t>Greedy Policy Improvement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7" y="1646238"/>
            <a:ext cx="4114800" cy="26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Greedy in the Limit with Infinite Exploration (GLIE)</a:t>
                </a:r>
              </a:p>
              <a:p>
                <a:r>
                  <a:rPr lang="en-US" dirty="0"/>
                  <a:t>All state-action pairs are explored infinitely many times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policy converges on a greedy </a:t>
                </a:r>
                <a:r>
                  <a:rPr lang="en-US" dirty="0" smtClean="0"/>
                  <a:t>policy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 example, </a:t>
                </a:r>
                <a:r>
                  <a:rPr lang="en-US" dirty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-</a:t>
                </a:r>
                <a:r>
                  <a:rPr lang="en-US" dirty="0"/>
                  <a:t>greedy is GLIE if </a:t>
                </a:r>
                <a:r>
                  <a:rPr lang="en-US" dirty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 </a:t>
                </a:r>
                <a:r>
                  <a:rPr lang="en-US" dirty="0"/>
                  <a:t>reduces to zero </a:t>
                </a:r>
                <a:r>
                  <a:rPr lang="en-US" dirty="0" smtClean="0"/>
                  <a:t>at </a:t>
                </a:r>
                <a:r>
                  <a:rPr lang="en-US" dirty="0" smtClean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 Monte-Carlo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kth episode using π: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the episode</a:t>
                </a:r>
                <a:r>
                  <a:rPr lang="en-US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Improve policy based on new action-value </a:t>
                </a:r>
                <a:r>
                  <a:rPr lang="en-US" dirty="0" smtClean="0"/>
                  <a:t>function,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greedy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GLIE Monte-Carlo control converges to the optimal action-value function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/>
                  <a:t>Q(s, a) </a:t>
                </a:r>
                <a:r>
                  <a:rPr lang="en-US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</a:t>
            </a:r>
            <a:r>
              <a:rPr lang="en-US" dirty="0"/>
              <a:t>Temporal-Difference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vs. TD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Temporal-Difference </a:t>
                </a:r>
                <a:r>
                  <a:rPr lang="en-US" dirty="0"/>
                  <a:t>(TD) learning has several advantages over Monte-Carlo (</a:t>
                </a:r>
                <a:r>
                  <a:rPr lang="en-US" dirty="0" smtClean="0"/>
                  <a:t>MC)</a:t>
                </a:r>
              </a:p>
              <a:p>
                <a:pPr lvl="1"/>
                <a:r>
                  <a:rPr lang="en-US" dirty="0" smtClean="0"/>
                  <a:t>Lower variance</a:t>
                </a:r>
              </a:p>
              <a:p>
                <a:pPr lvl="1"/>
                <a:r>
                  <a:rPr lang="en-US" dirty="0" smtClean="0"/>
                  <a:t>Online</a:t>
                </a:r>
              </a:p>
              <a:p>
                <a:pPr lvl="1"/>
                <a:r>
                  <a:rPr lang="en-US" dirty="0" smtClean="0"/>
                  <a:t>Incomplete Sequences </a:t>
                </a:r>
              </a:p>
              <a:p>
                <a:r>
                  <a:rPr lang="en-US" dirty="0" smtClean="0"/>
                  <a:t>Natural </a:t>
                </a:r>
                <a:r>
                  <a:rPr lang="en-US" dirty="0"/>
                  <a:t>idea: use TD instead of MC in our control loop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Apply </a:t>
                </a:r>
                <a:r>
                  <a:rPr lang="en-US" dirty="0"/>
                  <a:t>TD to Q(S, A)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greedy policy </a:t>
                </a:r>
                <a:r>
                  <a:rPr lang="en-US" dirty="0" smtClean="0"/>
                  <a:t>improvement</a:t>
                </a:r>
              </a:p>
              <a:p>
                <a:pPr lvl="1"/>
                <a:r>
                  <a:rPr lang="en-US" dirty="0" smtClean="0"/>
                  <a:t>Update </a:t>
                </a:r>
                <a:r>
                  <a:rPr lang="en-US" dirty="0"/>
                  <a:t>every time-step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Action-Value Functions with </a:t>
            </a:r>
            <a:r>
              <a:rPr lang="en-US" dirty="0" err="1" smtClean="0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) +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95" y="1646238"/>
            <a:ext cx="163852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Control With </a:t>
            </a:r>
            <a:r>
              <a:rPr lang="en-US" dirty="0" err="1"/>
              <a:t>Sarsa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Every time-step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Policy </a:t>
                </a:r>
                <a:r>
                  <a:rPr lang="en-US" dirty="0" smtClean="0"/>
                  <a:t>Evaluation: </a:t>
                </a:r>
                <a:r>
                  <a:rPr lang="en-US" dirty="0" err="1" smtClean="0"/>
                  <a:t>Sarsa</a:t>
                </a:r>
                <a:r>
                  <a:rPr lang="en-US" dirty="0" smtClean="0"/>
                  <a:t>,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policy improvement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2" y="1646238"/>
            <a:ext cx="3983182" cy="25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Algorithm for On-Policy Control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2" y="1977559"/>
            <a:ext cx="8129578" cy="326777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</a:t>
            </a:r>
            <a:r>
              <a:rPr lang="en-US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Sarsa</a:t>
                </a:r>
                <a:r>
                  <a:rPr lang="en-US" dirty="0"/>
                  <a:t> converges to the optimal action-value function</a:t>
                </a:r>
                <a:r>
                  <a:rPr lang="en-US" dirty="0" smtClean="0"/>
                  <a:t>, </a:t>
                </a:r>
                <a:r>
                  <a:rPr lang="en-US" dirty="0"/>
                  <a:t>Q(s, a)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 under the following conditions:</a:t>
                </a:r>
              </a:p>
              <a:p>
                <a:pPr lvl="1"/>
                <a:r>
                  <a:rPr lang="en-US" dirty="0"/>
                  <a:t>GLIE sequence of </a:t>
                </a:r>
                <a:r>
                  <a:rPr lang="en-US" dirty="0" smtClean="0"/>
                  <a:t>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Robbins-</a:t>
                </a:r>
                <a:r>
                  <a:rPr lang="en-US" dirty="0" err="1"/>
                  <a:t>Monro</a:t>
                </a:r>
                <a:r>
                  <a:rPr lang="en-US" dirty="0"/>
                  <a:t> sequence of step-sizes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following n-step returns for n = 1, 2, ∞:</a:t>
                </a:r>
              </a:p>
              <a:p>
                <a:pPr marL="0" indent="0">
                  <a:buNone/>
                </a:pPr>
                <a:r>
                  <a:rPr lang="en-US" dirty="0"/>
                  <a:t>n = 1 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Sarsa</a:t>
                </a:r>
                <a:r>
                  <a:rPr lang="en-US" dirty="0" smtClean="0"/>
                  <a:t>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= 2               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= ∞ (MC)   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n-step </a:t>
                </a:r>
                <a:r>
                  <a:rPr lang="en-US" dirty="0" smtClean="0"/>
                  <a:t>Q-return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n-step </a:t>
                </a:r>
                <a:r>
                  <a:rPr lang="en-US" dirty="0" err="1"/>
                  <a:t>Sarsa</a:t>
                </a:r>
                <a:r>
                  <a:rPr lang="en-US" dirty="0"/>
                  <a:t> updates Q(s, a) towards the n-step </a:t>
                </a:r>
                <a:r>
                  <a:rPr lang="en-US" dirty="0" smtClean="0"/>
                  <a:t>Q-return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6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 smtClean="0"/>
                  <a:t> return combines </a:t>
                </a:r>
                <a:r>
                  <a:rPr lang="en-US" dirty="0"/>
                  <a:t>all n-step </a:t>
                </a:r>
                <a:r>
                  <a:rPr lang="en-US" dirty="0" smtClean="0"/>
                  <a:t>Q-returns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Using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(1 −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l-GR" dirty="0"/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sz="1600" dirty="0"/>
                          <m:t>λ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(1 − </m:t>
                    </m:r>
                    <m:r>
                      <m:rPr>
                        <m:nor/>
                      </m:rPr>
                      <a:rPr lang="el-GR" sz="1600" dirty="0"/>
                      <m:t>λ</m:t>
                    </m:r>
                    <m:r>
                      <m:rPr>
                        <m:nor/>
                      </m:rPr>
                      <a:rPr lang="el-GR" sz="1600" dirty="0"/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dirty="0"/>
                  <a:t>Forward-view TD(</a:t>
                </a:r>
                <a:r>
                  <a:rPr lang="el-GR" dirty="0"/>
                  <a:t>λ)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sz="1600" dirty="0"/>
                                  <m:t>λ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4" y="1825625"/>
            <a:ext cx="3682643" cy="3599888"/>
          </a:xfrm>
        </p:spPr>
      </p:pic>
    </p:spTree>
    <p:extLst>
      <p:ext uri="{BB962C8B-B14F-4D97-AF65-F5344CB8AC3E}">
        <p14:creationId xmlns:p14="http://schemas.microsoft.com/office/powerpoint/2010/main" val="2537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Just like </a:t>
                </a:r>
                <a:r>
                  <a:rPr lang="en-US" dirty="0"/>
                  <a:t>TD(λ), we use eligibility traces in an online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/>
                  <a:t>But </a:t>
                </a:r>
                <a:r>
                  <a:rPr lang="en-US" dirty="0" err="1"/>
                  <a:t>Sarsa</a:t>
                </a:r>
                <a:r>
                  <a:rPr lang="en-US" dirty="0"/>
                  <a:t>(λ) has one eligibility trace for each state-action </a:t>
                </a:r>
                <a:r>
                  <a:rPr lang="en-US" dirty="0" smtClean="0"/>
                  <a:t>pair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Q(s, a) is updated for every state s and action </a:t>
                </a:r>
                <a:r>
                  <a:rPr lang="en-US" dirty="0" smtClean="0"/>
                  <a:t>a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n </a:t>
                </a:r>
                <a:r>
                  <a:rPr lang="en-US" dirty="0"/>
                  <a:t>proportion to </a:t>
                </a:r>
                <a:r>
                  <a:rPr lang="en-US" dirty="0" smtClean="0"/>
                  <a:t>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2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 </a:t>
            </a:r>
            <a:r>
              <a:rPr lang="en-US" dirty="0"/>
              <a:t>Algorithm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57" y="1690688"/>
            <a:ext cx="6782747" cy="396295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dirty="0"/>
              <a:t>On-Policy Monte-Carlo </a:t>
            </a:r>
            <a:r>
              <a:rPr lang="en-US" dirty="0" smtClean="0"/>
              <a:t>Control</a:t>
            </a:r>
          </a:p>
          <a:p>
            <a:r>
              <a:rPr lang="en-US" dirty="0"/>
              <a:t>On-Policy Temporal-Difference </a:t>
            </a:r>
            <a:r>
              <a:rPr lang="en-US" dirty="0" smtClean="0"/>
              <a:t>Learning</a:t>
            </a:r>
          </a:p>
          <a:p>
            <a:r>
              <a:rPr lang="en-US" dirty="0"/>
              <a:t>Off-Policy </a:t>
            </a:r>
            <a:r>
              <a:rPr lang="en-US" dirty="0" smtClean="0"/>
              <a:t>Learning</a:t>
            </a:r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Evaluate target policy π(</a:t>
                </a:r>
                <a:r>
                  <a:rPr lang="en-US" dirty="0" err="1"/>
                  <a:t>a|s</a:t>
                </a:r>
                <a:r>
                  <a:rPr lang="en-US" dirty="0"/>
                  <a:t>) to </a:t>
                </a: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While following </a:t>
                </a:r>
                <a:r>
                  <a:rPr lang="en-US" dirty="0" smtClean="0"/>
                  <a:t>behavior </a:t>
                </a:r>
                <a:r>
                  <a:rPr lang="en-US" dirty="0"/>
                  <a:t>policy µ(</a:t>
                </a:r>
                <a:r>
                  <a:rPr lang="en-US" dirty="0" err="1"/>
                  <a:t>a|s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Why is this important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/>
                  <a:t>Learn from observing humans or other </a:t>
                </a:r>
                <a:r>
                  <a:rPr lang="en-US" dirty="0" smtClean="0"/>
                  <a:t>agents</a:t>
                </a:r>
              </a:p>
              <a:p>
                <a:pPr lvl="1"/>
                <a:r>
                  <a:rPr lang="en-US" dirty="0"/>
                  <a:t>Re-use </a:t>
                </a:r>
                <a:r>
                  <a:rPr lang="en-US" dirty="0" smtClean="0"/>
                  <a:t>experience </a:t>
                </a:r>
                <a:r>
                  <a:rPr lang="en-US" dirty="0"/>
                  <a:t>generated from old </a:t>
                </a:r>
                <a:r>
                  <a:rPr lang="en-US" dirty="0" smtClean="0"/>
                  <a:t>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Learn about optimal policy while following exploratory </a:t>
                </a:r>
                <a:r>
                  <a:rPr lang="en-US" dirty="0" smtClean="0"/>
                  <a:t>policy</a:t>
                </a:r>
              </a:p>
              <a:p>
                <a:pPr lvl="1"/>
                <a:r>
                  <a:rPr lang="en-US" dirty="0"/>
                  <a:t>Learn about multiple policies while following one policy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r>
              <a:rPr lang="en-US" dirty="0" smtClean="0"/>
              <a:t>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the expectation of a different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2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for Off-Policy Monte-Carlo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returns generated from µ to evaluate π</a:t>
                </a:r>
              </a:p>
              <a:p>
                <a:r>
                  <a:rPr lang="en-US" dirty="0"/>
                  <a:t>Weight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according to similarity between policies</a:t>
                </a:r>
                <a:endParaRPr lang="en-US" dirty="0" smtClean="0"/>
              </a:p>
              <a:p>
                <a:r>
                  <a:rPr lang="en-US" dirty="0"/>
                  <a:t>Multiply importance sampling corrections along whole </a:t>
                </a:r>
                <a:r>
                  <a:rPr lang="en-US" dirty="0" smtClean="0"/>
                  <a:t>episode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Update value towards corrected </a:t>
                </a:r>
                <a:r>
                  <a:rPr lang="en-US" dirty="0" smtClean="0"/>
                  <a:t>return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Importance sampling can dramatically increase </a:t>
                </a:r>
                <a:r>
                  <a:rPr lang="en-US" dirty="0" smtClean="0"/>
                  <a:t>variance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5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for Off-Policy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TD targets generated from µ to evaluate π</a:t>
                </a:r>
              </a:p>
              <a:p>
                <a:r>
                  <a:rPr lang="en-US" dirty="0"/>
                  <a:t>Weight TD target </a:t>
                </a:r>
                <a:r>
                  <a:rPr lang="en-US" dirty="0" smtClean="0"/>
                  <a:t>R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importance </a:t>
                </a:r>
                <a:r>
                  <a:rPr lang="en-US" dirty="0" smtClean="0"/>
                  <a:t>sampling</a:t>
                </a:r>
              </a:p>
              <a:p>
                <a:r>
                  <a:rPr lang="en-US" dirty="0"/>
                  <a:t>Only need a single importance sampling </a:t>
                </a:r>
                <a:r>
                  <a:rPr lang="en-US" dirty="0" smtClean="0"/>
                  <a:t>correction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π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Much lower variance than Monte-Carlo importance </a:t>
                </a:r>
                <a:r>
                  <a:rPr lang="en-US" dirty="0" smtClean="0"/>
                  <a:t>sampling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4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now consider off-policy learning of action-values Q(s, a) </a:t>
                </a:r>
              </a:p>
              <a:p>
                <a:r>
                  <a:rPr lang="en-US" dirty="0"/>
                  <a:t>No importance sampling is </a:t>
                </a:r>
                <a:r>
                  <a:rPr lang="en-US" dirty="0" smtClean="0"/>
                  <a:t>required</a:t>
                </a:r>
              </a:p>
              <a:p>
                <a:r>
                  <a:rPr lang="en-US" dirty="0"/>
                  <a:t>Next action is chosen using </a:t>
                </a:r>
                <a:r>
                  <a:rPr lang="en-US" dirty="0" smtClean="0"/>
                  <a:t>behavior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But we consider alternative successor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And </a:t>
                </a:r>
                <a:r>
                  <a:rPr lang="en-US" dirty="0" smtClean="0"/>
                  <a:t>update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towards value of alternative </a:t>
                </a:r>
                <a:r>
                  <a:rPr lang="en-US" dirty="0" smtClean="0"/>
                  <a:t>action</a:t>
                </a:r>
              </a:p>
              <a:p>
                <a:r>
                  <a:rPr lang="en-US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9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Control with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now allow both behavior </a:t>
                </a:r>
                <a:r>
                  <a:rPr lang="en-US" dirty="0"/>
                  <a:t>and target policies to </a:t>
                </a:r>
                <a:r>
                  <a:rPr lang="en-US" dirty="0" smtClean="0"/>
                  <a:t>improve</a:t>
                </a:r>
              </a:p>
              <a:p>
                <a:r>
                  <a:rPr lang="en-US" dirty="0"/>
                  <a:t>The target policy π is greedy w.r.t. Q(s, a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behavior </a:t>
                </a:r>
                <a:r>
                  <a:rPr lang="en-US" dirty="0"/>
                  <a:t>policy µ is e.g.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w.r.t. Q(s, 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The Q-learning target </a:t>
                </a:r>
                <a:r>
                  <a:rPr lang="en-US" dirty="0" smtClean="0"/>
                  <a:t>simplifies</a:t>
                </a:r>
                <a:r>
                  <a:rPr lang="en-US" dirty="0"/>
                  <a:t> </a:t>
                </a:r>
                <a:r>
                  <a:rPr lang="en-US" dirty="0" smtClean="0"/>
                  <a:t>as follows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62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Control </a:t>
            </a:r>
            <a:r>
              <a:rPr lang="en-US" dirty="0" smtClean="0"/>
              <a:t>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Q(S, A)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Q-learning control converges to the optimal action-value </a:t>
                </a:r>
                <a:r>
                  <a:rPr lang="en-US" dirty="0" smtClean="0"/>
                  <a:t>function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Q(s, a)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1" y="1646238"/>
            <a:ext cx="234347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22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DP and TD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68" y="1690688"/>
            <a:ext cx="7030930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7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Reinforcement Learning 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Model-Free Prediction 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value function of an unknown MDP </a:t>
            </a:r>
            <a:endParaRPr lang="en-US" dirty="0" smtClean="0"/>
          </a:p>
          <a:p>
            <a:r>
              <a:rPr lang="en-US" dirty="0" smtClean="0"/>
              <a:t>Model-Free Control </a:t>
            </a:r>
          </a:p>
          <a:p>
            <a:pPr lvl="1"/>
            <a:r>
              <a:rPr lang="en-US" dirty="0" smtClean="0"/>
              <a:t>Optimize the </a:t>
            </a:r>
            <a:r>
              <a:rPr lang="en-US" dirty="0"/>
              <a:t>value function of an unknown MDP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Model-Free Control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</a:t>
            </a:r>
          </a:p>
          <a:p>
            <a:r>
              <a:rPr lang="en-US" dirty="0" smtClean="0"/>
              <a:t>Ship </a:t>
            </a:r>
            <a:r>
              <a:rPr lang="en-US" dirty="0"/>
              <a:t>Steering </a:t>
            </a:r>
            <a:endParaRPr lang="en-US" dirty="0" smtClean="0"/>
          </a:p>
          <a:p>
            <a:r>
              <a:rPr lang="en-US" dirty="0" smtClean="0"/>
              <a:t>Helicopter </a:t>
            </a:r>
          </a:p>
          <a:p>
            <a:r>
              <a:rPr lang="en-US" dirty="0" smtClean="0"/>
              <a:t>Portfolio Management </a:t>
            </a:r>
          </a:p>
          <a:p>
            <a:r>
              <a:rPr lang="en-US" dirty="0" smtClean="0"/>
              <a:t>Robot Walking </a:t>
            </a:r>
          </a:p>
          <a:p>
            <a:r>
              <a:rPr lang="en-US" dirty="0" smtClean="0"/>
              <a:t>Game </a:t>
            </a:r>
            <a:r>
              <a:rPr lang="en-US" dirty="0"/>
              <a:t>of </a:t>
            </a:r>
            <a:r>
              <a:rPr lang="en-US" dirty="0" smtClean="0"/>
              <a:t>Go</a:t>
            </a:r>
          </a:p>
          <a:p>
            <a:r>
              <a:rPr lang="en-US" dirty="0"/>
              <a:t>For most of these problems, either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MDP model is unknown, but experience can be </a:t>
            </a:r>
            <a:r>
              <a:rPr lang="en-US" dirty="0" smtClean="0"/>
              <a:t>sampled</a:t>
            </a:r>
          </a:p>
          <a:p>
            <a:pPr lvl="1"/>
            <a:r>
              <a:rPr lang="en-US" dirty="0"/>
              <a:t>MDP model is known, but is too big to use, except by </a:t>
            </a:r>
            <a:r>
              <a:rPr lang="en-US" dirty="0" smtClean="0"/>
              <a:t>samples</a:t>
            </a:r>
          </a:p>
          <a:p>
            <a:r>
              <a:rPr lang="en-US" dirty="0"/>
              <a:t>Model-free control can solve these problems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 Off-Policy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On-Policy Learning</a:t>
            </a:r>
          </a:p>
          <a:p>
            <a:pPr lvl="1"/>
            <a:r>
              <a:rPr lang="en-US" dirty="0" smtClean="0"/>
              <a:t>Learning from agent’s own behavior</a:t>
            </a:r>
          </a:p>
          <a:p>
            <a:pPr lvl="1"/>
            <a:r>
              <a:rPr lang="en-US" dirty="0"/>
              <a:t>Learn about policy π from experience </a:t>
            </a:r>
            <a:r>
              <a:rPr lang="en-US" dirty="0" smtClean="0"/>
              <a:t>sampled </a:t>
            </a:r>
            <a:r>
              <a:rPr lang="en-US" dirty="0"/>
              <a:t>from </a:t>
            </a:r>
            <a:r>
              <a:rPr lang="en-US" dirty="0" smtClean="0"/>
              <a:t>π</a:t>
            </a:r>
          </a:p>
          <a:p>
            <a:r>
              <a:rPr lang="en-US" dirty="0" smtClean="0"/>
              <a:t>Off-Policy Learning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over someone’s </a:t>
            </a:r>
            <a:r>
              <a:rPr lang="en-US" dirty="0" smtClean="0"/>
              <a:t>shoulder</a:t>
            </a:r>
          </a:p>
          <a:p>
            <a:pPr lvl="1"/>
            <a:r>
              <a:rPr lang="en-US" dirty="0"/>
              <a:t>Learn about policy π from experience sampled from µ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</a:t>
            </a:r>
            <a:r>
              <a:rPr lang="en-US" dirty="0"/>
              <a:t>Monte-Carlo Control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(Refresher)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Evaluation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e.g. Iterative P</a:t>
                </a:r>
                <a:r>
                  <a:rPr lang="en-US" dirty="0" smtClean="0"/>
                  <a:t>olicy </a:t>
                </a:r>
                <a:r>
                  <a:rPr lang="en-US" dirty="0"/>
                  <a:t>E</a:t>
                </a:r>
                <a:r>
                  <a:rPr lang="en-US" dirty="0" smtClean="0"/>
                  <a:t>valuation</a:t>
                </a:r>
              </a:p>
              <a:p>
                <a:r>
                  <a:rPr lang="en-US" dirty="0"/>
                  <a:t>Policy I</a:t>
                </a:r>
                <a:r>
                  <a:rPr lang="en-US" dirty="0" smtClean="0"/>
                  <a:t>mprovement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Greedy policy improvement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9" y="1423470"/>
            <a:ext cx="418205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3323</Words>
  <Application>Microsoft Office PowerPoint</Application>
  <PresentationFormat>寬螢幕</PresentationFormat>
  <Paragraphs>381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Model-Free Control</vt:lpstr>
      <vt:lpstr>Course Outline</vt:lpstr>
      <vt:lpstr>Today’s Agenda</vt:lpstr>
      <vt:lpstr>Introduction</vt:lpstr>
      <vt:lpstr>Model-Free Reinforcement Learning </vt:lpstr>
      <vt:lpstr>Uses of Model-Free Control</vt:lpstr>
      <vt:lpstr>On and Off-Policy Learning</vt:lpstr>
      <vt:lpstr>On-Policy Monte-Carlo Control</vt:lpstr>
      <vt:lpstr>Generalized Policy Iteration (Refresher)</vt:lpstr>
      <vt:lpstr>Generalized Policy Iteration With Monte-Carlo Evaluation</vt:lpstr>
      <vt:lpstr>Model-Free Policy Iteration Using Action-Value Function</vt:lpstr>
      <vt:lpstr>Generalized Policy Iteration with Action-Value Function</vt:lpstr>
      <vt:lpstr>Example of Greedy Action Selection</vt:lpstr>
      <vt:lpstr>-Greedy Exploration</vt:lpstr>
      <vt:lpstr>-Greedy Policy Improvement</vt:lpstr>
      <vt:lpstr>Monte-Carlo Policy Iteration</vt:lpstr>
      <vt:lpstr>Monte-Carlo Control</vt:lpstr>
      <vt:lpstr>GLIE</vt:lpstr>
      <vt:lpstr>GLIE Monte-Carlo Control</vt:lpstr>
      <vt:lpstr>On-Policy Temporal-Difference Learning</vt:lpstr>
      <vt:lpstr>MC vs. TD Control</vt:lpstr>
      <vt:lpstr>Updating Action-Value Functions with Sarsa</vt:lpstr>
      <vt:lpstr>On-Policy Control With Sarsa</vt:lpstr>
      <vt:lpstr>Sarsa Algorithm for On-Policy Control</vt:lpstr>
      <vt:lpstr>Convergence of Sarsa</vt:lpstr>
      <vt:lpstr>n-Step Sarsa</vt:lpstr>
      <vt:lpstr>Forward View Sarsa(λ) </vt:lpstr>
      <vt:lpstr>Backward View Sarsa(λ)</vt:lpstr>
      <vt:lpstr>Sarsa(λ) Algorithm</vt:lpstr>
      <vt:lpstr>Off-Policy Learning</vt:lpstr>
      <vt:lpstr>Off-Policy Learning</vt:lpstr>
      <vt:lpstr>Importance Sampling</vt:lpstr>
      <vt:lpstr>Importance Sampling for Off-Policy Monte-Carlo</vt:lpstr>
      <vt:lpstr>Importance Sampling for Off-Policy TD</vt:lpstr>
      <vt:lpstr>Q-Learning</vt:lpstr>
      <vt:lpstr>Off-Policy Control with Q-Learning</vt:lpstr>
      <vt:lpstr>Q-Learning Control Algorithm </vt:lpstr>
      <vt:lpstr>Relationship Between DP and TD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Control</dc:title>
  <dc:creator>Chia-Yi Su</dc:creator>
  <cp:lastModifiedBy>IanSu</cp:lastModifiedBy>
  <cp:revision>580</cp:revision>
  <dcterms:created xsi:type="dcterms:W3CDTF">2020-07-07T01:55:53Z</dcterms:created>
  <dcterms:modified xsi:type="dcterms:W3CDTF">2022-02-17T13:30:23Z</dcterms:modified>
</cp:coreProperties>
</file>