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56" r:id="rId2"/>
    <p:sldId id="319" r:id="rId3"/>
    <p:sldId id="304" r:id="rId4"/>
    <p:sldId id="321" r:id="rId5"/>
    <p:sldId id="322" r:id="rId6"/>
    <p:sldId id="257" r:id="rId7"/>
    <p:sldId id="303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30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302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15" r:id="rId52"/>
    <p:sldId id="316" r:id="rId53"/>
    <p:sldId id="318" r:id="rId54"/>
    <p:sldId id="317" r:id="rId55"/>
    <p:sldId id="268" r:id="rId5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105" autoAdjust="0"/>
  </p:normalViewPr>
  <p:slideViewPr>
    <p:cSldViewPr snapToGrid="0">
      <p:cViewPr varScale="1">
        <p:scale>
          <a:sx n="104" d="100"/>
          <a:sy n="104" d="100"/>
        </p:scale>
        <p:origin x="8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9D5B2-5D7A-4763-8DB5-E223CE43EB7B}" type="datetimeFigureOut">
              <a:rPr lang="zh-TW" altLang="en-US" smtClean="0"/>
              <a:t>2022/2/15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9B495-FDC3-40BE-AFC4-4F667D668B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4910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EDD7B-3C59-42F5-83C0-F26EC9B997CE}" type="datetimeFigureOut">
              <a:rPr lang="zh-TW" altLang="en-US" smtClean="0"/>
              <a:t>2022/2/15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820AF-5E6E-4719-B4F9-C9C71C744A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7439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https://www.youtube.com/watch?v=eRwTbRtnT1I&amp;t=123s</a:t>
            </a:r>
          </a:p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820AF-5E6E-4719-B4F9-C9C71C744AA4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6555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https://www.youtube.com/watch?v=W4joe3zzglU&amp;t=16s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820AF-5E6E-4719-B4F9-C9C71C744AA4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385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https://www.youtube.com/watch?v=V1eYniJ0Rnk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820AF-5E6E-4719-B4F9-C9C71C744AA4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902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https://www.youtube.com/watch?v=0JL04JJjocc</a:t>
            </a:r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D820AF-5E6E-4719-B4F9-C9C71C744AA4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9706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3"/>
            <a:ext cx="1901245" cy="86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602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1514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00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374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73"/>
            <a:ext cx="1901245" cy="86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732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3486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189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318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954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4633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9487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7670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hiayisu.github.io/teaching/2022-spring-teachin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rail.eecs.berkeley.edu/deeprlcourse/" TargetMode="External"/><Relationship Id="rId2" Type="http://schemas.openxmlformats.org/officeDocument/2006/relationships/hyperlink" Target="https://deepmind.com/learning-resources/-introduction-reinforcement-learning-david-silver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eRwTbRtnT1I" TargetMode="External"/><Relationship Id="rId4" Type="http://schemas.openxmlformats.org/officeDocument/2006/relationships/image" Target="../media/image15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2l.ai/" TargetMode="External"/><Relationship Id="rId2" Type="http://schemas.openxmlformats.org/officeDocument/2006/relationships/hyperlink" Target="https://www.deeplearningbook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ulien-vitay.net/deeprl/" TargetMode="External"/><Relationship Id="rId4" Type="http://schemas.openxmlformats.org/officeDocument/2006/relationships/hyperlink" Target="http://incompleteideas.net/book/the-book.html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W4joe3zzglU" TargetMode="External"/><Relationship Id="rId4" Type="http://schemas.openxmlformats.org/officeDocument/2006/relationships/image" Target="../media/image19.jpe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V1eYniJ0Rnk" TargetMode="External"/><Relationship Id="rId4" Type="http://schemas.openxmlformats.org/officeDocument/2006/relationships/image" Target="../media/image20.jpe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0JL04JJjocc" TargetMode="External"/><Relationship Id="rId4" Type="http://schemas.openxmlformats.org/officeDocument/2006/relationships/image" Target="../media/image21.jpe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Introduction to Reinforcement</a:t>
            </a:r>
            <a:br>
              <a:rPr lang="en-US" altLang="zh-TW" dirty="0"/>
            </a:br>
            <a:r>
              <a:rPr lang="en-US" altLang="zh-TW" dirty="0"/>
              <a:t>Learning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/>
              <a:t>Lecturer: Chia-Yi Su</a:t>
            </a:r>
          </a:p>
          <a:p>
            <a:r>
              <a:rPr lang="en-US" altLang="zh-TW" dirty="0"/>
              <a:t>Advisor: Prof. </a:t>
            </a:r>
            <a:r>
              <a:rPr lang="en-US" altLang="zh-TW" dirty="0" err="1"/>
              <a:t>Tsong</a:t>
            </a:r>
            <a:r>
              <a:rPr lang="en-US" altLang="zh-TW" dirty="0"/>
              <a:t>-Yi Chen</a:t>
            </a:r>
          </a:p>
          <a:p>
            <a:r>
              <a:rPr lang="en-US" altLang="zh-TW" dirty="0"/>
              <a:t>Department of Electronic Engineering</a:t>
            </a:r>
          </a:p>
          <a:p>
            <a:r>
              <a:rPr lang="en-US" altLang="zh-TW" dirty="0"/>
              <a:t>National Kaohsiung University of Science and </a:t>
            </a:r>
            <a:r>
              <a:rPr lang="en-US" altLang="zh-TW" dirty="0" smtClean="0"/>
              <a:t>Technology</a:t>
            </a:r>
          </a:p>
          <a:p>
            <a:r>
              <a:rPr lang="en-US" altLang="zh-TW" dirty="0">
                <a:hlinkClick r:id="rId2"/>
              </a:rPr>
              <a:t>https://chiayisu.github.io/teaching/2022-spring-teaching</a:t>
            </a:r>
            <a:endParaRPr lang="en-US" altLang="zh-TW" dirty="0" smtClean="0"/>
          </a:p>
          <a:p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854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Rewards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reward</a:t>
            </a:r>
          </a:p>
          <a:p>
            <a:pPr lvl="1"/>
            <a:r>
              <a:rPr lang="en-US" dirty="0" err="1" smtClean="0"/>
              <a:t>R</a:t>
            </a:r>
            <a:r>
              <a:rPr lang="en-US" baseline="-25000" dirty="0" err="1" smtClean="0"/>
              <a:t>t</a:t>
            </a:r>
            <a:r>
              <a:rPr lang="en-US" dirty="0" smtClean="0"/>
              <a:t> is a scalar feedback signal.</a:t>
            </a:r>
          </a:p>
          <a:p>
            <a:pPr lvl="1"/>
            <a:r>
              <a:rPr lang="en-US" dirty="0" smtClean="0"/>
              <a:t>Indicates how well an agent is doing at time t.</a:t>
            </a:r>
          </a:p>
          <a:p>
            <a:r>
              <a:rPr lang="en-US" dirty="0" smtClean="0"/>
              <a:t>The goal of an agent is to maximize cumulative reward.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3650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Decision Making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Select actions to maximize total future rewards.</a:t>
            </a:r>
          </a:p>
          <a:p>
            <a:r>
              <a:rPr lang="en-US" dirty="0" smtClean="0"/>
              <a:t>Actions may have long-term consequence.</a:t>
            </a:r>
          </a:p>
          <a:p>
            <a:r>
              <a:rPr lang="en-US" dirty="0" smtClean="0"/>
              <a:t>Reward may be delayed.</a:t>
            </a:r>
          </a:p>
          <a:p>
            <a:r>
              <a:rPr lang="en-US" dirty="0" smtClean="0"/>
              <a:t>It may be better to sacrifice instantaneous reward to gain more long-term reward.</a:t>
            </a:r>
          </a:p>
          <a:p>
            <a:r>
              <a:rPr lang="en-US" dirty="0" smtClean="0"/>
              <a:t>E.g.</a:t>
            </a:r>
          </a:p>
          <a:p>
            <a:pPr lvl="1"/>
            <a:r>
              <a:rPr lang="en-US" dirty="0" smtClean="0"/>
              <a:t>A </a:t>
            </a:r>
            <a:r>
              <a:rPr lang="en-US" dirty="0"/>
              <a:t>F</a:t>
            </a:r>
            <a:r>
              <a:rPr lang="en-US" dirty="0" smtClean="0"/>
              <a:t>inancial Investment</a:t>
            </a:r>
          </a:p>
          <a:p>
            <a:pPr lvl="1"/>
            <a:r>
              <a:rPr lang="en-US" dirty="0" smtClean="0"/>
              <a:t>Refueling a Helicopter</a:t>
            </a:r>
          </a:p>
          <a:p>
            <a:pPr lvl="1"/>
            <a:r>
              <a:rPr lang="en-US" dirty="0" smtClean="0"/>
              <a:t>Blocking Opponent Moves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3767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and Environment</a:t>
            </a:r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828" y="1690688"/>
            <a:ext cx="2268045" cy="2029304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>
            <a:off x="1354975" y="2619008"/>
            <a:ext cx="1487978" cy="38238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1097280" y="1920240"/>
            <a:ext cx="1853738" cy="593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Observation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向右箭號 9"/>
          <p:cNvSpPr/>
          <p:nvPr/>
        </p:nvSpPr>
        <p:spPr>
          <a:xfrm rot="16200000">
            <a:off x="4988353" y="4270687"/>
            <a:ext cx="1483775" cy="38238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4803371" y="5203767"/>
            <a:ext cx="1853738" cy="593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Reward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向右箭號 11"/>
          <p:cNvSpPr/>
          <p:nvPr/>
        </p:nvSpPr>
        <p:spPr>
          <a:xfrm>
            <a:off x="7311759" y="2619008"/>
            <a:ext cx="1483775" cy="38238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 12"/>
          <p:cNvSpPr/>
          <p:nvPr/>
        </p:nvSpPr>
        <p:spPr>
          <a:xfrm>
            <a:off x="7126777" y="1952410"/>
            <a:ext cx="1853738" cy="5939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Action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4208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and Environment</a:t>
            </a:r>
          </a:p>
        </p:txBody>
      </p:sp>
      <p:pic>
        <p:nvPicPr>
          <p:cNvPr id="13" name="內容版面配置區 12" descr="畫面剪輯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919" y="1624186"/>
            <a:ext cx="3876647" cy="4351338"/>
          </a:xfrm>
        </p:spPr>
      </p:pic>
      <p:sp>
        <p:nvSpPr>
          <p:cNvPr id="12" name="內容版面配置區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An agent at time t:</a:t>
            </a:r>
          </a:p>
          <a:p>
            <a:pPr lvl="1"/>
            <a:r>
              <a:rPr lang="en-US" dirty="0" smtClean="0"/>
              <a:t>Executes an action A</a:t>
            </a:r>
            <a:r>
              <a:rPr lang="en-US" baseline="-25000" dirty="0" smtClean="0"/>
              <a:t>t</a:t>
            </a:r>
          </a:p>
          <a:p>
            <a:pPr lvl="1"/>
            <a:r>
              <a:rPr lang="en-US" dirty="0" smtClean="0"/>
              <a:t>Receives observations  </a:t>
            </a:r>
            <a:r>
              <a:rPr lang="en-US" dirty="0" err="1" smtClean="0"/>
              <a:t>O</a:t>
            </a:r>
            <a:r>
              <a:rPr lang="en-US" baseline="-25000" dirty="0" err="1" smtClean="0"/>
              <a:t>t</a:t>
            </a:r>
            <a:endParaRPr lang="en-US" baseline="-25000" dirty="0"/>
          </a:p>
          <a:p>
            <a:pPr lvl="1"/>
            <a:r>
              <a:rPr lang="en-US" dirty="0"/>
              <a:t>Receives </a:t>
            </a:r>
            <a:r>
              <a:rPr lang="en-US" dirty="0" smtClean="0"/>
              <a:t>a scalar reward 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t</a:t>
            </a:r>
            <a:endParaRPr lang="en-US" baseline="-25000" dirty="0"/>
          </a:p>
          <a:p>
            <a:r>
              <a:rPr lang="en-US" dirty="0" smtClean="0"/>
              <a:t>An environment:</a:t>
            </a:r>
          </a:p>
          <a:p>
            <a:pPr lvl="1"/>
            <a:r>
              <a:rPr lang="en-US" dirty="0"/>
              <a:t>Receives </a:t>
            </a:r>
            <a:r>
              <a:rPr lang="en-US" dirty="0" smtClean="0"/>
              <a:t>an action  A</a:t>
            </a:r>
            <a:r>
              <a:rPr lang="en-US" baseline="-25000" dirty="0" smtClean="0"/>
              <a:t>t</a:t>
            </a:r>
            <a:endParaRPr lang="en-US" baseline="-25000" dirty="0"/>
          </a:p>
          <a:p>
            <a:pPr lvl="1"/>
            <a:r>
              <a:rPr lang="en-US" dirty="0" smtClean="0"/>
              <a:t>Emits observation  O</a:t>
            </a:r>
            <a:r>
              <a:rPr lang="en-US" baseline="-25000" dirty="0" smtClean="0"/>
              <a:t>t+1</a:t>
            </a:r>
            <a:endParaRPr lang="en-US" baseline="-25000" dirty="0"/>
          </a:p>
          <a:p>
            <a:pPr lvl="1"/>
            <a:r>
              <a:rPr lang="en-US" dirty="0"/>
              <a:t>Emits </a:t>
            </a:r>
            <a:r>
              <a:rPr lang="en-US" dirty="0" smtClean="0"/>
              <a:t>a scalar reward  </a:t>
            </a:r>
            <a:r>
              <a:rPr lang="en-US" dirty="0"/>
              <a:t>R</a:t>
            </a:r>
            <a:r>
              <a:rPr lang="en-US" baseline="-25000" dirty="0" smtClean="0"/>
              <a:t>t+1</a:t>
            </a:r>
            <a:endParaRPr lang="en-US" baseline="-25000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4299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內容版面配置區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History is defined as a sequence of observations, rewards, and actions.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i.e. All observable variables up to time t</a:t>
                </a:r>
              </a:p>
              <a:p>
                <a:r>
                  <a:rPr lang="en-US" dirty="0" smtClean="0"/>
                  <a:t>What happens next depends on the history:</a:t>
                </a:r>
              </a:p>
              <a:p>
                <a:pPr lvl="1"/>
                <a:r>
                  <a:rPr lang="en-US" dirty="0" smtClean="0"/>
                  <a:t>The agent selects an action.</a:t>
                </a:r>
              </a:p>
              <a:p>
                <a:pPr lvl="1"/>
                <a:r>
                  <a:rPr lang="en-US" dirty="0" smtClean="0"/>
                  <a:t>The environment emits rewards and observations.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9" name="內容版面配置區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8487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State is used to decide what happens next.</a:t>
                </a:r>
              </a:p>
              <a:p>
                <a:r>
                  <a:rPr lang="en-US" dirty="0" smtClean="0"/>
                  <a:t>State is the function of the history.</a:t>
                </a:r>
              </a:p>
              <a:p>
                <a:r>
                  <a:rPr lang="en-US" dirty="0" smtClean="0"/>
                  <a:t>Formally, state can be represented as follows:</a:t>
                </a:r>
              </a:p>
              <a:p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2471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State</a:t>
            </a:r>
            <a:endParaRPr lang="en-US" dirty="0"/>
          </a:p>
        </p:txBody>
      </p:sp>
      <p:pic>
        <p:nvPicPr>
          <p:cNvPr id="9" name="內容版面配置區 8" descr="畫面剪輯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516" y="1615873"/>
            <a:ext cx="3953825" cy="4351338"/>
          </a:xfrm>
        </p:spPr>
      </p:pic>
      <p:sp>
        <p:nvSpPr>
          <p:cNvPr id="8" name="內容版面配置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/>
            <a:r>
              <a:rPr lang="en-US" dirty="0" smtClean="0"/>
              <a:t>The environment state is the information used to determine the next observation and reward.</a:t>
            </a:r>
          </a:p>
          <a:p>
            <a:pPr algn="just"/>
            <a:r>
              <a:rPr lang="en-US" dirty="0" smtClean="0"/>
              <a:t>The environment state is </a:t>
            </a:r>
            <a:r>
              <a:rPr lang="en-US" dirty="0"/>
              <a:t>i</a:t>
            </a:r>
            <a:r>
              <a:rPr lang="en-US" dirty="0" smtClean="0"/>
              <a:t>nvisible to the agent.</a:t>
            </a:r>
          </a:p>
          <a:p>
            <a:pPr algn="just"/>
            <a:r>
              <a:rPr lang="en-US" dirty="0" smtClean="0"/>
              <a:t>Even the agent can see the environment state, the information is irrelevant.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840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 State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內容版面配置區 10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pPr algn="just"/>
                <a:r>
                  <a:rPr lang="en-US" dirty="0"/>
                  <a:t>The </a:t>
                </a:r>
                <a:r>
                  <a:rPr lang="en-US" dirty="0" smtClean="0"/>
                  <a:t>agent </a:t>
                </a:r>
                <a:r>
                  <a:rPr lang="en-US" dirty="0"/>
                  <a:t>state is the information used to determine the next </a:t>
                </a:r>
                <a:r>
                  <a:rPr lang="en-US" dirty="0" smtClean="0"/>
                  <a:t>action.</a:t>
                </a:r>
              </a:p>
              <a:p>
                <a:pPr algn="just"/>
                <a:r>
                  <a:rPr lang="en-US" dirty="0" smtClean="0"/>
                  <a:t>i.e. the information used by the RL algorithm.</a:t>
                </a:r>
              </a:p>
              <a:p>
                <a:pPr algn="just"/>
                <a:r>
                  <a:rPr lang="en-US" dirty="0"/>
                  <a:t>Agent </a:t>
                </a:r>
                <a:r>
                  <a:rPr lang="en-US" dirty="0" smtClean="0"/>
                  <a:t>State can be any function of the history.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algn="just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1" name="內容版面配置區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647" t="-1961" r="-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16" name="內容版面配置區 15" descr="畫面剪輯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379" y="1690688"/>
            <a:ext cx="3773976" cy="4351338"/>
          </a:xfrm>
        </p:spPr>
      </p:pic>
    </p:spTree>
    <p:extLst>
      <p:ext uri="{BB962C8B-B14F-4D97-AF65-F5344CB8AC3E}">
        <p14:creationId xmlns:p14="http://schemas.microsoft.com/office/powerpoint/2010/main" val="61717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State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內容版面配置區 14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An information state (a.k.a. Markov state) contains all useful information from the history.</a:t>
                </a:r>
              </a:p>
              <a:p>
                <a:r>
                  <a:rPr lang="en-US" dirty="0" smtClean="0"/>
                  <a:t> A state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is Markov </a:t>
                </a:r>
                <a:r>
                  <a:rPr lang="en-US" altLang="zh-TW" dirty="0" err="1" smtClean="0"/>
                  <a:t>iff</a:t>
                </a:r>
                <a:r>
                  <a:rPr lang="en-US" altLang="zh-TW" dirty="0" smtClean="0"/>
                  <a:t> </a:t>
                </a:r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“The </a:t>
                </a:r>
                <a:r>
                  <a:rPr lang="en-US" dirty="0"/>
                  <a:t>future is independent of the past given the </a:t>
                </a:r>
                <a:r>
                  <a:rPr lang="en-US" dirty="0" smtClean="0"/>
                  <a:t>present“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The history can be given up when the state is known.</a:t>
                </a:r>
              </a:p>
              <a:p>
                <a:r>
                  <a:rPr lang="en-US" dirty="0" smtClean="0"/>
                  <a:t>The environment state and history are Markov.</a:t>
                </a:r>
                <a:endParaRPr lang="en-US" dirty="0"/>
              </a:p>
            </p:txBody>
          </p:sp>
        </mc:Choice>
        <mc:Fallback xmlns="">
          <p:sp>
            <p:nvSpPr>
              <p:cNvPr id="15" name="內容版面配置區 1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0346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Fully Observable Environments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Fully Observability: An agent directly observes the environment state.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bSup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i.e. </a:t>
                </a:r>
                <a:r>
                  <a:rPr lang="en-US" dirty="0"/>
                  <a:t>Agent S</a:t>
                </a:r>
                <a:r>
                  <a:rPr lang="en-US" dirty="0" smtClean="0"/>
                  <a:t>tate </a:t>
                </a:r>
                <a:r>
                  <a:rPr lang="en-US" dirty="0"/>
                  <a:t>= E</a:t>
                </a:r>
                <a:r>
                  <a:rPr lang="en-US" dirty="0" smtClean="0"/>
                  <a:t>nvironment State </a:t>
                </a:r>
                <a:r>
                  <a:rPr lang="en-US" dirty="0"/>
                  <a:t>= </a:t>
                </a:r>
                <a:r>
                  <a:rPr lang="en-US" dirty="0" smtClean="0"/>
                  <a:t>Information State</a:t>
                </a:r>
              </a:p>
              <a:p>
                <a:r>
                  <a:rPr lang="en-US" dirty="0" smtClean="0"/>
                  <a:t>This is formally called Markov Decision Process (MDP).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February 2022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7480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Syllabus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FC57-2F32-463F-AC0A-B18DACEEE89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196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Partially Observable Environments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Partially Observability: an agent observes the environment indirectly e.g.:</a:t>
                </a:r>
              </a:p>
              <a:p>
                <a:pPr lvl="1"/>
                <a:r>
                  <a:rPr lang="en-US" dirty="0" smtClean="0"/>
                  <a:t>A robot with camera doesn’t have the absolute location.</a:t>
                </a:r>
              </a:p>
              <a:p>
                <a:pPr lvl="1"/>
                <a:r>
                  <a:rPr lang="en-US" dirty="0" smtClean="0"/>
                  <a:t>A trading agent only observes current prices.</a:t>
                </a:r>
              </a:p>
              <a:p>
                <a:pPr lvl="1"/>
                <a:r>
                  <a:rPr lang="en-US" dirty="0" smtClean="0"/>
                  <a:t>A poker agent only observes the public cards.</a:t>
                </a:r>
              </a:p>
              <a:p>
                <a:r>
                  <a:rPr lang="en-US" dirty="0" smtClean="0"/>
                  <a:t>i.e. Agent State </a:t>
                </a:r>
                <a:r>
                  <a:rPr lang="en-US" dirty="0" smtClean="0">
                    <a:latin typeface="Garamond" panose="02020404030301010803" pitchFamily="18" charset="0"/>
                  </a:rPr>
                  <a:t>≠</a:t>
                </a:r>
                <a:r>
                  <a:rPr lang="en-US" dirty="0"/>
                  <a:t> </a:t>
                </a:r>
                <a:r>
                  <a:rPr lang="en-US" dirty="0" smtClean="0"/>
                  <a:t>Environment </a:t>
                </a:r>
                <a:r>
                  <a:rPr lang="en-US" dirty="0"/>
                  <a:t>State </a:t>
                </a:r>
                <a:endParaRPr lang="en-US" dirty="0" smtClean="0"/>
              </a:p>
              <a:p>
                <a:r>
                  <a:rPr lang="en-US" dirty="0" smtClean="0"/>
                  <a:t>This is formally called Partially </a:t>
                </a:r>
                <a:r>
                  <a:rPr lang="en-US" dirty="0"/>
                  <a:t>O</a:t>
                </a:r>
                <a:r>
                  <a:rPr lang="en-US" dirty="0" smtClean="0"/>
                  <a:t>bservable </a:t>
                </a:r>
                <a:r>
                  <a:rPr lang="en-US" dirty="0"/>
                  <a:t>Markov </a:t>
                </a:r>
                <a:r>
                  <a:rPr lang="en-US" dirty="0" smtClean="0"/>
                  <a:t>Decision Process</a:t>
                </a:r>
                <a:r>
                  <a:rPr lang="en-US" dirty="0"/>
                  <a:t> </a:t>
                </a:r>
                <a:r>
                  <a:rPr lang="en-US" dirty="0" smtClean="0"/>
                  <a:t>(POMDP).</a:t>
                </a:r>
              </a:p>
              <a:p>
                <a:r>
                  <a:rPr lang="en-US" dirty="0" smtClean="0"/>
                  <a:t>This agent must construct its own state representation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dirty="0" smtClean="0"/>
                  <a:t>.</a:t>
                </a:r>
              </a:p>
              <a:p>
                <a:pPr lvl="1"/>
                <a:r>
                  <a:rPr lang="en-US" dirty="0" smtClean="0"/>
                  <a:t>Complete history: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pPr lvl="1"/>
                <a:r>
                  <a:rPr lang="en-US" dirty="0"/>
                  <a:t>Beliefs of environment state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p>
                            </m:sSub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Recurrent neural network: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3503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 Agent</a:t>
            </a:r>
            <a:endParaRPr lang="en-US" dirty="0"/>
          </a:p>
        </p:txBody>
      </p:sp>
      <p:sp>
        <p:nvSpPr>
          <p:cNvPr id="10" name="文字版面配置區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529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RL Agents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components that an agent includes are as follows:</a:t>
            </a:r>
          </a:p>
          <a:p>
            <a:pPr lvl="1"/>
            <a:r>
              <a:rPr lang="en-US" dirty="0" smtClean="0"/>
              <a:t>Policy: A function to decide the behavior of an agent.</a:t>
            </a:r>
          </a:p>
          <a:p>
            <a:pPr lvl="1"/>
            <a:r>
              <a:rPr lang="en-US" dirty="0" smtClean="0"/>
              <a:t>Value Function: A function to decide the goodness of an action.</a:t>
            </a:r>
          </a:p>
          <a:p>
            <a:pPr lvl="1"/>
            <a:r>
              <a:rPr lang="en-US" dirty="0" smtClean="0"/>
              <a:t>Model: An agent’s perspective of an environment.</a:t>
            </a:r>
          </a:p>
          <a:p>
            <a:r>
              <a:rPr lang="en-US" dirty="0" smtClean="0"/>
              <a:t>Three components of an RL agents are not always necessary.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0951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policy is</a:t>
                </a:r>
              </a:p>
              <a:p>
                <a:pPr lvl="1"/>
                <a:r>
                  <a:rPr lang="en-US" dirty="0" smtClean="0"/>
                  <a:t>A behavior of an agent</a:t>
                </a:r>
              </a:p>
              <a:p>
                <a:pPr lvl="1"/>
                <a:r>
                  <a:rPr lang="en-US" dirty="0" smtClean="0"/>
                  <a:t>Mapping states to action</a:t>
                </a:r>
              </a:p>
              <a:p>
                <a:r>
                  <a:rPr lang="en-US" dirty="0" smtClean="0"/>
                  <a:t>Two Approaches of Policy Making</a:t>
                </a:r>
              </a:p>
              <a:p>
                <a:pPr lvl="1"/>
                <a:r>
                  <a:rPr lang="en-US" dirty="0" smtClean="0"/>
                  <a:t>Deterministic Policy Making: a =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 smtClean="0"/>
                  <a:t>Stochastic Policy Making: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692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value function is </a:t>
                </a:r>
              </a:p>
              <a:p>
                <a:pPr lvl="1"/>
                <a:r>
                  <a:rPr lang="en-US" dirty="0" smtClean="0"/>
                  <a:t>Used to calculate the expected total reward of the future. </a:t>
                </a:r>
              </a:p>
              <a:p>
                <a:pPr lvl="1"/>
                <a:r>
                  <a:rPr lang="en-US" dirty="0" smtClean="0"/>
                  <a:t>Formally defined as follows:</a:t>
                </a:r>
              </a:p>
              <a:p>
                <a:pPr lvl="1"/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+…|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2632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model predicts what the environment will do next.</a:t>
                </a:r>
              </a:p>
              <a:p>
                <a:r>
                  <a:rPr lang="en-US" dirty="0" smtClean="0"/>
                  <a:t>The information that model predicts is as follows:</a:t>
                </a:r>
              </a:p>
              <a:p>
                <a:pPr lvl="1"/>
                <a:r>
                  <a:rPr lang="en-US" dirty="0" smtClean="0"/>
                  <a:t>Next state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Next </a:t>
                </a:r>
                <a:r>
                  <a:rPr lang="en-US" dirty="0" smtClean="0"/>
                  <a:t>reward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The model is optional.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2508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Maze Example</a:t>
            </a:r>
            <a:endParaRPr lang="en-US" dirty="0"/>
          </a:p>
        </p:txBody>
      </p:sp>
      <p:pic>
        <p:nvPicPr>
          <p:cNvPr id="9" name="內容版面配置區 8" descr="畫面剪輯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953691" cy="4286848"/>
          </a:xfrm>
        </p:spPr>
      </p:pic>
      <p:sp>
        <p:nvSpPr>
          <p:cNvPr id="8" name="內容版面配置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Rewards: -1 each time step</a:t>
            </a:r>
          </a:p>
          <a:p>
            <a:r>
              <a:rPr lang="en-US" dirty="0" smtClean="0"/>
              <a:t>Actions: N, E, S, W</a:t>
            </a:r>
          </a:p>
          <a:p>
            <a:r>
              <a:rPr lang="en-US" dirty="0" smtClean="0"/>
              <a:t>States: Location of an Agent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813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Maze Example: Policy</a:t>
            </a:r>
            <a:endParaRPr lang="en-US" dirty="0"/>
          </a:p>
        </p:txBody>
      </p:sp>
      <p:pic>
        <p:nvPicPr>
          <p:cNvPr id="9" name="內容版面配置區 8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596" y="1778000"/>
            <a:ext cx="5413004" cy="4351338"/>
          </a:xfrm>
        </p:spPr>
      </p:pic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573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Maze Example: Value Function</a:t>
            </a:r>
            <a:endParaRPr lang="en-US" dirty="0"/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7223" y="1690688"/>
            <a:ext cx="5257554" cy="4351338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746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Maze Example</a:t>
            </a:r>
            <a:r>
              <a:rPr lang="en-US" dirty="0" smtClean="0"/>
              <a:t>: Model</a:t>
            </a:r>
            <a:endParaRPr lang="en-US" dirty="0"/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0645" y="1690688"/>
            <a:ext cx="5229955" cy="4286848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8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Course 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Introduction to </a:t>
            </a:r>
            <a:r>
              <a:rPr lang="en-US" altLang="zh-TW" dirty="0" smtClean="0"/>
              <a:t>Reinforcement Learning</a:t>
            </a:r>
          </a:p>
          <a:p>
            <a:r>
              <a:rPr lang="en-US" altLang="zh-TW" dirty="0"/>
              <a:t>Markov Decision </a:t>
            </a:r>
            <a:r>
              <a:rPr lang="en-US" altLang="zh-TW" dirty="0" smtClean="0"/>
              <a:t>Processes</a:t>
            </a:r>
          </a:p>
          <a:p>
            <a:r>
              <a:rPr lang="en-US" altLang="zh-TW" dirty="0"/>
              <a:t>Planning by Dynamic </a:t>
            </a:r>
            <a:r>
              <a:rPr lang="en-US" altLang="zh-TW" dirty="0" smtClean="0"/>
              <a:t>Programming</a:t>
            </a:r>
          </a:p>
          <a:p>
            <a:r>
              <a:rPr lang="en-US" altLang="zh-TW" dirty="0"/>
              <a:t>Model-Free </a:t>
            </a:r>
            <a:r>
              <a:rPr lang="en-US" altLang="zh-TW" dirty="0" smtClean="0"/>
              <a:t>Prediction</a:t>
            </a:r>
          </a:p>
          <a:p>
            <a:r>
              <a:rPr lang="en-US" altLang="zh-TW" dirty="0"/>
              <a:t>Model-Free </a:t>
            </a:r>
            <a:r>
              <a:rPr lang="en-US" altLang="zh-TW" dirty="0" smtClean="0"/>
              <a:t>Control</a:t>
            </a:r>
          </a:p>
          <a:p>
            <a:r>
              <a:rPr lang="en-US" altLang="zh-TW" dirty="0" smtClean="0"/>
              <a:t>Neural Network</a:t>
            </a:r>
          </a:p>
          <a:p>
            <a:r>
              <a:rPr lang="en-US" altLang="zh-TW" dirty="0"/>
              <a:t>Value Function </a:t>
            </a:r>
            <a:r>
              <a:rPr lang="en-US" altLang="zh-TW" dirty="0" smtClean="0"/>
              <a:t>Approximation</a:t>
            </a:r>
          </a:p>
          <a:p>
            <a:r>
              <a:rPr lang="en-US" altLang="zh-TW" dirty="0" smtClean="0"/>
              <a:t>Policy Gradient</a:t>
            </a:r>
          </a:p>
          <a:p>
            <a:r>
              <a:rPr lang="en-US" altLang="zh-TW" dirty="0" smtClean="0"/>
              <a:t>Actor-Critic Algorithm</a:t>
            </a:r>
          </a:p>
          <a:p>
            <a:r>
              <a:rPr lang="en-US" altLang="zh-TW" dirty="0" smtClean="0"/>
              <a:t>Dialog </a:t>
            </a:r>
            <a:r>
              <a:rPr lang="en-US" altLang="zh-TW" dirty="0" smtClean="0"/>
              <a:t>System (Including </a:t>
            </a:r>
            <a:r>
              <a:rPr lang="en-US" altLang="zh-TW" dirty="0" err="1" smtClean="0"/>
              <a:t>MultiModal</a:t>
            </a:r>
            <a:r>
              <a:rPr lang="en-US" altLang="zh-TW" dirty="0" smtClean="0"/>
              <a:t> Dialog System)</a:t>
            </a:r>
          </a:p>
          <a:p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796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Taxonomies of RL Agents (1)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 Based</a:t>
            </a:r>
          </a:p>
          <a:p>
            <a:pPr lvl="1"/>
            <a:r>
              <a:rPr lang="en-US" dirty="0" smtClean="0"/>
              <a:t>Value Function</a:t>
            </a:r>
          </a:p>
          <a:p>
            <a:r>
              <a:rPr lang="en-US" dirty="0" smtClean="0"/>
              <a:t>Policy Based</a:t>
            </a:r>
          </a:p>
          <a:p>
            <a:pPr lvl="1"/>
            <a:r>
              <a:rPr lang="en-US" dirty="0" smtClean="0"/>
              <a:t>Policy</a:t>
            </a:r>
          </a:p>
          <a:p>
            <a:r>
              <a:rPr lang="en-US" dirty="0" smtClean="0"/>
              <a:t>Actor Critic</a:t>
            </a:r>
          </a:p>
          <a:p>
            <a:pPr lvl="1"/>
            <a:r>
              <a:rPr lang="en-US" dirty="0"/>
              <a:t>Value Function</a:t>
            </a:r>
          </a:p>
          <a:p>
            <a:pPr lvl="1"/>
            <a:r>
              <a:rPr lang="en-US" dirty="0"/>
              <a:t>Policy</a:t>
            </a:r>
          </a:p>
          <a:p>
            <a:pPr lvl="1"/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30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Taxonomies of RL Agents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Free</a:t>
            </a:r>
          </a:p>
          <a:p>
            <a:pPr lvl="1"/>
            <a:r>
              <a:rPr lang="en-US" dirty="0" smtClean="0"/>
              <a:t>No </a:t>
            </a:r>
            <a:r>
              <a:rPr lang="en-US" dirty="0"/>
              <a:t>Model</a:t>
            </a:r>
          </a:p>
          <a:p>
            <a:r>
              <a:rPr lang="en-US" dirty="0"/>
              <a:t>Model Based</a:t>
            </a:r>
          </a:p>
          <a:p>
            <a:pPr lvl="1"/>
            <a:r>
              <a:rPr lang="en-US" dirty="0"/>
              <a:t>Policy and/or Value Function</a:t>
            </a:r>
          </a:p>
          <a:p>
            <a:pPr lvl="1"/>
            <a:r>
              <a:rPr lang="en-US" dirty="0"/>
              <a:t>Model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32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Categories of Reinforcement Learning Problems</a:t>
            </a:r>
            <a:endParaRPr 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551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Problems in Sequential Decision Making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Reinforcement Learning:</a:t>
            </a:r>
          </a:p>
          <a:p>
            <a:pPr lvl="1"/>
            <a:r>
              <a:rPr lang="en-US" dirty="0" smtClean="0"/>
              <a:t>The agent needs to explore the environment by itself.</a:t>
            </a:r>
          </a:p>
          <a:p>
            <a:pPr lvl="1"/>
            <a:r>
              <a:rPr lang="en-US" dirty="0" smtClean="0"/>
              <a:t>The agent interacts with the environment.</a:t>
            </a:r>
          </a:p>
          <a:p>
            <a:r>
              <a:rPr lang="en-US" dirty="0" smtClean="0"/>
              <a:t>Planning:</a:t>
            </a:r>
          </a:p>
          <a:p>
            <a:pPr lvl="1"/>
            <a:r>
              <a:rPr lang="en-US" dirty="0" smtClean="0"/>
              <a:t>The agent does not need to explore the model by itself. a.k.a. the environment is known.</a:t>
            </a:r>
          </a:p>
          <a:p>
            <a:pPr lvl="1"/>
            <a:r>
              <a:rPr lang="en-US" dirty="0" smtClean="0"/>
              <a:t>The agent uses this model to make decisions.</a:t>
            </a:r>
          </a:p>
          <a:p>
            <a:r>
              <a:rPr lang="en-US" dirty="0" smtClean="0"/>
              <a:t>Finally, the agent improves its policy.</a:t>
            </a:r>
          </a:p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173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Atari Example: Reinforcement Learning</a:t>
            </a:r>
            <a:endParaRPr 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34</a:t>
            </a:fld>
            <a:endParaRPr lang="zh-TW" altLang="en-US"/>
          </a:p>
        </p:txBody>
      </p:sp>
      <p:pic>
        <p:nvPicPr>
          <p:cNvPr id="9" name="內容版面配置區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5321" y="1690688"/>
            <a:ext cx="5662760" cy="4211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86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Atari </a:t>
            </a:r>
            <a:r>
              <a:rPr lang="en-US" dirty="0" smtClean="0"/>
              <a:t>Example: Planning</a:t>
            </a:r>
            <a:endParaRPr lang="en-US" dirty="0"/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847850"/>
            <a:ext cx="4540115" cy="4351338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24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and </a:t>
            </a:r>
            <a:r>
              <a:rPr lang="en-US" dirty="0" smtClean="0"/>
              <a:t>Exploitation: Introduction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Reinforcement Learning is a trial-and-error learning method.</a:t>
            </a:r>
          </a:p>
          <a:p>
            <a:r>
              <a:rPr lang="en-US" dirty="0" smtClean="0"/>
              <a:t>The goal is to maximize rewards.</a:t>
            </a:r>
          </a:p>
          <a:p>
            <a:r>
              <a:rPr lang="en-US" dirty="0" smtClean="0"/>
              <a:t>However: The agent should explore the good policy from the environment by giving up some rewards.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004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and </a:t>
            </a:r>
            <a:r>
              <a:rPr lang="en-US" dirty="0" smtClean="0"/>
              <a:t>Exploitation: Definition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Exploration is to find more information in the environment by giving up some rewards.</a:t>
            </a:r>
          </a:p>
          <a:p>
            <a:r>
              <a:rPr lang="en-US" dirty="0" smtClean="0"/>
              <a:t>Exploitation is to exploit known information to maximize the rewards.</a:t>
            </a:r>
          </a:p>
          <a:p>
            <a:r>
              <a:rPr lang="en-US" dirty="0" smtClean="0"/>
              <a:t>Exploration is equally important as exploitation.</a:t>
            </a:r>
          </a:p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58342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Exploration and Exploitation: </a:t>
            </a:r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Restaurant Selection</a:t>
            </a:r>
          </a:p>
          <a:p>
            <a:pPr lvl="1"/>
            <a:r>
              <a:rPr lang="en-US" dirty="0" smtClean="0"/>
              <a:t>Exploration:</a:t>
            </a:r>
            <a:r>
              <a:rPr lang="en-US" dirty="0"/>
              <a:t> Trying a new one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Exploitation: Trying </a:t>
            </a:r>
            <a:r>
              <a:rPr lang="en-US" dirty="0"/>
              <a:t>the favorite </a:t>
            </a:r>
            <a:r>
              <a:rPr lang="en-US" dirty="0" smtClean="0"/>
              <a:t>one</a:t>
            </a:r>
          </a:p>
          <a:p>
            <a:r>
              <a:rPr lang="en-US" dirty="0" smtClean="0"/>
              <a:t>Oil Drilling</a:t>
            </a:r>
          </a:p>
          <a:p>
            <a:pPr lvl="1"/>
            <a:r>
              <a:rPr lang="en-US" dirty="0"/>
              <a:t>Exploration</a:t>
            </a:r>
            <a:r>
              <a:rPr lang="en-US" dirty="0" smtClean="0"/>
              <a:t>: </a:t>
            </a:r>
            <a:r>
              <a:rPr lang="en-US" dirty="0"/>
              <a:t>Drilling the new </a:t>
            </a:r>
            <a:r>
              <a:rPr lang="en-US" dirty="0" smtClean="0"/>
              <a:t>location</a:t>
            </a:r>
          </a:p>
          <a:p>
            <a:pPr lvl="1"/>
            <a:r>
              <a:rPr lang="en-US" dirty="0" smtClean="0"/>
              <a:t>Exploitation: </a:t>
            </a:r>
            <a:r>
              <a:rPr lang="en-US" dirty="0"/>
              <a:t>Drilling the best known </a:t>
            </a:r>
            <a:r>
              <a:rPr lang="en-US" dirty="0" smtClean="0"/>
              <a:t>location</a:t>
            </a:r>
          </a:p>
          <a:p>
            <a:r>
              <a:rPr lang="en-US" dirty="0" smtClean="0"/>
              <a:t>Game Playing</a:t>
            </a:r>
          </a:p>
          <a:p>
            <a:pPr lvl="1"/>
            <a:r>
              <a:rPr lang="en-US" dirty="0" smtClean="0"/>
              <a:t>Exploration: Moving toward experimental direction</a:t>
            </a:r>
          </a:p>
          <a:p>
            <a:pPr lvl="1"/>
            <a:r>
              <a:rPr lang="en-US" dirty="0"/>
              <a:t>Exploitation</a:t>
            </a:r>
            <a:r>
              <a:rPr lang="en-US" dirty="0" smtClean="0"/>
              <a:t>: </a:t>
            </a:r>
            <a:r>
              <a:rPr lang="en-US" dirty="0"/>
              <a:t>Moving toward </a:t>
            </a:r>
            <a:r>
              <a:rPr lang="en-US" dirty="0" smtClean="0"/>
              <a:t>familiar direction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6142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and </a:t>
            </a:r>
            <a:r>
              <a:rPr lang="en-US" dirty="0" smtClean="0"/>
              <a:t>Control: Definition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Prediction: Evaluating how well the policy is</a:t>
            </a:r>
          </a:p>
          <a:p>
            <a:r>
              <a:rPr lang="en-US" dirty="0" smtClean="0"/>
              <a:t>Control: Optimizing the policy</a:t>
            </a:r>
          </a:p>
          <a:p>
            <a:pPr lvl="1"/>
            <a:r>
              <a:rPr lang="en-US" dirty="0" smtClean="0"/>
              <a:t>i.e. Find the best policy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58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Online Courses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Introduction </a:t>
            </a:r>
            <a:r>
              <a:rPr lang="en-US" altLang="zh-TW" dirty="0"/>
              <a:t>to Reinforcement Learning with David Silver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DeepMind x UCL</a:t>
            </a:r>
          </a:p>
          <a:p>
            <a:pPr lvl="1"/>
            <a:r>
              <a:rPr lang="en-US" altLang="zh-TW" dirty="0">
                <a:hlinkClick r:id="rId2"/>
              </a:rPr>
              <a:t>https://deepmind.com/learning-resources/-introduction-reinforcement-learning-david-silver</a:t>
            </a:r>
            <a:endParaRPr lang="en-US" altLang="zh-TW" dirty="0"/>
          </a:p>
          <a:p>
            <a:r>
              <a:rPr lang="en-US" altLang="zh-TW" dirty="0"/>
              <a:t>CS 285: Deep Reinforcement Learning – UC Berkeley</a:t>
            </a:r>
          </a:p>
          <a:p>
            <a:pPr lvl="1"/>
            <a:r>
              <a:rPr lang="en-US" altLang="zh-TW" dirty="0">
                <a:hlinkClick r:id="rId3"/>
              </a:rPr>
              <a:t>http://rail.eecs.berkeley.edu/deeprlcourse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FC57-2F32-463F-AC0A-B18DACEEE895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966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and Control: </a:t>
            </a:r>
            <a:r>
              <a:rPr lang="en-US" dirty="0" smtClean="0"/>
              <a:t>Prediction Example</a:t>
            </a:r>
            <a:endParaRPr lang="en-US" dirty="0"/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733" y="2025037"/>
            <a:ext cx="9326277" cy="3620005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19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and Control: </a:t>
            </a:r>
            <a:r>
              <a:rPr lang="en-US" dirty="0" smtClean="0"/>
              <a:t>Control </a:t>
            </a:r>
            <a:r>
              <a:rPr lang="en-US" dirty="0"/>
              <a:t>Example</a:t>
            </a:r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909" y="2123758"/>
            <a:ext cx="9335803" cy="3505689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722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to Drive in a Day</a:t>
            </a:r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Kendall et al.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224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43</a:t>
            </a:fld>
            <a:endParaRPr lang="zh-TW" altLang="en-US"/>
          </a:p>
        </p:txBody>
      </p:sp>
      <p:pic>
        <p:nvPicPr>
          <p:cNvPr id="9" name="eRwTbRtnT1I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838200" y="365125"/>
            <a:ext cx="10332156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37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304" y="1589088"/>
            <a:ext cx="6670385" cy="4395691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5987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Reinforcement Learning for Dialogue Generation</a:t>
            </a:r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 et al.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93312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內容版面配置區 8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250" y="1770207"/>
            <a:ext cx="9935243" cy="4351338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30719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Don’t Until the Final Verb Wait: Reinforcement Learning for Simultaneous Machine Translation</a:t>
            </a:r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Grissom </a:t>
            </a:r>
            <a:r>
              <a:rPr lang="en-US" dirty="0" smtClean="0"/>
              <a:t>II et al.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02571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9" name="內容版面配置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48</a:t>
            </a:fld>
            <a:endParaRPr lang="zh-TW" altLang="en-US"/>
          </a:p>
        </p:txBody>
      </p:sp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81" y="1825625"/>
            <a:ext cx="11331383" cy="447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2634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QT-Opt: Scalable Deep Reinforcement Learning for Vision-Based Robotic Manipulation</a:t>
            </a:r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Kalashnikov et al.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6177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Textbooks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Deep Learning</a:t>
            </a:r>
          </a:p>
          <a:p>
            <a:pPr lvl="1"/>
            <a:r>
              <a:rPr lang="en-US" altLang="zh-TW" dirty="0" err="1"/>
              <a:t>Goodfellow</a:t>
            </a:r>
            <a:r>
              <a:rPr lang="en-US" altLang="zh-TW" dirty="0"/>
              <a:t> et al., Deep Learning.</a:t>
            </a:r>
          </a:p>
          <a:p>
            <a:pPr lvl="2"/>
            <a:r>
              <a:rPr lang="en-US" altLang="zh-TW" dirty="0">
                <a:hlinkClick r:id="rId2"/>
              </a:rPr>
              <a:t>https://www.deeplearningbook.org/</a:t>
            </a:r>
            <a:endParaRPr lang="en-US" altLang="zh-TW" dirty="0"/>
          </a:p>
          <a:p>
            <a:pPr lvl="1"/>
            <a:r>
              <a:rPr lang="en-US" altLang="zh-TW" dirty="0"/>
              <a:t>Zhang et al., Dive into Deep Learning.</a:t>
            </a:r>
          </a:p>
          <a:p>
            <a:pPr lvl="2"/>
            <a:r>
              <a:rPr lang="en-US" altLang="zh-TW" dirty="0">
                <a:hlinkClick r:id="rId3"/>
              </a:rPr>
              <a:t>https://d2l.ai/</a:t>
            </a:r>
            <a:endParaRPr lang="en-US" altLang="zh-TW" dirty="0"/>
          </a:p>
          <a:p>
            <a:r>
              <a:rPr lang="en-US" altLang="zh-TW" dirty="0" smtClean="0"/>
              <a:t>Reinforcement </a:t>
            </a:r>
            <a:r>
              <a:rPr lang="en-US" altLang="zh-TW" dirty="0" smtClean="0"/>
              <a:t>Learning</a:t>
            </a:r>
          </a:p>
          <a:p>
            <a:pPr lvl="1"/>
            <a:r>
              <a:rPr lang="en-US" altLang="zh-TW" dirty="0"/>
              <a:t>Sutton and </a:t>
            </a:r>
            <a:r>
              <a:rPr lang="en-US" altLang="zh-TW" dirty="0" err="1"/>
              <a:t>Barto</a:t>
            </a:r>
            <a:r>
              <a:rPr lang="en-US" altLang="zh-TW" dirty="0"/>
              <a:t> </a:t>
            </a:r>
            <a:r>
              <a:rPr lang="en-US" altLang="zh-TW" dirty="0" smtClean="0"/>
              <a:t>Reinforcement </a:t>
            </a:r>
            <a:r>
              <a:rPr lang="en-US" altLang="zh-TW" dirty="0"/>
              <a:t>Learning: </a:t>
            </a:r>
            <a:r>
              <a:rPr lang="en-US" altLang="zh-TW" dirty="0" smtClean="0"/>
              <a:t>An Introduction </a:t>
            </a:r>
          </a:p>
          <a:p>
            <a:pPr lvl="2"/>
            <a:r>
              <a:rPr lang="en-US" altLang="zh-TW" dirty="0" smtClean="0">
                <a:hlinkClick r:id="rId4"/>
              </a:rPr>
              <a:t>http</a:t>
            </a:r>
            <a:r>
              <a:rPr lang="en-US" altLang="zh-TW" dirty="0">
                <a:hlinkClick r:id="rId4"/>
              </a:rPr>
              <a:t>://</a:t>
            </a:r>
            <a:r>
              <a:rPr lang="en-US" altLang="zh-TW" dirty="0" smtClean="0">
                <a:hlinkClick r:id="rId4"/>
              </a:rPr>
              <a:t>incompleteideas.net/book/the-book.html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Vitay</a:t>
            </a:r>
            <a:r>
              <a:rPr lang="en-US" altLang="zh-TW" dirty="0"/>
              <a:t>, </a:t>
            </a:r>
            <a:r>
              <a:rPr lang="en-US" altLang="zh-TW" dirty="0" smtClean="0"/>
              <a:t>Deep </a:t>
            </a:r>
            <a:r>
              <a:rPr lang="en-US" altLang="zh-TW" dirty="0"/>
              <a:t>Reinforcement </a:t>
            </a:r>
            <a:r>
              <a:rPr lang="en-US" altLang="zh-TW" dirty="0" smtClean="0"/>
              <a:t>Learning </a:t>
            </a:r>
          </a:p>
          <a:p>
            <a:pPr lvl="2"/>
            <a:r>
              <a:rPr lang="en-US" altLang="zh-TW" dirty="0" smtClean="0">
                <a:hlinkClick r:id="rId5"/>
              </a:rPr>
              <a:t>https</a:t>
            </a:r>
            <a:r>
              <a:rPr lang="en-US" altLang="zh-TW" dirty="0">
                <a:hlinkClick r:id="rId5"/>
              </a:rPr>
              <a:t>://julien-vitay.net/deeprl</a:t>
            </a:r>
            <a:r>
              <a:rPr lang="en-US" altLang="zh-TW" dirty="0" smtClean="0">
                <a:hlinkClick r:id="rId5"/>
              </a:rPr>
              <a:t>/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1FC57-2F32-463F-AC0A-B18DACEEE895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080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W4joe3zzglU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558637" y="920606"/>
            <a:ext cx="9663545" cy="5435744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2977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Human-level control through deep reinforcement learning</a:t>
            </a:r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Mnih</a:t>
            </a:r>
            <a:r>
              <a:rPr lang="en-US" dirty="0" smtClean="0"/>
              <a:t> et al., Nature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47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V1eYniJ0Rnk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919018" y="497898"/>
            <a:ext cx="10155382" cy="5712402"/>
          </a:xfrm>
          <a:prstGeom prst="rect">
            <a:avLst/>
          </a:prstGeo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91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Stanford Autonomous </a:t>
            </a:r>
            <a:r>
              <a:rPr lang="en-US" dirty="0" smtClean="0"/>
              <a:t>Helicopter</a:t>
            </a:r>
            <a:endParaRPr 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619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54</a:t>
            </a:fld>
            <a:endParaRPr lang="zh-TW" altLang="en-US"/>
          </a:p>
        </p:txBody>
      </p:sp>
      <p:pic>
        <p:nvPicPr>
          <p:cNvPr id="9" name="0JL04JJjocc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838200" y="365125"/>
            <a:ext cx="10651067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7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 to Reinforcement Learning with David </a:t>
            </a:r>
            <a:r>
              <a:rPr lang="en-US" dirty="0" smtClean="0"/>
              <a:t>Silver, DeepMind x UCL.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21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Today’s 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/>
              <a:t>Reinforcement Learning Agent</a:t>
            </a:r>
            <a:endParaRPr lang="en-US" dirty="0" smtClean="0"/>
          </a:p>
          <a:p>
            <a:r>
              <a:rPr lang="en-US" dirty="0"/>
              <a:t>Categories of Reinforcement Learning </a:t>
            </a:r>
            <a:r>
              <a:rPr lang="en-US" dirty="0" smtClean="0"/>
              <a:t>Problems</a:t>
            </a:r>
          </a:p>
          <a:p>
            <a:r>
              <a:rPr lang="en-US" altLang="zh-TW" dirty="0" smtClean="0"/>
              <a:t>Applications of Reinforcement Learning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842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7108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Facets of Reinforcement Learning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9" name="內容版面配置區 8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741" y="1767436"/>
            <a:ext cx="4456264" cy="4351338"/>
          </a:xfrm>
        </p:spPr>
      </p:pic>
    </p:spTree>
    <p:extLst>
      <p:ext uri="{BB962C8B-B14F-4D97-AF65-F5344CB8AC3E}">
        <p14:creationId xmlns:p14="http://schemas.microsoft.com/office/powerpoint/2010/main" val="1843330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between Reinforcement Learning and other Learning Algorithms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supervisor, only reward signals.</a:t>
            </a:r>
          </a:p>
          <a:p>
            <a:r>
              <a:rPr lang="en-US" dirty="0" smtClean="0"/>
              <a:t>Does not get feedbacks instantaneously.</a:t>
            </a:r>
          </a:p>
          <a:p>
            <a:r>
              <a:rPr lang="en-US" dirty="0" smtClean="0"/>
              <a:t>Data is sequential (not </a:t>
            </a:r>
            <a:r>
              <a:rPr lang="en-US" dirty="0" err="1" smtClean="0"/>
              <a:t>i.i.d</a:t>
            </a:r>
            <a:r>
              <a:rPr lang="en-US" dirty="0" smtClean="0"/>
              <a:t>. data).</a:t>
            </a:r>
          </a:p>
          <a:p>
            <a:r>
              <a:rPr lang="en-US" dirty="0" smtClean="0"/>
              <a:t>The action of the agent will affect subsequent data that agent receives.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573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2007</TotalTime>
  <Words>2182</Words>
  <Application>Microsoft Office PowerPoint</Application>
  <PresentationFormat>寬螢幕</PresentationFormat>
  <Paragraphs>398</Paragraphs>
  <Slides>55</Slides>
  <Notes>4</Notes>
  <HiddenSlides>0</HiddenSlides>
  <MMClips>4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55</vt:i4>
      </vt:variant>
    </vt:vector>
  </HeadingPairs>
  <TitlesOfParts>
    <vt:vector size="62" baseType="lpstr">
      <vt:lpstr>新細明體</vt:lpstr>
      <vt:lpstr>Arial</vt:lpstr>
      <vt:lpstr>Calibri</vt:lpstr>
      <vt:lpstr>Calibri Light</vt:lpstr>
      <vt:lpstr>Cambria Math</vt:lpstr>
      <vt:lpstr>Garamond</vt:lpstr>
      <vt:lpstr>Office 佈景主題</vt:lpstr>
      <vt:lpstr>Introduction to Reinforcement Learning</vt:lpstr>
      <vt:lpstr>Syllabus</vt:lpstr>
      <vt:lpstr>Course Outline</vt:lpstr>
      <vt:lpstr>Online Courses</vt:lpstr>
      <vt:lpstr>Textbooks</vt:lpstr>
      <vt:lpstr>Today’s Agenda</vt:lpstr>
      <vt:lpstr>Introduction</vt:lpstr>
      <vt:lpstr>Facets of Reinforcement Learning</vt:lpstr>
      <vt:lpstr>Difference between Reinforcement Learning and other Learning Algorithms</vt:lpstr>
      <vt:lpstr>Rewards</vt:lpstr>
      <vt:lpstr>Sequential Decision Making</vt:lpstr>
      <vt:lpstr>Agent and Environment</vt:lpstr>
      <vt:lpstr>Agent and Environment</vt:lpstr>
      <vt:lpstr>History</vt:lpstr>
      <vt:lpstr>State</vt:lpstr>
      <vt:lpstr>Environment State</vt:lpstr>
      <vt:lpstr>Agent State</vt:lpstr>
      <vt:lpstr>Information State</vt:lpstr>
      <vt:lpstr>Fully Observable Environments</vt:lpstr>
      <vt:lpstr>Partially Observable Environments</vt:lpstr>
      <vt:lpstr>Reinforcement Learning Agent</vt:lpstr>
      <vt:lpstr>Components of RL Agents</vt:lpstr>
      <vt:lpstr>Policy</vt:lpstr>
      <vt:lpstr>Value Function</vt:lpstr>
      <vt:lpstr>Model</vt:lpstr>
      <vt:lpstr>Maze Example</vt:lpstr>
      <vt:lpstr>Maze Example: Policy</vt:lpstr>
      <vt:lpstr>Maze Example: Value Function</vt:lpstr>
      <vt:lpstr>Maze Example: Model</vt:lpstr>
      <vt:lpstr>Taxonomies of RL Agents (1)</vt:lpstr>
      <vt:lpstr>Taxonomies of RL Agents (2)</vt:lpstr>
      <vt:lpstr>Categories of Reinforcement Learning Problems</vt:lpstr>
      <vt:lpstr>Two Problems in Sequential Decision Making</vt:lpstr>
      <vt:lpstr>Atari Example: Reinforcement Learning</vt:lpstr>
      <vt:lpstr>Atari Example: Planning</vt:lpstr>
      <vt:lpstr>Exploration and Exploitation: Introduction</vt:lpstr>
      <vt:lpstr>Exploration and Exploitation: Definition</vt:lpstr>
      <vt:lpstr>Exploration and Exploitation: Examples</vt:lpstr>
      <vt:lpstr>Prediction and Control: Definition</vt:lpstr>
      <vt:lpstr>Prediction and Control: Prediction Example</vt:lpstr>
      <vt:lpstr>Prediction and Control: Control Example</vt:lpstr>
      <vt:lpstr>Learning to Drive in a Day</vt:lpstr>
      <vt:lpstr>PowerPoint 簡報</vt:lpstr>
      <vt:lpstr>Architecture</vt:lpstr>
      <vt:lpstr>Deep Reinforcement Learning for Dialogue Generation</vt:lpstr>
      <vt:lpstr>PowerPoint 簡報</vt:lpstr>
      <vt:lpstr>Don’t Until the Final Verb Wait: Reinforcement Learning for Simultaneous Machine Translation</vt:lpstr>
      <vt:lpstr>Architecture</vt:lpstr>
      <vt:lpstr>QT-Opt: Scalable Deep Reinforcement Learning for Vision-Based Robotic Manipulation</vt:lpstr>
      <vt:lpstr>PowerPoint 簡報</vt:lpstr>
      <vt:lpstr>Human-level control through deep reinforcement learning</vt:lpstr>
      <vt:lpstr>PowerPoint 簡報</vt:lpstr>
      <vt:lpstr>Stanford Autonomous Helicopter</vt:lpstr>
      <vt:lpstr>PowerPoint 簡報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Reinforcement</dc:title>
  <dc:creator>Chia-Yi Su</dc:creator>
  <cp:lastModifiedBy>IanSu</cp:lastModifiedBy>
  <cp:revision>444</cp:revision>
  <dcterms:created xsi:type="dcterms:W3CDTF">2020-07-07T01:55:53Z</dcterms:created>
  <dcterms:modified xsi:type="dcterms:W3CDTF">2022-02-15T13:34:23Z</dcterms:modified>
</cp:coreProperties>
</file>