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304" r:id="rId4"/>
    <p:sldId id="323" r:id="rId5"/>
    <p:sldId id="321" r:id="rId6"/>
    <p:sldId id="322" r:id="rId7"/>
    <p:sldId id="257" r:id="rId8"/>
    <p:sldId id="30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8" r:id="rId55"/>
    <p:sldId id="317" r:id="rId56"/>
    <p:sldId id="268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05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https://www.youtube.com/watch?v=eRwTbRtnT1I&amp;t=123s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https://www.youtube.com/watch?v=W4joe3zzglU&amp;t=16s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8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https://www.youtube.com/watch?v=V1eYniJ0Rnk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https://www.youtube.com/watch?v=0JL04JJjocc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wTbRtnT1I" TargetMode="Externa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joe3zzglU" TargetMode="External"/><Relationship Id="rId4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L04JJjocc" TargetMode="Externa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en-vitay.net/deeprl/" TargetMode="External"/><Relationship Id="rId4" Type="http://schemas.openxmlformats.org/officeDocument/2006/relationships/hyperlink" Target="http://incompleteideas.net/book/the-bo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Reinforcement</a:t>
            </a:r>
            <a:br>
              <a:rPr lang="en-US" altLang="zh-TW" dirty="0"/>
            </a:b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Reinforcement Learning and other Learning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supervisor, only reward signals.</a:t>
            </a:r>
          </a:p>
          <a:p>
            <a:r>
              <a:rPr lang="en-US" dirty="0" smtClean="0"/>
              <a:t>Does not get feedbacks instantaneously.</a:t>
            </a:r>
          </a:p>
          <a:p>
            <a:r>
              <a:rPr lang="en-US" dirty="0" smtClean="0"/>
              <a:t>Data is sequential (not 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The action of the agent will affect subsequent data that agent receives.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reward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is a scalar feedback signal.</a:t>
            </a:r>
          </a:p>
          <a:p>
            <a:pPr lvl="1"/>
            <a:r>
              <a:rPr lang="en-US" dirty="0" smtClean="0"/>
              <a:t>Indicates how well an agent is doing at time t.</a:t>
            </a:r>
          </a:p>
          <a:p>
            <a:r>
              <a:rPr lang="en-US" dirty="0" smtClean="0"/>
              <a:t>The goal of an agent is to maximize cumulative reward.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5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Select actions to maximize total future rewards.</a:t>
            </a:r>
          </a:p>
          <a:p>
            <a:r>
              <a:rPr lang="en-US" dirty="0" smtClean="0"/>
              <a:t>Actions may have long-term consequence.</a:t>
            </a:r>
          </a:p>
          <a:p>
            <a:r>
              <a:rPr lang="en-US" dirty="0" smtClean="0"/>
              <a:t>Reward may be delayed.</a:t>
            </a:r>
          </a:p>
          <a:p>
            <a:r>
              <a:rPr lang="en-US" dirty="0" smtClean="0"/>
              <a:t>It may be better to sacrifice instantaneous reward to gain more long-term reward.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Investment</a:t>
            </a:r>
          </a:p>
          <a:p>
            <a:pPr lvl="1"/>
            <a:r>
              <a:rPr lang="en-US" dirty="0" smtClean="0"/>
              <a:t>Refueling a Helicopter</a:t>
            </a:r>
          </a:p>
          <a:p>
            <a:pPr lvl="1"/>
            <a:r>
              <a:rPr lang="en-US" dirty="0" smtClean="0"/>
              <a:t>Blocking Opponent Moves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8" y="1690688"/>
            <a:ext cx="2268045" cy="202930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54975" y="2619008"/>
            <a:ext cx="1487978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97280" y="192024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988353" y="4270687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803371" y="5203767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11759" y="2619008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126777" y="195241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9" y="1624186"/>
            <a:ext cx="3876647" cy="4351338"/>
          </a:xfrm>
        </p:spPr>
      </p:pic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agent at time t:</a:t>
            </a:r>
          </a:p>
          <a:p>
            <a:pPr lvl="1"/>
            <a:r>
              <a:rPr lang="en-US" dirty="0" smtClean="0"/>
              <a:t>Executes an action A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dirty="0" smtClean="0"/>
              <a:t>Receives observations 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lvl="1"/>
            <a:r>
              <a:rPr lang="en-US" dirty="0"/>
              <a:t>Receives </a:t>
            </a:r>
            <a:r>
              <a:rPr lang="en-US" dirty="0" smtClean="0"/>
              <a:t>a scalar reward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r>
              <a:rPr lang="en-US" dirty="0" smtClean="0"/>
              <a:t>An environment:</a:t>
            </a:r>
          </a:p>
          <a:p>
            <a:pPr lvl="1"/>
            <a:r>
              <a:rPr lang="en-US" dirty="0"/>
              <a:t>Receives </a:t>
            </a:r>
            <a:r>
              <a:rPr lang="en-US" dirty="0" smtClean="0"/>
              <a:t>an action  A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 lvl="1"/>
            <a:r>
              <a:rPr lang="en-US" dirty="0" smtClean="0"/>
              <a:t>Emits observation  O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r>
              <a:rPr lang="en-US" dirty="0"/>
              <a:t>Emits </a:t>
            </a:r>
            <a:r>
              <a:rPr lang="en-US" dirty="0" smtClean="0"/>
              <a:t>a scalar reward  </a:t>
            </a:r>
            <a:r>
              <a:rPr lang="en-US" dirty="0"/>
              <a:t>R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is defined as a sequence of observations, rewards, and actions.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All observable variables up to time t</a:t>
                </a:r>
              </a:p>
              <a:p>
                <a:r>
                  <a:rPr lang="en-US" dirty="0" smtClean="0"/>
                  <a:t>What happens next depends on the history:</a:t>
                </a:r>
              </a:p>
              <a:p>
                <a:pPr lvl="1"/>
                <a:r>
                  <a:rPr lang="en-US" dirty="0" smtClean="0"/>
                  <a:t>The agent selects an action.</a:t>
                </a:r>
              </a:p>
              <a:p>
                <a:pPr lvl="1"/>
                <a:r>
                  <a:rPr lang="en-US" dirty="0" smtClean="0"/>
                  <a:t>The environment emits rewards and observations.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is used to decide what happens next.</a:t>
                </a:r>
              </a:p>
              <a:p>
                <a:r>
                  <a:rPr lang="en-US" dirty="0" smtClean="0"/>
                  <a:t>State is the function of the history.</a:t>
                </a:r>
              </a:p>
              <a:p>
                <a:r>
                  <a:rPr lang="en-US" dirty="0" smtClean="0"/>
                  <a:t>Formally, state can be represented as follows: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State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6" y="1615873"/>
            <a:ext cx="3953825" cy="435133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The environment state is the information used to determine the next observation and reward.</a:t>
            </a:r>
          </a:p>
          <a:p>
            <a:pPr algn="just"/>
            <a:r>
              <a:rPr lang="en-US" dirty="0" smtClean="0"/>
              <a:t>The environment state is </a:t>
            </a:r>
            <a:r>
              <a:rPr lang="en-US" dirty="0"/>
              <a:t>i</a:t>
            </a:r>
            <a:r>
              <a:rPr lang="en-US" dirty="0" smtClean="0"/>
              <a:t>nvisible to the agent.</a:t>
            </a:r>
          </a:p>
          <a:p>
            <a:pPr algn="just"/>
            <a:r>
              <a:rPr lang="en-US" dirty="0" smtClean="0"/>
              <a:t>Even the agent can see the environment state, the information is irrelevant.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</a:t>
                </a:r>
                <a:r>
                  <a:rPr lang="en-US" dirty="0" smtClean="0"/>
                  <a:t>agent </a:t>
                </a:r>
                <a:r>
                  <a:rPr lang="en-US" dirty="0"/>
                  <a:t>state is the information used to determine the next </a:t>
                </a:r>
                <a:r>
                  <a:rPr lang="en-US" dirty="0" smtClean="0"/>
                  <a:t>action.</a:t>
                </a:r>
              </a:p>
              <a:p>
                <a:pPr algn="just"/>
                <a:r>
                  <a:rPr lang="en-US" dirty="0" smtClean="0"/>
                  <a:t>i.e. the information used by the RL algorithm.</a:t>
                </a:r>
              </a:p>
              <a:p>
                <a:pPr algn="just"/>
                <a:r>
                  <a:rPr lang="en-US" dirty="0"/>
                  <a:t>Agent </a:t>
                </a:r>
                <a:r>
                  <a:rPr lang="en-US" dirty="0" smtClean="0"/>
                  <a:t>State can be any function of the history.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6" name="內容版面配置區 15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9" y="1690688"/>
            <a:ext cx="3773976" cy="4351338"/>
          </a:xfrm>
        </p:spPr>
      </p:pic>
    </p:spTree>
    <p:extLst>
      <p:ext uri="{BB962C8B-B14F-4D97-AF65-F5344CB8AC3E}">
        <p14:creationId xmlns:p14="http://schemas.microsoft.com/office/powerpoint/2010/main" val="617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1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information state (a.k.a. Markov state) contains all useful information from the history.</a:t>
                </a:r>
              </a:p>
              <a:p>
                <a:r>
                  <a:rPr lang="en-US" dirty="0" smtClean="0"/>
                  <a:t> A state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Markov </a:t>
                </a:r>
                <a:r>
                  <a:rPr lang="en-US" altLang="zh-TW" dirty="0" err="1" smtClean="0"/>
                  <a:t>iff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“The </a:t>
                </a:r>
                <a:r>
                  <a:rPr lang="en-US" dirty="0"/>
                  <a:t>future is independent of the past given the </a:t>
                </a:r>
                <a:r>
                  <a:rPr lang="en-US" dirty="0" smtClean="0"/>
                  <a:t>present“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history can be given up when the state is known.</a:t>
                </a:r>
              </a:p>
              <a:p>
                <a:r>
                  <a:rPr lang="en-US" dirty="0" smtClean="0"/>
                  <a:t>The environment state and history are Markov.</a:t>
                </a:r>
                <a:endParaRPr lang="en-US" dirty="0"/>
              </a:p>
            </p:txBody>
          </p:sp>
        </mc:Choice>
        <mc:Fallback xmlns="">
          <p:sp>
            <p:nvSpPr>
              <p:cNvPr id="15" name="內容版面配置區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Observable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Fully Observability: An agent directly observes the environment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</a:t>
                </a:r>
                <a:r>
                  <a:rPr lang="en-US" dirty="0"/>
                  <a:t>Agent S</a:t>
                </a:r>
                <a:r>
                  <a:rPr lang="en-US" dirty="0" smtClean="0"/>
                  <a:t>tate </a:t>
                </a:r>
                <a:r>
                  <a:rPr lang="en-US" dirty="0"/>
                  <a:t>= E</a:t>
                </a:r>
                <a:r>
                  <a:rPr lang="en-US" dirty="0" smtClean="0"/>
                  <a:t>nvironment State </a:t>
                </a:r>
                <a:r>
                  <a:rPr lang="en-US" dirty="0"/>
                  <a:t>= </a:t>
                </a:r>
                <a:r>
                  <a:rPr lang="en-US" dirty="0" smtClean="0"/>
                  <a:t>Information State</a:t>
                </a:r>
              </a:p>
              <a:p>
                <a:r>
                  <a:rPr lang="en-US" dirty="0" smtClean="0"/>
                  <a:t>This is formally called Markov Decision Process (MDP).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Partially Observability: an agent observes the environment indirectly e.g.:</a:t>
                </a:r>
              </a:p>
              <a:p>
                <a:pPr lvl="1"/>
                <a:r>
                  <a:rPr lang="en-US" dirty="0" smtClean="0"/>
                  <a:t>A robot with camera doesn’t have the absolute location.</a:t>
                </a:r>
              </a:p>
              <a:p>
                <a:pPr lvl="1"/>
                <a:r>
                  <a:rPr lang="en-US" dirty="0" smtClean="0"/>
                  <a:t>A trading agent only observes current prices.</a:t>
                </a:r>
              </a:p>
              <a:p>
                <a:pPr lvl="1"/>
                <a:r>
                  <a:rPr lang="en-US" dirty="0" smtClean="0"/>
                  <a:t>A poker agent only observes the public cards.</a:t>
                </a:r>
              </a:p>
              <a:p>
                <a:r>
                  <a:rPr lang="en-US" dirty="0" smtClean="0"/>
                  <a:t>i.e. Agent State </a:t>
                </a:r>
                <a:r>
                  <a:rPr lang="en-US" dirty="0" smtClean="0">
                    <a:latin typeface="Garamond" panose="02020404030301010803" pitchFamily="18" charset="0"/>
                  </a:rPr>
                  <a:t>≠</a:t>
                </a:r>
                <a:r>
                  <a:rPr lang="en-US" dirty="0"/>
                  <a:t> </a:t>
                </a:r>
                <a:r>
                  <a:rPr lang="en-US" dirty="0" smtClean="0"/>
                  <a:t>Environment </a:t>
                </a:r>
                <a:r>
                  <a:rPr lang="en-US" dirty="0"/>
                  <a:t>State </a:t>
                </a:r>
                <a:endParaRPr lang="en-US" dirty="0" smtClean="0"/>
              </a:p>
              <a:p>
                <a:r>
                  <a:rPr lang="en-US" dirty="0" smtClean="0"/>
                  <a:t>This is formally called Partially </a:t>
                </a:r>
                <a:r>
                  <a:rPr lang="en-US" dirty="0"/>
                  <a:t>O</a:t>
                </a:r>
                <a:r>
                  <a:rPr lang="en-US" dirty="0" smtClean="0"/>
                  <a:t>bservable </a:t>
                </a:r>
                <a:r>
                  <a:rPr lang="en-US" dirty="0"/>
                  <a:t>Markov </a:t>
                </a:r>
                <a:r>
                  <a:rPr lang="en-US" dirty="0" smtClean="0"/>
                  <a:t>Decision Process</a:t>
                </a:r>
                <a:r>
                  <a:rPr lang="en-US" dirty="0"/>
                  <a:t> </a:t>
                </a:r>
                <a:r>
                  <a:rPr lang="en-US" dirty="0" smtClean="0"/>
                  <a:t>(POMDP).</a:t>
                </a:r>
              </a:p>
              <a:p>
                <a:r>
                  <a:rPr lang="en-US" dirty="0" smtClean="0"/>
                  <a:t>This agent must construct its own state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Complete history: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Beliefs of environment state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Recurrent neural network: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Agent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2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RL Agents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that an agent includes are as follows:</a:t>
            </a:r>
          </a:p>
          <a:p>
            <a:pPr lvl="1"/>
            <a:r>
              <a:rPr lang="en-US" dirty="0" smtClean="0"/>
              <a:t>Policy: A function to decide the behavior of an agent.</a:t>
            </a:r>
          </a:p>
          <a:p>
            <a:pPr lvl="1"/>
            <a:r>
              <a:rPr lang="en-US" dirty="0" smtClean="0"/>
              <a:t>Value Function: A function to decide the goodness of an action.</a:t>
            </a:r>
          </a:p>
          <a:p>
            <a:pPr lvl="1"/>
            <a:r>
              <a:rPr lang="en-US" dirty="0" smtClean="0"/>
              <a:t>Model: An agent’s perspective of an environment.</a:t>
            </a:r>
          </a:p>
          <a:p>
            <a:r>
              <a:rPr lang="en-US" dirty="0" smtClean="0"/>
              <a:t>Three components of an RL agents are not always necessary.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</a:t>
                </a:r>
              </a:p>
              <a:p>
                <a:pPr lvl="1"/>
                <a:r>
                  <a:rPr lang="en-US" dirty="0" smtClean="0"/>
                  <a:t>A behavior of an agent</a:t>
                </a:r>
              </a:p>
              <a:p>
                <a:pPr lvl="1"/>
                <a:r>
                  <a:rPr lang="en-US" dirty="0" smtClean="0"/>
                  <a:t>Mapping states to action</a:t>
                </a:r>
              </a:p>
              <a:p>
                <a:r>
                  <a:rPr lang="en-US" dirty="0" smtClean="0"/>
                  <a:t>Two Approaches of Policy Making</a:t>
                </a:r>
              </a:p>
              <a:p>
                <a:pPr lvl="1"/>
                <a:r>
                  <a:rPr lang="en-US" dirty="0" smtClean="0"/>
                  <a:t>Deterministic Policy Making: a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Stochastic Policy Making: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is </a:t>
                </a:r>
              </a:p>
              <a:p>
                <a:pPr lvl="1"/>
                <a:r>
                  <a:rPr lang="en-US" dirty="0" smtClean="0"/>
                  <a:t>Used to calculate the expected total reward of the future. </a:t>
                </a:r>
              </a:p>
              <a:p>
                <a:pPr lvl="1"/>
                <a:r>
                  <a:rPr lang="en-US" dirty="0" smtClean="0"/>
                  <a:t>Formally defined as follows: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predicts what the environment will do next.</a:t>
                </a:r>
              </a:p>
              <a:p>
                <a:r>
                  <a:rPr lang="en-US" dirty="0" smtClean="0"/>
                  <a:t>The information that model predicts is as follows:</a:t>
                </a:r>
              </a:p>
              <a:p>
                <a:pPr lvl="1"/>
                <a:r>
                  <a:rPr lang="en-US" dirty="0" smtClean="0"/>
                  <a:t>Next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Next </a:t>
                </a:r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is optional.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0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3691" cy="42868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Rewards: -1 each time step</a:t>
            </a:r>
          </a:p>
          <a:p>
            <a:r>
              <a:rPr lang="en-US" dirty="0" smtClean="0"/>
              <a:t>Actions: N, E, S, W</a:t>
            </a:r>
          </a:p>
          <a:p>
            <a:r>
              <a:rPr lang="en-US" dirty="0" smtClean="0"/>
              <a:t>States: Location of an Agent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Policy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96" y="1778000"/>
            <a:ext cx="5413004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Value Function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3" y="1690688"/>
            <a:ext cx="525755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smtClean="0"/>
              <a:t>Policy </a:t>
            </a:r>
            <a:r>
              <a:rPr lang="en-US" altLang="zh-TW" smtClean="0"/>
              <a:t>Gradient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  <a:r>
              <a:rPr lang="en-US" dirty="0" smtClean="0"/>
              <a:t>: Model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45" y="1690688"/>
            <a:ext cx="5229955" cy="4286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RL Agents 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Value Function</a:t>
            </a:r>
          </a:p>
          <a:p>
            <a:r>
              <a:rPr lang="en-US" dirty="0" smtClean="0"/>
              <a:t>Policy Based</a:t>
            </a:r>
          </a:p>
          <a:p>
            <a:pPr lvl="1"/>
            <a:r>
              <a:rPr lang="en-US" dirty="0" smtClean="0"/>
              <a:t>Policy</a:t>
            </a:r>
          </a:p>
          <a:p>
            <a:r>
              <a:rPr lang="en-US" dirty="0" smtClean="0"/>
              <a:t>Actor Critic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of RL Agents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Model</a:t>
            </a:r>
          </a:p>
          <a:p>
            <a:r>
              <a:rPr lang="en-US" dirty="0"/>
              <a:t>Model Based</a:t>
            </a:r>
          </a:p>
          <a:p>
            <a:pPr lvl="1"/>
            <a:r>
              <a:rPr lang="en-US" dirty="0"/>
              <a:t>Policy and/or Value Function</a:t>
            </a:r>
          </a:p>
          <a:p>
            <a:pPr lvl="1"/>
            <a:r>
              <a:rPr lang="en-US" dirty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Reinforcement Learning Problems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in Sequential Decision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Learning:</a:t>
            </a:r>
          </a:p>
          <a:p>
            <a:pPr lvl="1"/>
            <a:r>
              <a:rPr lang="en-US" dirty="0" smtClean="0"/>
              <a:t>The agent needs to explore the environment by itself.</a:t>
            </a:r>
          </a:p>
          <a:p>
            <a:pPr lvl="1"/>
            <a:r>
              <a:rPr lang="en-US" dirty="0" smtClean="0"/>
              <a:t>The agent interacts with the environment.</a:t>
            </a:r>
          </a:p>
          <a:p>
            <a:r>
              <a:rPr lang="en-US" dirty="0" smtClean="0"/>
              <a:t>Planning:</a:t>
            </a:r>
          </a:p>
          <a:p>
            <a:pPr lvl="1"/>
            <a:r>
              <a:rPr lang="en-US" dirty="0" smtClean="0"/>
              <a:t>The agent does not need to explore the model by itself. a.k.a. the environment is known.</a:t>
            </a:r>
          </a:p>
          <a:p>
            <a:pPr lvl="1"/>
            <a:r>
              <a:rPr lang="en-US" dirty="0" smtClean="0"/>
              <a:t>The agent uses this model to make decisions.</a:t>
            </a:r>
          </a:p>
          <a:p>
            <a:r>
              <a:rPr lang="en-US" dirty="0" smtClean="0"/>
              <a:t>Finally, the agent improves its policy.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 Example: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1" y="1690688"/>
            <a:ext cx="5662760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</a:t>
            </a:r>
            <a:r>
              <a:rPr lang="en-US" dirty="0" smtClean="0"/>
              <a:t>Example: Planning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850"/>
            <a:ext cx="4540115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 trial-and-error learning method.</a:t>
            </a:r>
          </a:p>
          <a:p>
            <a:r>
              <a:rPr lang="en-US" dirty="0" smtClean="0"/>
              <a:t>The goal is to maximize rewards.</a:t>
            </a:r>
          </a:p>
          <a:p>
            <a:r>
              <a:rPr lang="en-US" dirty="0" smtClean="0"/>
              <a:t>However: The agent should explore the good policy from the environment by giving up some rewards.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is to find more information in the environment by giving up some rewards.</a:t>
            </a:r>
          </a:p>
          <a:p>
            <a:r>
              <a:rPr lang="en-US" dirty="0" smtClean="0"/>
              <a:t>Exploitation is to exploit known information to maximize the rewards.</a:t>
            </a:r>
          </a:p>
          <a:p>
            <a:r>
              <a:rPr lang="en-US" dirty="0" smtClean="0"/>
              <a:t>Exploration is equally important as exploitation.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Selection</a:t>
            </a:r>
          </a:p>
          <a:p>
            <a:pPr lvl="1"/>
            <a:r>
              <a:rPr lang="en-US" dirty="0" smtClean="0"/>
              <a:t>Exploration:</a:t>
            </a:r>
            <a:r>
              <a:rPr lang="en-US" dirty="0"/>
              <a:t> Trying a new 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Exploitation: Trying </a:t>
            </a:r>
            <a:r>
              <a:rPr lang="en-US" dirty="0"/>
              <a:t>the favorite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Oil Drilling</a:t>
            </a:r>
          </a:p>
          <a:p>
            <a:pPr lvl="1"/>
            <a:r>
              <a:rPr lang="en-US" dirty="0"/>
              <a:t>Exploration</a:t>
            </a:r>
            <a:r>
              <a:rPr lang="en-US" dirty="0" smtClean="0"/>
              <a:t>: </a:t>
            </a:r>
            <a:r>
              <a:rPr lang="en-US" dirty="0"/>
              <a:t>Drilling the new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Exploitation: </a:t>
            </a:r>
            <a:r>
              <a:rPr lang="en-US" dirty="0"/>
              <a:t>Drilling the best known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Exploration: Moving toward experimental direction</a:t>
            </a:r>
          </a:p>
          <a:p>
            <a:pPr lvl="1"/>
            <a:r>
              <a:rPr lang="en-US" dirty="0"/>
              <a:t>Exploitation</a:t>
            </a:r>
            <a:r>
              <a:rPr lang="en-US" dirty="0" smtClean="0"/>
              <a:t>: </a:t>
            </a:r>
            <a:r>
              <a:rPr lang="en-US" dirty="0"/>
              <a:t>Moving toward </a:t>
            </a:r>
            <a:r>
              <a:rPr lang="en-US" dirty="0" smtClean="0"/>
              <a:t>familiar direction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Pre-Requests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</a:p>
          <a:p>
            <a:pPr lvl="1"/>
            <a:r>
              <a:rPr lang="en-US" dirty="0" smtClean="0"/>
              <a:t>Calculus </a:t>
            </a:r>
          </a:p>
          <a:p>
            <a:pPr lvl="1"/>
            <a:r>
              <a:rPr lang="en-US" dirty="0" smtClean="0"/>
              <a:t>Partial derivative</a:t>
            </a:r>
          </a:p>
          <a:p>
            <a:pPr lvl="1"/>
            <a:r>
              <a:rPr lang="en-US" dirty="0" smtClean="0"/>
              <a:t>Chain rule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KL divergent</a:t>
            </a:r>
          </a:p>
          <a:p>
            <a:pPr lvl="1"/>
            <a:r>
              <a:rPr lang="en-US" dirty="0"/>
              <a:t>Lagrange </a:t>
            </a:r>
            <a:r>
              <a:rPr lang="en-US" dirty="0" smtClean="0"/>
              <a:t>multiplier</a:t>
            </a:r>
          </a:p>
          <a:p>
            <a:pPr lvl="1"/>
            <a:r>
              <a:rPr lang="en-US" dirty="0" smtClean="0"/>
              <a:t>Taylor expansion</a:t>
            </a:r>
          </a:p>
          <a:p>
            <a:r>
              <a:rPr lang="en-US" dirty="0" smtClean="0"/>
              <a:t>Algorithm </a:t>
            </a:r>
          </a:p>
          <a:p>
            <a:pPr lvl="1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4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Control: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 Evaluating how well the policy is</a:t>
            </a:r>
          </a:p>
          <a:p>
            <a:r>
              <a:rPr lang="en-US" dirty="0" smtClean="0"/>
              <a:t>Control: Optimizing the policy</a:t>
            </a:r>
          </a:p>
          <a:p>
            <a:pPr lvl="1"/>
            <a:r>
              <a:rPr lang="en-US" dirty="0" smtClean="0"/>
              <a:t>i.e. Find the best policy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Prediction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3" y="2025037"/>
            <a:ext cx="9326277" cy="36200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Control </a:t>
            </a:r>
            <a:r>
              <a:rPr lang="en-US" dirty="0"/>
              <a:t>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2123758"/>
            <a:ext cx="9335803" cy="350568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Drive in a Day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Kendall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eRwTbRtnT1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33215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4" y="1589088"/>
            <a:ext cx="6670385" cy="43956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for Dialogue Generation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 et al.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0" y="1770207"/>
            <a:ext cx="993524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7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Until the Final Verb Wait: Reinforcement Learning for Simultaneous Machine Translation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Grissom </a:t>
            </a:r>
            <a:r>
              <a:rPr lang="en-US" dirty="0" smtClean="0"/>
              <a:t>II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57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825625"/>
            <a:ext cx="11331383" cy="4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dirty="0"/>
              <a:t>to Reinforcement Learning with David Silver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DeepMind x UCL</a:t>
            </a:r>
          </a:p>
          <a:p>
            <a:pPr lvl="1"/>
            <a:r>
              <a:rPr lang="en-US" altLang="zh-TW" dirty="0">
                <a:hlinkClick r:id="rId2"/>
              </a:rPr>
              <a:t>https://deepmind.com/learning-resources/-introduction-reinforcement-learning-david-silver</a:t>
            </a:r>
            <a:endParaRPr lang="en-US" altLang="zh-TW" dirty="0"/>
          </a:p>
          <a:p>
            <a:r>
              <a:rPr lang="en-US" altLang="zh-TW" dirty="0"/>
              <a:t>CS 285: Deep Reinforcement Learning – UC Berkeley</a:t>
            </a:r>
          </a:p>
          <a:p>
            <a:pPr lvl="1"/>
            <a:r>
              <a:rPr lang="en-US" altLang="zh-TW" dirty="0">
                <a:hlinkClick r:id="rId3"/>
              </a:rPr>
              <a:t>http://rail.eecs.berkeley.edu/deeprlcourse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QT-Opt: Scalable Deep Reinforcement Learning for Vision-Based Robotic Manipulation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Kalashnikov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W4joe3zzgl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8637" y="920606"/>
            <a:ext cx="9663545" cy="54357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Mnih</a:t>
            </a:r>
            <a:r>
              <a:rPr lang="en-US" dirty="0" smtClean="0"/>
              <a:t> et al., Nature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9018" y="497898"/>
            <a:ext cx="10155382" cy="571240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Autonomous </a:t>
            </a:r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9" name="0JL04JJjoc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6510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 to Reinforcement Learning with David </a:t>
            </a:r>
            <a:r>
              <a:rPr lang="en-US" dirty="0" smtClean="0"/>
              <a:t>Silver, DeepMind x UCL.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err="1"/>
              <a:t>Goodfellow</a:t>
            </a:r>
            <a:r>
              <a:rPr lang="en-US" altLang="zh-TW" dirty="0"/>
              <a:t> et al., Deep Learning.</a:t>
            </a:r>
          </a:p>
          <a:p>
            <a:pPr lvl="2"/>
            <a:r>
              <a:rPr lang="en-US" altLang="zh-TW" dirty="0">
                <a:hlinkClick r:id="rId2"/>
              </a:rPr>
              <a:t>https://www.deeplearningbook.org/</a:t>
            </a:r>
            <a:endParaRPr lang="en-US" altLang="zh-TW" dirty="0"/>
          </a:p>
          <a:p>
            <a:pPr lvl="1"/>
            <a:r>
              <a:rPr lang="en-US" altLang="zh-TW" dirty="0"/>
              <a:t>Zhang et al., Dive into Deep Learning.</a:t>
            </a:r>
          </a:p>
          <a:p>
            <a:pPr lvl="2"/>
            <a:r>
              <a:rPr lang="en-US" altLang="zh-TW" dirty="0">
                <a:hlinkClick r:id="rId3"/>
              </a:rPr>
              <a:t>https://d2l.ai/</a:t>
            </a:r>
            <a:endParaRPr lang="en-US" altLang="zh-TW" dirty="0"/>
          </a:p>
          <a:p>
            <a:r>
              <a:rPr lang="en-US" altLang="zh-TW" dirty="0" smtClean="0"/>
              <a:t>Reinforcement Learning</a:t>
            </a:r>
          </a:p>
          <a:p>
            <a:pPr lvl="1"/>
            <a:r>
              <a:rPr lang="en-US" altLang="zh-TW" dirty="0"/>
              <a:t>Sutton and </a:t>
            </a:r>
            <a:r>
              <a:rPr lang="en-US" altLang="zh-TW" dirty="0" err="1" smtClean="0"/>
              <a:t>Barto</a:t>
            </a:r>
            <a:r>
              <a:rPr lang="en-US" altLang="zh-TW" dirty="0" smtClean="0"/>
              <a:t>, Reinforcement </a:t>
            </a:r>
            <a:r>
              <a:rPr lang="en-US" altLang="zh-TW" dirty="0"/>
              <a:t>Learning: </a:t>
            </a:r>
            <a:r>
              <a:rPr lang="en-US" altLang="zh-TW" dirty="0" smtClean="0"/>
              <a:t>An Introduction </a:t>
            </a:r>
          </a:p>
          <a:p>
            <a:pPr lvl="2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incompleteideas.net/book/the-book.html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Vitay</a:t>
            </a:r>
            <a:r>
              <a:rPr lang="en-US" altLang="zh-TW" dirty="0"/>
              <a:t>, </a:t>
            </a:r>
            <a:r>
              <a:rPr lang="en-US" altLang="zh-TW" dirty="0" smtClean="0"/>
              <a:t>Deep </a:t>
            </a:r>
            <a:r>
              <a:rPr lang="en-US" altLang="zh-TW" dirty="0"/>
              <a:t>Reinforcement </a:t>
            </a:r>
            <a:r>
              <a:rPr lang="en-US" altLang="zh-TW" dirty="0" smtClean="0"/>
              <a:t>Learning </a:t>
            </a:r>
          </a:p>
          <a:p>
            <a:pPr lvl="2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://julien-vitay.net/deeprl</a:t>
            </a:r>
            <a:r>
              <a:rPr lang="en-US" altLang="zh-TW" dirty="0" smtClean="0">
                <a:hlinkClick r:id="rId5"/>
              </a:rPr>
              <a:t>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Reinforcement Learning Agent</a:t>
            </a:r>
            <a:endParaRPr lang="en-US" dirty="0" smtClean="0"/>
          </a:p>
          <a:p>
            <a:r>
              <a:rPr lang="en-US" dirty="0"/>
              <a:t>Categories of Reinforcement Learning </a:t>
            </a:r>
            <a:r>
              <a:rPr lang="en-US" dirty="0" smtClean="0"/>
              <a:t>Problems</a:t>
            </a:r>
          </a:p>
          <a:p>
            <a:r>
              <a:rPr lang="en-US" altLang="zh-TW" dirty="0" smtClean="0"/>
              <a:t>Applications of 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41" y="1767436"/>
            <a:ext cx="4456264" cy="4351338"/>
          </a:xfrm>
        </p:spPr>
      </p:pic>
    </p:spTree>
    <p:extLst>
      <p:ext uri="{BB962C8B-B14F-4D97-AF65-F5344CB8AC3E}">
        <p14:creationId xmlns:p14="http://schemas.microsoft.com/office/powerpoint/2010/main" val="1843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1637</Words>
  <Application>Microsoft Office PowerPoint</Application>
  <PresentationFormat>寬螢幕</PresentationFormat>
  <Paragraphs>408</Paragraphs>
  <Slides>56</Slides>
  <Notes>4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Cambria Math</vt:lpstr>
      <vt:lpstr>Garamond</vt:lpstr>
      <vt:lpstr>Office 佈景主題</vt:lpstr>
      <vt:lpstr>Introduction to Reinforcement Learning</vt:lpstr>
      <vt:lpstr>Syllabus</vt:lpstr>
      <vt:lpstr>Course Outline</vt:lpstr>
      <vt:lpstr>Pre-Requests</vt:lpstr>
      <vt:lpstr>Online Courses</vt:lpstr>
      <vt:lpstr>Textbooks</vt:lpstr>
      <vt:lpstr>Today’s Agenda</vt:lpstr>
      <vt:lpstr>Introduction</vt:lpstr>
      <vt:lpstr>Facets of Reinforcement Learning</vt:lpstr>
      <vt:lpstr>Difference between Reinforcement Learning and other Learning Algorithms</vt:lpstr>
      <vt:lpstr>Rewards</vt:lpstr>
      <vt:lpstr>Sequential Decision Making</vt:lpstr>
      <vt:lpstr>Agent and Environment</vt:lpstr>
      <vt:lpstr>Agent and Environment</vt:lpstr>
      <vt:lpstr>History</vt:lpstr>
      <vt:lpstr>State</vt:lpstr>
      <vt:lpstr>Environment State</vt:lpstr>
      <vt:lpstr>Agent State</vt:lpstr>
      <vt:lpstr>Information State</vt:lpstr>
      <vt:lpstr>Fully Observable Environments</vt:lpstr>
      <vt:lpstr>Partially Observable Environments</vt:lpstr>
      <vt:lpstr>Reinforcement Learning Agent</vt:lpstr>
      <vt:lpstr>Components of RL Agents</vt:lpstr>
      <vt:lpstr>Policy</vt:lpstr>
      <vt:lpstr>Value Function</vt:lpstr>
      <vt:lpstr>Model</vt:lpstr>
      <vt:lpstr>Maze Example</vt:lpstr>
      <vt:lpstr>Maze Example: Policy</vt:lpstr>
      <vt:lpstr>Maze Example: Value Function</vt:lpstr>
      <vt:lpstr>Maze Example: Model</vt:lpstr>
      <vt:lpstr>Taxonomies of RL Agents (1)</vt:lpstr>
      <vt:lpstr>Taxonomies of RL Agents (2)</vt:lpstr>
      <vt:lpstr>Categories of Reinforcement Learning Problems</vt:lpstr>
      <vt:lpstr>Two Problems in Sequential Decision Making</vt:lpstr>
      <vt:lpstr>Atari Example: Reinforcement Learning</vt:lpstr>
      <vt:lpstr>Atari Example: Planning</vt:lpstr>
      <vt:lpstr>Exploration and Exploitation: Introduction</vt:lpstr>
      <vt:lpstr>Exploration and Exploitation: Definition</vt:lpstr>
      <vt:lpstr>Exploration and Exploitation: Examples</vt:lpstr>
      <vt:lpstr>Prediction and Control: Definition</vt:lpstr>
      <vt:lpstr>Prediction and Control: Prediction Example</vt:lpstr>
      <vt:lpstr>Prediction and Control: Control Example</vt:lpstr>
      <vt:lpstr>Learning to Drive in a Day</vt:lpstr>
      <vt:lpstr>PowerPoint 簡報</vt:lpstr>
      <vt:lpstr>Architecture</vt:lpstr>
      <vt:lpstr>Deep Reinforcement Learning for Dialogue Generation</vt:lpstr>
      <vt:lpstr>PowerPoint 簡報</vt:lpstr>
      <vt:lpstr>Don’t Until the Final Verb Wait: Reinforcement Learning for Simultaneous Machine Translation</vt:lpstr>
      <vt:lpstr>Architecture</vt:lpstr>
      <vt:lpstr>QT-Opt: Scalable Deep Reinforcement Learning for Vision-Based Robotic Manipulation</vt:lpstr>
      <vt:lpstr>PowerPoint 簡報</vt:lpstr>
      <vt:lpstr>Human-level control through deep reinforcement learning</vt:lpstr>
      <vt:lpstr>PowerPoint 簡報</vt:lpstr>
      <vt:lpstr>Stanford Autonomous Helicopter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</dc:title>
  <dc:creator>Chia-Yi Su</dc:creator>
  <cp:lastModifiedBy>Su, Ian</cp:lastModifiedBy>
  <cp:revision>452</cp:revision>
  <dcterms:created xsi:type="dcterms:W3CDTF">2020-07-07T01:55:53Z</dcterms:created>
  <dcterms:modified xsi:type="dcterms:W3CDTF">2022-04-29T08:35:25Z</dcterms:modified>
</cp:coreProperties>
</file>