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5" r:id="rId3"/>
    <p:sldId id="257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6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Value </a:t>
            </a:r>
            <a:r>
              <a:rPr lang="en-US" sz="5400" dirty="0" smtClean="0"/>
              <a:t>Function Approximation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J(w) be a differentiable function of parameter vector w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gradient of J(w) </a:t>
                </a:r>
                <a:r>
                  <a:rPr lang="en-US" dirty="0" smtClean="0"/>
                  <a:t>with respect to w is as follows: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To </a:t>
                </a:r>
                <a:r>
                  <a:rPr lang="en-US" dirty="0" smtClean="0"/>
                  <a:t>minimize J(w)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dirty="0" smtClean="0"/>
                  <a:t>adjust </a:t>
                </a:r>
                <a:r>
                  <a:rPr lang="en-US" dirty="0"/>
                  <a:t>w in direction of </a:t>
                </a:r>
                <a:r>
                  <a:rPr lang="en-US" dirty="0" smtClean="0"/>
                  <a:t>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where α is a step-size parameter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Approx. </a:t>
            </a:r>
            <a:r>
              <a:rPr lang="en-US" dirty="0" smtClean="0"/>
              <a:t>by </a:t>
            </a:r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Goal: find parameter vector w to minimize </a:t>
                </a:r>
                <a:r>
                  <a:rPr lang="en-US" dirty="0"/>
                  <a:t>mean-squared error between approximate </a:t>
                </a:r>
                <a:r>
                  <a:rPr lang="en-US" dirty="0" smtClean="0"/>
                  <a:t>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and true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Gradient decent finds a minimum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Stochastic gradient descent samples the gradient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Expected update is equal to full gradient </a:t>
                </a:r>
                <a:r>
                  <a:rPr lang="en-US" dirty="0" smtClean="0"/>
                  <a:t>update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0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state by a feature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 example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Distance of robot from landmarks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Trends </a:t>
                </a:r>
                <a:r>
                  <a:rPr lang="en-US" dirty="0"/>
                  <a:t>in the stock market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value function by a linear combination of features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Objective function is quadratic in parameters </a:t>
                </a:r>
                <a:r>
                  <a:rPr lang="en-US" dirty="0" smtClean="0"/>
                  <a:t>w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J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w</m:t>
                    </m:r>
                    <m:r>
                      <m:rPr>
                        <m:nor/>
                      </m:rPr>
                      <a:rPr lang="en-US"/>
                      <m:t>)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Stochastic gradient descent converges on global </a:t>
                </a:r>
                <a:r>
                  <a:rPr lang="en-US" dirty="0" smtClean="0"/>
                  <a:t>optimum</a:t>
                </a:r>
              </a:p>
              <a:p>
                <a:r>
                  <a:rPr lang="en-US" dirty="0"/>
                  <a:t>Update rule </a:t>
                </a:r>
                <a:r>
                  <a:rPr lang="en-US" dirty="0" smtClean="0"/>
                  <a:t>is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Update = learning rate * prediction error * feature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Table lookup is a special case of linear value function approximation</a:t>
                </a:r>
              </a:p>
              <a:p>
                <a:r>
                  <a:rPr lang="en-US" dirty="0"/>
                  <a:t>Using table lookup </a:t>
                </a:r>
                <a:r>
                  <a:rPr lang="en-US" dirty="0" smtClean="0"/>
                  <a:t>features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𝑡𝑎𝑏𝑙𝑒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Parameter vector w gives value of each individual </a:t>
                </a:r>
                <a:r>
                  <a:rPr lang="en-US" dirty="0" smtClean="0"/>
                  <a:t>state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Prediction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Have assumed true value function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given by supervisor</a:t>
                </a:r>
              </a:p>
              <a:p>
                <a:r>
                  <a:rPr lang="en-US" dirty="0"/>
                  <a:t>But in RL there is no supervisor, only </a:t>
                </a:r>
                <a:r>
                  <a:rPr lang="en-US" dirty="0" smtClean="0"/>
                  <a:t>rewards</a:t>
                </a:r>
              </a:p>
              <a:p>
                <a:r>
                  <a:rPr lang="en-US" dirty="0"/>
                  <a:t>In practice, we substitute </a:t>
                </a:r>
                <a:r>
                  <a:rPr lang="en-US" dirty="0" smtClean="0"/>
                  <a:t>a target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MC, the target is the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</a:t>
                </a:r>
                <a:r>
                  <a:rPr lang="en-US" dirty="0" smtClean="0"/>
                  <a:t>TD(0</a:t>
                </a:r>
                <a:r>
                  <a:rPr lang="en-US" dirty="0"/>
                  <a:t>), the target is the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TD(λ), the target is the </a:t>
                </a:r>
                <a:r>
                  <a:rPr lang="en-US" dirty="0" smtClean="0"/>
                  <a:t>λ-return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3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with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unbiased, noisy sample of true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Can therefore apply supervised learning to “training data</a:t>
                </a:r>
                <a:r>
                  <a:rPr lang="en-US" dirty="0" smtClean="0"/>
                  <a:t>”: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 example, using linear Monte-Carlo policy </a:t>
                </a:r>
                <a:r>
                  <a:rPr lang="en-US" dirty="0" smtClean="0"/>
                  <a:t>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using non-linear value function </a:t>
                </a:r>
                <a:r>
                  <a:rPr lang="en-US" dirty="0" smtClean="0"/>
                  <a:t>approximation, Monte-Carlo </a:t>
                </a:r>
                <a:r>
                  <a:rPr lang="en-US" dirty="0"/>
                  <a:t>evaluation converges to a local </a:t>
                </a:r>
                <a:r>
                  <a:rPr lang="en-US" dirty="0" smtClean="0"/>
                  <a:t>optimum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Learning with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TD-target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biased sample of true </a:t>
                </a:r>
                <a:r>
                  <a:rPr lang="en-US" dirty="0" smtClean="0"/>
                  <a:t>value </a:t>
                </a:r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 example, using linear TD(0)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Linear TD(0) converges (close) to global optimum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3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TD(λ) with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l-GR" dirty="0"/>
                  <a:t>λ-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en-US" dirty="0"/>
                  <a:t> is also a biased sample of true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Can again apply supervised learning to “training data</a:t>
                </a:r>
                <a:r>
                  <a:rPr lang="en-US" dirty="0" smtClean="0"/>
                  <a:t>”: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Forward view linear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Backward view linear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6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with Value Function Approximation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Policy Evaluation: Approximate </a:t>
                </a:r>
                <a:r>
                  <a:rPr lang="en-US" dirty="0"/>
                  <a:t>policy </a:t>
                </a:r>
                <a:r>
                  <a:rPr lang="en-US" dirty="0" smtClean="0"/>
                  <a:t>evaluation,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,∙,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greedy policy improvement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11" y="1690688"/>
            <a:ext cx="4587816" cy="2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the action-value function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Minimize </a:t>
                </a:r>
                <a:r>
                  <a:rPr lang="en-US" dirty="0"/>
                  <a:t>mean-squared error between approximate </a:t>
                </a:r>
                <a:r>
                  <a:rPr lang="en-US" dirty="0" smtClean="0"/>
                  <a:t>action-value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and true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Use stochastic gradient descent to find a local </a:t>
                </a:r>
                <a:r>
                  <a:rPr lang="en-US" dirty="0" smtClean="0"/>
                  <a:t>minimum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3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Action-Value Function Approximation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state and action by a feature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Represent action-value </a:t>
                </a:r>
                <a:r>
                  <a:rPr lang="en-US" dirty="0" smtClean="0"/>
                  <a:t>function </a:t>
                </a:r>
                <a:r>
                  <a:rPr lang="en-US" dirty="0"/>
                  <a:t>by linear combination of </a:t>
                </a:r>
                <a:r>
                  <a:rPr lang="en-US" dirty="0" smtClean="0"/>
                  <a:t>features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Stochastic gradient descent </a:t>
                </a:r>
                <a:r>
                  <a:rPr lang="en-US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3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Control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Like prediction, we must substitute a target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MC, the target is the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TD(0), the target is the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forward-view TD(λ), target is the action-value </a:t>
                </a:r>
                <a:r>
                  <a:rPr lang="en-US" dirty="0" smtClean="0"/>
                  <a:t>λ-return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backward-view TD(λ), equivalent update </a:t>
                </a:r>
                <a:r>
                  <a:rPr lang="en-US" dirty="0" smtClean="0"/>
                  <a:t>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8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dirty="0"/>
              <a:t>λ: Should We Bootstrap?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51" y="1576241"/>
            <a:ext cx="6318898" cy="450045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7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Prediction Algorithms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8" y="2129069"/>
            <a:ext cx="8801373" cy="335733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8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Temporal-Difference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does not follow the gradient of any objective function</a:t>
            </a:r>
          </a:p>
          <a:p>
            <a:r>
              <a:rPr lang="en-US" dirty="0"/>
              <a:t>This is why TD can diverge when off-policy or </a:t>
            </a:r>
            <a:r>
              <a:rPr lang="en-US" dirty="0" smtClean="0"/>
              <a:t>using</a:t>
            </a:r>
            <a:r>
              <a:rPr lang="zh-TW" altLang="en-US" dirty="0" smtClean="0"/>
              <a:t> </a:t>
            </a:r>
            <a:r>
              <a:rPr lang="en-US" dirty="0" smtClean="0"/>
              <a:t>non-linear </a:t>
            </a:r>
            <a:r>
              <a:rPr lang="en-US" dirty="0"/>
              <a:t>function approximation</a:t>
            </a:r>
          </a:p>
          <a:p>
            <a:r>
              <a:rPr lang="en-US" dirty="0"/>
              <a:t>Gradient TD follows true gradient of projected Bellman error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52478"/>
            <a:ext cx="7723909" cy="25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07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Control Algorithms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815134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✓) = chatters around near-optimal value function</a:t>
            </a:r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33" y="1870075"/>
            <a:ext cx="7719846" cy="21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</a:t>
            </a:r>
            <a:r>
              <a:rPr lang="en-US" dirty="0"/>
              <a:t>Methods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2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Reinforcement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is simple and </a:t>
            </a:r>
            <a:r>
              <a:rPr lang="en-US" dirty="0" smtClean="0"/>
              <a:t>appealing</a:t>
            </a:r>
          </a:p>
          <a:p>
            <a:r>
              <a:rPr lang="en-US" dirty="0" smtClean="0"/>
              <a:t>But </a:t>
            </a:r>
            <a:r>
              <a:rPr lang="en-US" dirty="0"/>
              <a:t>it is not sample efficient </a:t>
            </a:r>
            <a:endParaRPr lang="en-US" dirty="0" smtClean="0"/>
          </a:p>
          <a:p>
            <a:r>
              <a:rPr lang="en-US" dirty="0" smtClean="0"/>
              <a:t>Batch </a:t>
            </a:r>
            <a:r>
              <a:rPr lang="en-US" dirty="0"/>
              <a:t>methods seek to find the best fitting value function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the agent’s experience (“training data”)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4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value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And experience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consisting of </a:t>
                </a:r>
                <a:r>
                  <a:rPr lang="en-US" dirty="0" smtClean="0"/>
                  <a:t>&lt;state</a:t>
                </a:r>
                <a:r>
                  <a:rPr lang="en-US" dirty="0"/>
                  <a:t>, </a:t>
                </a:r>
                <a:r>
                  <a:rPr lang="en-US" dirty="0" smtClean="0"/>
                  <a:t>value&gt; 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Least squares algorithms </a:t>
                </a:r>
                <a:r>
                  <a:rPr lang="en-US" dirty="0" smtClean="0"/>
                  <a:t>find </a:t>
                </a:r>
                <a:r>
                  <a:rPr lang="en-US" dirty="0"/>
                  <a:t>parameter vector w </a:t>
                </a:r>
                <a:r>
                  <a:rPr lang="en-US" dirty="0" smtClean="0"/>
                  <a:t>minimizing </a:t>
                </a:r>
                <a:r>
                  <a:rPr lang="en-US" dirty="0"/>
                  <a:t>sum-squared error </a:t>
                </a:r>
                <a:r>
                  <a:rPr lang="en-US" dirty="0" smtClean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and target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86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Incremental </a:t>
            </a:r>
            <a:r>
              <a:rPr lang="en-US" dirty="0" smtClean="0"/>
              <a:t>Methods</a:t>
            </a:r>
          </a:p>
          <a:p>
            <a:r>
              <a:rPr lang="en-US" dirty="0"/>
              <a:t>Batch </a:t>
            </a:r>
            <a:r>
              <a:rPr lang="en-US" dirty="0" smtClean="0"/>
              <a:t>Methods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with Experience Replay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experience consisting of &lt;state</a:t>
                </a:r>
                <a:r>
                  <a:rPr lang="en-US" dirty="0"/>
                  <a:t>, </a:t>
                </a:r>
                <a:r>
                  <a:rPr lang="en-US" dirty="0" smtClean="0"/>
                  <a:t>value&gt; 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Repeat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Sample state, value from </a:t>
                </a:r>
                <a:r>
                  <a:rPr lang="en-US" dirty="0" smtClean="0"/>
                  <a:t>experience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Apply stochastic gradient descent </a:t>
                </a:r>
                <a:r>
                  <a:rPr lang="en-US" dirty="0" smtClean="0"/>
                  <a:t>update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Converges </a:t>
                </a:r>
                <a:r>
                  <a:rPr lang="en-US" dirty="0"/>
                  <a:t>to least squares </a:t>
                </a:r>
                <a:r>
                  <a:rPr lang="en-US" dirty="0" smtClean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05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 in Deep Q-Networks (DQN)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DQN uses experience replay and fixed Q-targets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 smtClean="0"/>
                  <a:t>action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:r>
                  <a:rPr lang="en-US" dirty="0" smtClean="0">
                    <a:sym typeface="Symbol" panose="05050102010706020507" pitchFamily="18" charset="2"/>
                  </a:rPr>
                  <a:t>-greedy policy</a:t>
                </a:r>
              </a:p>
              <a:p>
                <a:pPr lvl="1"/>
                <a:r>
                  <a:rPr lang="en-US" dirty="0"/>
                  <a:t>Store </a:t>
                </a:r>
                <a:r>
                  <a:rPr lang="en-US" dirty="0" smtClean="0"/>
                  <a:t>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replay </a:t>
                </a:r>
                <a:r>
                  <a:rPr lang="en-US" dirty="0" smtClean="0"/>
                  <a:t>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Sample random mini-batch of </a:t>
                </a:r>
                <a:r>
                  <a:rPr lang="en-US" dirty="0" smtClean="0"/>
                  <a:t>transitions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Q-learning targets w.r.t. old, fixed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Optimize </a:t>
                </a:r>
                <a:r>
                  <a:rPr lang="en-US" dirty="0"/>
                  <a:t>MSE between </a:t>
                </a:r>
                <a:r>
                  <a:rPr lang="en-US" dirty="0" smtClean="0"/>
                  <a:t>Q-network </a:t>
                </a:r>
                <a:r>
                  <a:rPr lang="en-US" dirty="0"/>
                  <a:t>and Q-learning </a:t>
                </a:r>
                <a:r>
                  <a:rPr lang="en-US" dirty="0" smtClean="0"/>
                  <a:t>targets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;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Using variant of stochastic gradient descent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82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in Atari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state s is stack of raw pixels from last 4 </a:t>
            </a:r>
            <a:r>
              <a:rPr lang="en-US" dirty="0" smtClean="0"/>
              <a:t>frames</a:t>
            </a:r>
          </a:p>
          <a:p>
            <a:r>
              <a:rPr lang="en-US" dirty="0"/>
              <a:t>Output is Q(s, a) for 18 joystick/button </a:t>
            </a:r>
            <a:r>
              <a:rPr lang="en-US" dirty="0" smtClean="0"/>
              <a:t>positions</a:t>
            </a:r>
          </a:p>
          <a:p>
            <a:r>
              <a:rPr lang="en-US" dirty="0"/>
              <a:t>Reward is change in score for that step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38" y="3289070"/>
            <a:ext cx="667795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Results in Atari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61" y="1360113"/>
            <a:ext cx="7228525" cy="473086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9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DQN help?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5" y="2404300"/>
            <a:ext cx="7690658" cy="271999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85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 Prediction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Experience replay finds least squares solution</a:t>
                </a:r>
              </a:p>
              <a:p>
                <a:r>
                  <a:rPr lang="en-US" dirty="0"/>
                  <a:t>But it may take many </a:t>
                </a:r>
                <a:r>
                  <a:rPr lang="en-US" dirty="0" smtClean="0"/>
                  <a:t>iterations</a:t>
                </a:r>
              </a:p>
              <a:p>
                <a:r>
                  <a:rPr lang="en-US" dirty="0"/>
                  <a:t>Using linear value function </a:t>
                </a:r>
                <a:r>
                  <a:rPr lang="en-US" dirty="0" smtClean="0"/>
                  <a:t>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We can solve the least squares solution directly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0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 </a:t>
            </a:r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minimum of LS(w), the expected update must be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w</a:t>
                </a:r>
              </a:p>
              <a:p>
                <a:pPr lvl="1"/>
                <a:r>
                  <a:rPr lang="en-US" dirty="0" smtClean="0"/>
                  <a:t>w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For N features, direct solution time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Incremental solution time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using </a:t>
                </a:r>
                <a:r>
                  <a:rPr lang="en-US" dirty="0" err="1"/>
                  <a:t>Shermann</a:t>
                </a:r>
                <a:r>
                  <a:rPr lang="en-US" dirty="0"/>
                  <a:t>-Morrison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85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 Prediction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do not know true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In practice, our “training data” must use noisy or biased samples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LSMC Least Squares Monte-Carlo uses </a:t>
                </a:r>
                <a:r>
                  <a:rPr lang="en-US" dirty="0" smtClean="0"/>
                  <a:t>return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LSTD </a:t>
                </a:r>
                <a:r>
                  <a:rPr lang="en-US" dirty="0"/>
                  <a:t>Least Squares Temporal-Difference uses TD </a:t>
                </a:r>
                <a:r>
                  <a:rPr lang="en-US" dirty="0" smtClean="0"/>
                  <a:t>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LSTD(λ) Least Squares TD(λ) uses </a:t>
                </a:r>
                <a:r>
                  <a:rPr lang="en-US" dirty="0" smtClean="0"/>
                  <a:t>λ-return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50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Linear Least Squares Prediction Algorithms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86" y="2021003"/>
            <a:ext cx="6744641" cy="309605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4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Policy Iteration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Policy </a:t>
            </a:r>
            <a:r>
              <a:rPr lang="en-US" dirty="0" smtClean="0"/>
              <a:t>Evaluation: </a:t>
            </a:r>
            <a:r>
              <a:rPr lang="en-US" dirty="0"/>
              <a:t>Policy evaluation by least squares Q-learning </a:t>
            </a:r>
            <a:endParaRPr lang="en-US" dirty="0" smtClean="0"/>
          </a:p>
          <a:p>
            <a:r>
              <a:rPr lang="en-US" dirty="0"/>
              <a:t>Policy </a:t>
            </a:r>
            <a:r>
              <a:rPr lang="en-US" dirty="0" smtClean="0"/>
              <a:t>Improvement: </a:t>
            </a:r>
            <a:r>
              <a:rPr lang="en-US" dirty="0"/>
              <a:t>Greedy policy improvement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0489"/>
            <a:ext cx="4687688" cy="28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Reinforcement learning can be used to solve large problems, e.g. </a:t>
                </a:r>
              </a:p>
              <a:p>
                <a:pPr lvl="1"/>
                <a:r>
                  <a:rPr lang="en-US" dirty="0"/>
                  <a:t>Backgammon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pPr lvl="1"/>
                <a:r>
                  <a:rPr lang="en-US" dirty="0"/>
                  <a:t>Computer Go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states</a:t>
                </a:r>
              </a:p>
              <a:p>
                <a:pPr lvl="1"/>
                <a:r>
                  <a:rPr lang="en-US" dirty="0"/>
                  <a:t>Helicopter: continuous state space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far we have represented value function by a lookup table</a:t>
                </a:r>
              </a:p>
              <a:p>
                <a:pPr lvl="1"/>
                <a:r>
                  <a:rPr lang="en-US" dirty="0"/>
                  <a:t>Every state s has an entry V(s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very </a:t>
                </a:r>
                <a:r>
                  <a:rPr lang="en-US" dirty="0"/>
                  <a:t>state-action pair s, a has an entry Q(s, a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Problem with large MDPs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There are too many states and/or actions to store in memory</a:t>
                </a:r>
              </a:p>
              <a:p>
                <a:pPr lvl="1"/>
                <a:r>
                  <a:rPr lang="en-US" dirty="0"/>
                  <a:t>It is too slow to learn the value of each state </a:t>
                </a:r>
                <a:r>
                  <a:rPr lang="en-US" dirty="0" smtClean="0"/>
                  <a:t>individually</a:t>
                </a:r>
              </a:p>
              <a:p>
                <a:r>
                  <a:rPr lang="en-US" dirty="0"/>
                  <a:t>Solution for large MDPs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Estimate value function with function </a:t>
                </a:r>
                <a:r>
                  <a:rPr lang="en-US" dirty="0" smtClean="0"/>
                  <a:t>approximation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Generalize </a:t>
                </a:r>
                <a:r>
                  <a:rPr lang="en-US" dirty="0"/>
                  <a:t>from seen states to unseen </a:t>
                </a:r>
                <a:r>
                  <a:rPr lang="en-US" dirty="0" smtClean="0"/>
                  <a:t>states</a:t>
                </a:r>
              </a:p>
              <a:p>
                <a:pPr lvl="1"/>
                <a:r>
                  <a:rPr lang="en-US" dirty="0"/>
                  <a:t>Update parameter w using MC or TD learning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Value Function Approximation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3" y="1690688"/>
            <a:ext cx="7731716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Function </a:t>
            </a:r>
            <a:r>
              <a:rPr lang="en-US" dirty="0" err="1"/>
              <a:t>Approximator</a:t>
            </a:r>
            <a:r>
              <a:rPr lang="en-US" dirty="0"/>
              <a:t>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function </a:t>
            </a:r>
            <a:r>
              <a:rPr lang="en-US" dirty="0" err="1"/>
              <a:t>approximators</a:t>
            </a:r>
            <a:r>
              <a:rPr lang="en-US" dirty="0"/>
              <a:t>, e.g.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Linear combinations of features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Neural </a:t>
            </a:r>
            <a:r>
              <a:rPr lang="en-US" dirty="0">
                <a:solidFill>
                  <a:srgbClr val="FF0000"/>
                </a:solidFill>
              </a:rPr>
              <a:t>network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Decision </a:t>
            </a:r>
            <a:r>
              <a:rPr lang="en-US" dirty="0"/>
              <a:t>tree </a:t>
            </a:r>
            <a:endParaRPr lang="en-US" dirty="0" smtClean="0"/>
          </a:p>
          <a:p>
            <a:pPr lvl="1"/>
            <a:r>
              <a:rPr lang="en-US" dirty="0" smtClean="0"/>
              <a:t>Nearest neighbor </a:t>
            </a:r>
          </a:p>
          <a:p>
            <a:pPr lvl="1"/>
            <a:r>
              <a:rPr lang="en-US" dirty="0" smtClean="0"/>
              <a:t>Fourier </a:t>
            </a:r>
            <a:r>
              <a:rPr lang="en-US" dirty="0"/>
              <a:t>/ wavelet </a:t>
            </a:r>
            <a:r>
              <a:rPr lang="en-US" dirty="0" smtClean="0"/>
              <a:t>bases ...</a:t>
            </a:r>
          </a:p>
          <a:p>
            <a:r>
              <a:rPr lang="en-US" dirty="0"/>
              <a:t>Furthermore, we require a training method that is suitable for non-stationary, non-</a:t>
            </a:r>
            <a:r>
              <a:rPr lang="en-US" dirty="0" err="1"/>
              <a:t>iid</a:t>
            </a:r>
            <a:r>
              <a:rPr lang="en-US" dirty="0"/>
              <a:t> data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/>
              <a:t>Methods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3979</Words>
  <Application>Microsoft Office PowerPoint</Application>
  <PresentationFormat>寬螢幕</PresentationFormat>
  <Paragraphs>370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Value Function Approximation</vt:lpstr>
      <vt:lpstr>Course Outline</vt:lpstr>
      <vt:lpstr>Agenda</vt:lpstr>
      <vt:lpstr>Introduction</vt:lpstr>
      <vt:lpstr>Large-Scale Reinforcement Learning</vt:lpstr>
      <vt:lpstr>Value Function Approximation</vt:lpstr>
      <vt:lpstr>Types of Value Function Approximation</vt:lpstr>
      <vt:lpstr>Which Function Approximator?</vt:lpstr>
      <vt:lpstr>Incremental Methods</vt:lpstr>
      <vt:lpstr>Gradient Descent</vt:lpstr>
      <vt:lpstr>Value Function Approx. by Stochastic Gradient Descent</vt:lpstr>
      <vt:lpstr>Feature Vectors</vt:lpstr>
      <vt:lpstr>Linear Value Function Approximation</vt:lpstr>
      <vt:lpstr>Table Lookup Features</vt:lpstr>
      <vt:lpstr>Incremental Prediction Algorithms</vt:lpstr>
      <vt:lpstr>Monte-Carlo with Value Function Approximation</vt:lpstr>
      <vt:lpstr>TD Learning with Value Function Approximation</vt:lpstr>
      <vt:lpstr>TD(λ) with Value Function Approximation</vt:lpstr>
      <vt:lpstr>Control with Value Function Approximation</vt:lpstr>
      <vt:lpstr>Action-Value Function Approximation</vt:lpstr>
      <vt:lpstr>Linear Action-Value Function Approximation </vt:lpstr>
      <vt:lpstr>Incremental Control Algorithms</vt:lpstr>
      <vt:lpstr>Study of λ: Should We Bootstrap?</vt:lpstr>
      <vt:lpstr>Convergence of Prediction Algorithms</vt:lpstr>
      <vt:lpstr>Gradient Temporal-Difference Learning</vt:lpstr>
      <vt:lpstr>Convergence of Control Algorithms</vt:lpstr>
      <vt:lpstr>Batch Methods</vt:lpstr>
      <vt:lpstr>Batch Reinforcement Learning</vt:lpstr>
      <vt:lpstr>Least Squares Prediction</vt:lpstr>
      <vt:lpstr>Stochastic Gradient Descent with Experience Replay</vt:lpstr>
      <vt:lpstr>Experience Replay in Deep Q-Networks (DQN)</vt:lpstr>
      <vt:lpstr>DQN in Atari</vt:lpstr>
      <vt:lpstr>DQN Results in Atari</vt:lpstr>
      <vt:lpstr>How much does DQN help?</vt:lpstr>
      <vt:lpstr>Linear Least Squares Prediction </vt:lpstr>
      <vt:lpstr>Linear Least Squares Prediction</vt:lpstr>
      <vt:lpstr>Linear Least Squares Prediction Algorithms</vt:lpstr>
      <vt:lpstr>Convergence of Linear Least Squares Prediction Algorithms</vt:lpstr>
      <vt:lpstr>Least Squares Policy Iteration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Function Approximation</dc:title>
  <dc:creator>Chia-Yi Su</dc:creator>
  <cp:lastModifiedBy>IanSu</cp:lastModifiedBy>
  <cp:revision>741</cp:revision>
  <dcterms:created xsi:type="dcterms:W3CDTF">2020-07-07T01:55:53Z</dcterms:created>
  <dcterms:modified xsi:type="dcterms:W3CDTF">2022-02-17T13:29:51Z</dcterms:modified>
</cp:coreProperties>
</file>