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7" r:id="rId3"/>
    <p:sldId id="257" r:id="rId4"/>
    <p:sldId id="26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4" r:id="rId21"/>
    <p:sldId id="303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26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2022/5/24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Actor-Critic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How can we perform  policy evaluation?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Monte Carlo policy evaluation (policy gradient)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Require to reset the simulator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99776" y="2823520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8" name="右彎箭號 7"/>
          <p:cNvSpPr/>
          <p:nvPr/>
        </p:nvSpPr>
        <p:spPr>
          <a:xfrm>
            <a:off x="8272031" y="2106551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09171" y="2011668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0" name="向下箭號 9"/>
          <p:cNvSpPr/>
          <p:nvPr/>
        </p:nvSpPr>
        <p:spPr>
          <a:xfrm>
            <a:off x="10272281" y="2823520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409171" y="4145907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12" name="右彎箭號 11"/>
          <p:cNvSpPr/>
          <p:nvPr/>
        </p:nvSpPr>
        <p:spPr>
          <a:xfrm rot="16200000">
            <a:off x="7868515" y="3664270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495862" y="1317128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862" y="1317128"/>
                <a:ext cx="1954823" cy="498984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Monte Carlo evaluation with function approximation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Not as good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But, still pretty good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Supervised regression: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364" b="-8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67" y="1486501"/>
            <a:ext cx="4470433" cy="1341897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70" y="2881603"/>
            <a:ext cx="2992105" cy="3295360"/>
          </a:xfrm>
          <a:prstGeom prst="rect">
            <a:avLst/>
          </a:prstGeom>
        </p:spPr>
      </p:pic>
      <p:sp>
        <p:nvSpPr>
          <p:cNvPr id="10" name="左大括弧 9"/>
          <p:cNvSpPr/>
          <p:nvPr/>
        </p:nvSpPr>
        <p:spPr>
          <a:xfrm rot="16200000">
            <a:off x="3830608" y="3837647"/>
            <a:ext cx="232870" cy="175073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27917" y="5049253"/>
                <a:ext cx="2056041" cy="3475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17" y="5049253"/>
                <a:ext cx="2056041" cy="347527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do better?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Ideal target: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Mote Carlo: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Training </a:t>
                </a:r>
                <a:r>
                  <a:rPr lang="en-US" altLang="zh-TW" dirty="0"/>
                  <a:t>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/>
                  <a:t>Supervised regression: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Sometimes refer as “bootstrap” estimate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4106287" y="2934433"/>
            <a:ext cx="277261" cy="216337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19474" y="4330161"/>
                <a:ext cx="2540632" cy="413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74" y="4330161"/>
                <a:ext cx="2540632" cy="413775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1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evaluation examples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AlphaGo</a:t>
                </a:r>
                <a:r>
                  <a:rPr lang="en-US" altLang="zh-TW" dirty="0"/>
                  <a:t>, Silver et al. </a:t>
                </a:r>
                <a:r>
                  <a:rPr lang="en-US" altLang="zh-TW" dirty="0" smtClean="0"/>
                  <a:t>2016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Reward: game outcome</a:t>
                </a:r>
              </a:p>
              <a:p>
                <a:r>
                  <a:rPr lang="en-US" altLang="zh-TW" dirty="0" smtClean="0"/>
                  <a:t>Value function: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Expected outcome given </a:t>
                </a:r>
                <a:r>
                  <a:rPr lang="en-US" altLang="zh-TW" smtClean="0"/>
                  <a:t>board state</a:t>
                </a:r>
                <a:endParaRPr lang="en-US" altLang="zh-TW" dirty="0" smtClean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75" y="1918254"/>
            <a:ext cx="4474832" cy="25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Evaluation to Actor Critic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actor-critic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Batch actor-critic 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/>
                  <a:t>Sample 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to sample reward sums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41938" y="2567354"/>
            <a:ext cx="448408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迴轉箭號 10"/>
          <p:cNvSpPr/>
          <p:nvPr/>
        </p:nvSpPr>
        <p:spPr>
          <a:xfrm rot="16200000">
            <a:off x="-417633" y="2826728"/>
            <a:ext cx="1907932" cy="6858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6138" y="4422286"/>
                <a:ext cx="3209192" cy="545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4422286"/>
                <a:ext cx="3209192" cy="545124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79233" y="5221164"/>
                <a:ext cx="3508131" cy="589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3" y="5221164"/>
                <a:ext cx="3508131" cy="589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2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Aside: discount factors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Supervised regression: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What if T is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 smtClean="0"/>
                  <a:t>?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can be infinity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Simple trick: better to get reward sooner that later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89385" y="4211515"/>
            <a:ext cx="184638" cy="47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086100" y="4747846"/>
            <a:ext cx="0" cy="483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64955" y="5278437"/>
                <a:ext cx="4233497" cy="545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Discount factor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(0.99 works well)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5" y="5278437"/>
                <a:ext cx="4233497" cy="545123"/>
              </a:xfrm>
              <a:prstGeom prst="rect">
                <a:avLst/>
              </a:prstGeom>
              <a:blipFill>
                <a:blip r:embed="rId3"/>
                <a:stretch>
                  <a:fillRect l="-863" r="-719" b="-22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61" y="3398722"/>
            <a:ext cx="4699173" cy="22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5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Aside: discount factors for policy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Supervised regression: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What about policy gradient?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Optional 1: 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Optional </a:t>
                </a:r>
                <a:r>
                  <a:rPr lang="en-US" altLang="zh-TW" dirty="0" smtClean="0"/>
                  <a:t>2: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8282356" y="3674619"/>
            <a:ext cx="2806209" cy="588827"/>
            <a:chOff x="8282356" y="3674619"/>
            <a:chExt cx="2806209" cy="588827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8282356" y="3674619"/>
              <a:ext cx="993530" cy="163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8282356" y="4100484"/>
              <a:ext cx="949567" cy="848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497157" y="3718325"/>
              <a:ext cx="1591408" cy="5451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Not the same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66592" y="2154115"/>
                <a:ext cx="6497516" cy="606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92" y="2154115"/>
                <a:ext cx="6497516" cy="606670"/>
              </a:xfrm>
              <a:prstGeom prst="rect">
                <a:avLst/>
              </a:prstGeom>
              <a:blipFill>
                <a:blip r:embed="rId3"/>
                <a:stretch>
                  <a:fillRect t="-112000" b="-17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8950568" y="1485900"/>
            <a:ext cx="2403232" cy="841651"/>
            <a:chOff x="8950568" y="1485900"/>
            <a:chExt cx="2403232" cy="841651"/>
          </a:xfrm>
        </p:grpSpPr>
        <p:sp>
          <p:nvSpPr>
            <p:cNvPr id="18" name="左大括弧 17"/>
            <p:cNvSpPr/>
            <p:nvPr/>
          </p:nvSpPr>
          <p:spPr>
            <a:xfrm rot="5400000">
              <a:off x="10005415" y="979167"/>
              <a:ext cx="293537" cy="240323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9231923" y="1485900"/>
                  <a:ext cx="1916723" cy="3397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923" y="1485900"/>
                  <a:ext cx="1916723" cy="339725"/>
                </a:xfrm>
                <a:prstGeom prst="rect">
                  <a:avLst/>
                </a:prstGeom>
                <a:blipFill>
                  <a:blip r:embed="rId4"/>
                  <a:stretch>
                    <a:fillRect t="-14545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737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Which version is the right one?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Optional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Optional 2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/>
                  <a:t>Further reading: Philip Thomas, Bias in natural actor-critic algorithms. ICML 2014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 b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54928" y="1690688"/>
            <a:ext cx="6445189" cy="608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61" y="3248876"/>
            <a:ext cx="320067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6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Actor-critic with discount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Batch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Sample 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to sample reward sums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Online </a:t>
                </a:r>
                <a:r>
                  <a:rPr lang="en-US" altLang="zh-TW" dirty="0"/>
                  <a:t>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1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Value Function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Approximation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Policy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Gradient</a:t>
            </a:r>
          </a:p>
          <a:p>
            <a:r>
              <a:rPr lang="en-US" altLang="zh-TW" dirty="0"/>
              <a:t>Actor-Critic Algorithm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8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Actor-Critic Design Decision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design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98" y="3787067"/>
            <a:ext cx="2924628" cy="2412121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97" y="4385667"/>
            <a:ext cx="4038950" cy="18518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15414" y="3781668"/>
            <a:ext cx="5292570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+ simple &amp; stable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No shared features between actor and critic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actor-critic in practice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802818" y="2609299"/>
            <a:ext cx="5903651" cy="740816"/>
            <a:chOff x="7910003" y="3674619"/>
            <a:chExt cx="3178562" cy="740816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8282356" y="3674619"/>
              <a:ext cx="993530" cy="163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7910003" y="4100484"/>
              <a:ext cx="1321921" cy="3149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497157" y="3718325"/>
              <a:ext cx="1591408" cy="5451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Work best with batch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74" y="4076619"/>
            <a:ext cx="3813699" cy="2279731"/>
          </a:xfrm>
          <a:prstGeom prst="rect">
            <a:avLst/>
          </a:prstGeom>
        </p:spPr>
      </p:pic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74" y="4182543"/>
            <a:ext cx="2956947" cy="20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Can we remove the on-policy assumption entirely?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82824" y="3728733"/>
            <a:ext cx="2955776" cy="54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Off-policy actor-critic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1" y="4235147"/>
            <a:ext cx="4412296" cy="2031509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521911" y="2201662"/>
            <a:ext cx="4527611" cy="1527071"/>
            <a:chOff x="5521911" y="2201662"/>
            <a:chExt cx="4527611" cy="1527071"/>
          </a:xfrm>
        </p:grpSpPr>
        <p:sp>
          <p:nvSpPr>
            <p:cNvPr id="9" name="右大括弧 8"/>
            <p:cNvSpPr/>
            <p:nvPr/>
          </p:nvSpPr>
          <p:spPr>
            <a:xfrm>
              <a:off x="5521911" y="2201662"/>
              <a:ext cx="976543" cy="152707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915705" y="2614529"/>
              <a:ext cx="3133817" cy="7013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Using old data to form a batch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3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see what that looks like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TW" dirty="0" smtClean="0"/>
                  <a:t> and store in replay buffer</a:t>
                </a:r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from replay buffer for each s</a:t>
                </a:r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75355" y="2441359"/>
            <a:ext cx="1003177" cy="310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59728" y="3126419"/>
            <a:ext cx="1195526" cy="310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0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Fixing the value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/>
                  <a:t>3.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                               = r </a:t>
                </a:r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5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873840" y="1825625"/>
            <a:ext cx="878890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65332" y="2901463"/>
            <a:ext cx="756138" cy="483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255476" y="3772694"/>
            <a:ext cx="0" cy="597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032065" y="4505508"/>
                <a:ext cx="2446822" cy="6945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Not from replay buffer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65" y="4505508"/>
                <a:ext cx="2446822" cy="694592"/>
              </a:xfrm>
              <a:prstGeom prst="rect">
                <a:avLst/>
              </a:prstGeom>
              <a:blipFill>
                <a:blip r:embed="rId3"/>
                <a:stretch>
                  <a:fillRect t="-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940670" y="3517717"/>
                <a:ext cx="3851031" cy="8528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  <m:sup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670" y="3517717"/>
                <a:ext cx="3851031" cy="852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5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Fixing the policy update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TW" dirty="0"/>
                  <a:t> and store in replay buffer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replay buffer for each 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Not the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would have taken</a:t>
                </a:r>
              </a:p>
              <a:p>
                <a:r>
                  <a:rPr lang="en-US" altLang="zh-TW" dirty="0" smtClean="0"/>
                  <a:t>Use the same trick for</a:t>
                </a:r>
              </a:p>
              <a:p>
                <a:r>
                  <a:rPr lang="en-US" altLang="zh-TW" dirty="0" smtClean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In practice: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30135" y="2920753"/>
            <a:ext cx="1162976" cy="277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777580" y="4865498"/>
            <a:ext cx="2515739" cy="816031"/>
            <a:chOff x="1777580" y="4865498"/>
            <a:chExt cx="2515739" cy="816031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3035450" y="4865498"/>
              <a:ext cx="5806" cy="320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777580" y="5159642"/>
              <a:ext cx="2515739" cy="521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Not from replay buffer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533252" y="4545367"/>
            <a:ext cx="3290307" cy="1149809"/>
            <a:chOff x="4533252" y="4545367"/>
            <a:chExt cx="3290307" cy="1149809"/>
          </a:xfrm>
        </p:grpSpPr>
        <p:cxnSp>
          <p:nvCxnSpPr>
            <p:cNvPr id="12" name="直線單箭頭接點 11"/>
            <p:cNvCxnSpPr/>
            <p:nvPr/>
          </p:nvCxnSpPr>
          <p:spPr>
            <a:xfrm flipH="1">
              <a:off x="4770617" y="5273336"/>
              <a:ext cx="644762" cy="4218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4533252" y="4545367"/>
              <a:ext cx="3290307" cy="7680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High variance, but convenient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Why is higher variance ok?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96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else is left?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TW" dirty="0"/>
                  <a:t> and store in replay buffer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replay buffer for each 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didn’t come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Nothing we can do here, just accept it</a:t>
                </a:r>
              </a:p>
              <a:p>
                <a:r>
                  <a:rPr lang="en-US" altLang="zh-TW" dirty="0" smtClean="0"/>
                  <a:t>Intuition: we want optimal policy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But we get on a broader distribution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7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Critics as Baselines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6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Critics as state-dependent baselines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Actor-critic: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Policy gradient: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Can 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still keep the estimator unbiased?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  <m:sup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68807" y="5593411"/>
            <a:ext cx="1966403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+ no </a:t>
            </a:r>
            <a:r>
              <a:rPr lang="en-US" altLang="zh-TW" dirty="0" err="1" smtClean="0">
                <a:solidFill>
                  <a:schemeClr val="accent6"/>
                </a:solidFill>
              </a:rPr>
              <a:t>biase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 lower variance</a:t>
            </a:r>
          </a:p>
        </p:txBody>
      </p:sp>
      <p:sp>
        <p:nvSpPr>
          <p:cNvPr id="10" name="矩形 9"/>
          <p:cNvSpPr/>
          <p:nvPr/>
        </p:nvSpPr>
        <p:spPr>
          <a:xfrm>
            <a:off x="9514273" y="3118579"/>
            <a:ext cx="1966403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no </a:t>
            </a:r>
            <a:r>
              <a:rPr lang="en-US" altLang="zh-TW" dirty="0" err="1" smtClean="0">
                <a:solidFill>
                  <a:schemeClr val="accent6"/>
                </a:solidFill>
              </a:rPr>
              <a:t>biase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higher variance</a:t>
            </a:r>
          </a:p>
        </p:txBody>
      </p:sp>
      <p:sp>
        <p:nvSpPr>
          <p:cNvPr id="11" name="矩形 10"/>
          <p:cNvSpPr/>
          <p:nvPr/>
        </p:nvSpPr>
        <p:spPr>
          <a:xfrm>
            <a:off x="9793549" y="2022475"/>
            <a:ext cx="1966403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+ lower variance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biased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From Evaluation to Actor </a:t>
            </a:r>
            <a:r>
              <a:rPr lang="en-US" altLang="zh-TW" dirty="0" smtClean="0"/>
              <a:t>Critic</a:t>
            </a:r>
          </a:p>
          <a:p>
            <a:r>
              <a:rPr lang="en-US" altLang="zh-TW" dirty="0"/>
              <a:t>Actor-Critic Design </a:t>
            </a:r>
            <a:r>
              <a:rPr lang="en-US" altLang="zh-TW" dirty="0" smtClean="0"/>
              <a:t>Decision</a:t>
            </a:r>
          </a:p>
          <a:p>
            <a:r>
              <a:rPr lang="en-US" altLang="zh-TW"/>
              <a:t>Critics as Baselines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variates: action-dependent baselines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1600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fr-FR" altLang="zh-TW" dirty="0" smtClean="0"/>
                  <a:t>Refer to Gu </a:t>
                </a:r>
                <a:r>
                  <a:rPr lang="fr-FR" altLang="zh-TW" dirty="0"/>
                  <a:t>et al. 2016 (Q-Prop)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963205" y="2861127"/>
            <a:ext cx="1966403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no </a:t>
            </a:r>
            <a:r>
              <a:rPr lang="en-US" altLang="zh-TW" dirty="0" err="1" smtClean="0">
                <a:solidFill>
                  <a:schemeClr val="accent6"/>
                </a:solidFill>
              </a:rPr>
              <a:t>biase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higher variance</a:t>
            </a:r>
          </a:p>
        </p:txBody>
      </p:sp>
      <p:sp>
        <p:nvSpPr>
          <p:cNvPr id="8" name="矩形 7"/>
          <p:cNvSpPr/>
          <p:nvPr/>
        </p:nvSpPr>
        <p:spPr>
          <a:xfrm>
            <a:off x="5698170" y="3801803"/>
            <a:ext cx="4910460" cy="639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goes to 0 in expectation if critic is correct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Not correct</a:t>
            </a:r>
          </a:p>
        </p:txBody>
      </p:sp>
    </p:spTree>
    <p:extLst>
      <p:ext uri="{BB962C8B-B14F-4D97-AF65-F5344CB8AC3E}">
        <p14:creationId xmlns:p14="http://schemas.microsoft.com/office/powerpoint/2010/main" val="20247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Eligibility traces &amp; n-step returns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/>
                  <a:t>Can we combine these two, to control bias/variance tradeoff</a:t>
                </a:r>
                <a:r>
                  <a:rPr lang="en-US" altLang="zh-TW" dirty="0" smtClean="0"/>
                  <a:t>?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n &gt; 1 often works better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37889" y="2535811"/>
            <a:ext cx="4473265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no biased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higher </a:t>
            </a:r>
            <a:r>
              <a:rPr lang="en-US" altLang="zh-TW" dirty="0" smtClean="0">
                <a:solidFill>
                  <a:srgbClr val="FF0000"/>
                </a:solidFill>
              </a:rPr>
              <a:t>variance (single sample estimate)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7888" y="1742790"/>
            <a:ext cx="4473265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</a:t>
            </a:r>
            <a:r>
              <a:rPr lang="en-US" altLang="zh-TW" dirty="0" smtClean="0">
                <a:solidFill>
                  <a:schemeClr val="accent6"/>
                </a:solidFill>
              </a:rPr>
              <a:t>lower variance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higher </a:t>
            </a:r>
            <a:r>
              <a:rPr lang="en-US" altLang="zh-TW" dirty="0" smtClean="0">
                <a:solidFill>
                  <a:srgbClr val="FF0000"/>
                </a:solidFill>
              </a:rPr>
              <a:t>bias if value is wrong (always wrong)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8" y="3767745"/>
            <a:ext cx="4267570" cy="1204064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69" y="3352513"/>
            <a:ext cx="4334569" cy="2544203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7464669" y="3488411"/>
            <a:ext cx="1063869" cy="1714624"/>
            <a:chOff x="7464669" y="3488411"/>
            <a:chExt cx="1063869" cy="1714624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7464669" y="3488411"/>
              <a:ext cx="800100" cy="462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474470" y="4740582"/>
              <a:ext cx="1054068" cy="462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2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 advantage estimation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𝐺𝐴𝐸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 to weight? 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𝐺𝐴𝐸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𝛾𝜆</m:t>
                                </m:r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6" y="1492983"/>
            <a:ext cx="3586272" cy="10459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43500" y="1690688"/>
            <a:ext cx="3991708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Do we have to choose one n?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What if construct all possibility?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5461" y="3231496"/>
            <a:ext cx="3991708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Weighted combination of n step return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5438" y="3999479"/>
            <a:ext cx="3991708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Prefer cutting earlier (lower variance)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708530" y="3999479"/>
                <a:ext cx="3991708" cy="6330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exponential fall off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30" y="3999479"/>
                <a:ext cx="3991708" cy="633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 flipH="1" flipV="1">
            <a:off x="3385040" y="5292969"/>
            <a:ext cx="580291" cy="465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81400" y="5736981"/>
            <a:ext cx="3472961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Similar effect as discount factor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Levine, “CS285</a:t>
            </a:r>
            <a:r>
              <a:rPr lang="en-US" altLang="zh-TW" sz="2000" dirty="0"/>
              <a:t>: Deep Reinforcement </a:t>
            </a:r>
            <a:r>
              <a:rPr lang="en-US" altLang="zh-TW" sz="2000" dirty="0" smtClean="0"/>
              <a:t>Learning”, UC Berkeley.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2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policy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REINFORCE algorithm </a:t>
                </a:r>
                <a:r>
                  <a:rPr lang="en-US" altLang="zh-TW" dirty="0"/>
                  <a:t>(Williams, 1992)</a:t>
                </a:r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Sample </a:t>
                </a:r>
                <a:r>
                  <a:rPr lang="en-US" altLang="zh-TW" dirty="0"/>
                  <a:t>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through gradient ascend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366490" y="4128538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10" name="右彎箭號 9"/>
          <p:cNvSpPr/>
          <p:nvPr/>
        </p:nvSpPr>
        <p:spPr>
          <a:xfrm>
            <a:off x="8138745" y="3411569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5885" y="3316686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2" name="向下箭號 11"/>
          <p:cNvSpPr/>
          <p:nvPr/>
        </p:nvSpPr>
        <p:spPr>
          <a:xfrm>
            <a:off x="10138995" y="4128538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9275885" y="5450925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14" name="右彎箭號 13"/>
          <p:cNvSpPr/>
          <p:nvPr/>
        </p:nvSpPr>
        <p:spPr>
          <a:xfrm rot="16200000">
            <a:off x="7735229" y="4969288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29118" y="3277353"/>
                <a:ext cx="2452255" cy="6483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reward to go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18" y="3277353"/>
                <a:ext cx="2452255" cy="648393"/>
              </a:xfrm>
              <a:prstGeom prst="rect">
                <a:avLst/>
              </a:prstGeom>
              <a:blipFill>
                <a:blip r:embed="rId3"/>
                <a:stretch>
                  <a:fillRect t="-6604" b="-6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5503985" y="2606394"/>
            <a:ext cx="1502522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337429" y="2612868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429" y="2612868"/>
                <a:ext cx="1954823" cy="498984"/>
              </a:xfrm>
              <a:prstGeom prst="rect">
                <a:avLst/>
              </a:prstGeom>
              <a:blipFill>
                <a:blip r:embed="rId4"/>
                <a:stretch>
                  <a:fillRect t="-1235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275885" y="6132305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885" y="6132305"/>
                <a:ext cx="1954823" cy="498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9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Improving the policy gradient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: estimate of expected reward if we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true expected reward to go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5882055" y="1679329"/>
            <a:ext cx="246184" cy="15122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39861" y="2737947"/>
                <a:ext cx="1512278" cy="39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61" y="2737947"/>
                <a:ext cx="1512278" cy="39565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00" y="1690688"/>
            <a:ext cx="2763671" cy="3215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610600" y="4756373"/>
                <a:ext cx="3683444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5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756373"/>
                <a:ext cx="3683444" cy="659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about the baseline?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true expected reward to go</a:t>
                </a:r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b="1" dirty="0" smtClean="0"/>
              </a:p>
              <a:p>
                <a:endParaRPr lang="en-US" altLang="zh-TW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b="1" dirty="0" smtClean="0"/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左大括弧 7"/>
          <p:cNvSpPr/>
          <p:nvPr/>
        </p:nvSpPr>
        <p:spPr>
          <a:xfrm rot="16200000">
            <a:off x="6189786" y="3956537"/>
            <a:ext cx="246184" cy="189913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093676" y="5235684"/>
            <a:ext cx="2230316" cy="367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Advantage function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&amp; state-action value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total reward from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total reward from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total reward from </a:t>
                </a:r>
                <a:r>
                  <a:rPr lang="en-US" altLang="zh-TW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: how much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is </a:t>
                </a:r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 b="-7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51751" y="2237173"/>
            <a:ext cx="221942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/>
          <p:cNvSpPr/>
          <p:nvPr/>
        </p:nvSpPr>
        <p:spPr>
          <a:xfrm rot="16200000">
            <a:off x="5826106" y="4094961"/>
            <a:ext cx="114385" cy="124806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92610" y="4776187"/>
            <a:ext cx="5017990" cy="53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 better this estimate is, the lower the variance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16200000">
            <a:off x="4370731" y="5473994"/>
            <a:ext cx="239046" cy="8559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013865" y="6042048"/>
            <a:ext cx="5017990" cy="53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Unbiased, but high variance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10495" y="3942106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16" name="右彎箭號 15"/>
          <p:cNvSpPr/>
          <p:nvPr/>
        </p:nvSpPr>
        <p:spPr>
          <a:xfrm>
            <a:off x="8582750" y="3225137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19890" y="3130254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8" name="向下箭號 17"/>
          <p:cNvSpPr/>
          <p:nvPr/>
        </p:nvSpPr>
        <p:spPr>
          <a:xfrm>
            <a:off x="10583000" y="3942106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9719890" y="5264493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20" name="右彎箭號 19"/>
          <p:cNvSpPr/>
          <p:nvPr/>
        </p:nvSpPr>
        <p:spPr>
          <a:xfrm rot="16200000">
            <a:off x="8179234" y="4782856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719890" y="5945873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890" y="5945873"/>
                <a:ext cx="1954823" cy="498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806581" y="2435714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581" y="2435714"/>
                <a:ext cx="1954823" cy="498984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 function fitting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Fit what to what? 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Just 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33" y="3431978"/>
            <a:ext cx="5579367" cy="18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840</Words>
  <Application>Microsoft Office PowerPoint</Application>
  <PresentationFormat>寬螢幕</PresentationFormat>
  <Paragraphs>430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Cambria Math</vt:lpstr>
      <vt:lpstr>Office 佈景主題</vt:lpstr>
      <vt:lpstr>Actor-Critic Algorithm</vt:lpstr>
      <vt:lpstr>Course Outline</vt:lpstr>
      <vt:lpstr>Today’s Agenda</vt:lpstr>
      <vt:lpstr>Introduction</vt:lpstr>
      <vt:lpstr>Recap: policy gradients</vt:lpstr>
      <vt:lpstr>Improving the policy gradient</vt:lpstr>
      <vt:lpstr>What about the baseline?</vt:lpstr>
      <vt:lpstr>State &amp; state-action value functions</vt:lpstr>
      <vt:lpstr>Value function fitting</vt:lpstr>
      <vt:lpstr>Policy evaluation</vt:lpstr>
      <vt:lpstr>Monte Carlo evaluation with function approximation</vt:lpstr>
      <vt:lpstr>Can we do better?</vt:lpstr>
      <vt:lpstr>Policy evaluation examples</vt:lpstr>
      <vt:lpstr>From Evaluation to Actor Critic</vt:lpstr>
      <vt:lpstr>An actor-critic algorithm</vt:lpstr>
      <vt:lpstr>Aside: discount factors</vt:lpstr>
      <vt:lpstr>Aside: discount factors for policy gradients</vt:lpstr>
      <vt:lpstr>Which version is the right one?</vt:lpstr>
      <vt:lpstr>Actor-critic with discount</vt:lpstr>
      <vt:lpstr>Actor-Critic Design Decision</vt:lpstr>
      <vt:lpstr>Architecture design</vt:lpstr>
      <vt:lpstr>Online actor-critic in practice</vt:lpstr>
      <vt:lpstr>Can we remove the on-policy assumption entirely?</vt:lpstr>
      <vt:lpstr>Let’s see what that looks like</vt:lpstr>
      <vt:lpstr>Fixing the value function</vt:lpstr>
      <vt:lpstr>Fixing the policy update</vt:lpstr>
      <vt:lpstr>What else is left?</vt:lpstr>
      <vt:lpstr>Critics as Baselines</vt:lpstr>
      <vt:lpstr>Critics as state-dependent baselines</vt:lpstr>
      <vt:lpstr>Control variates: action-dependent baselines</vt:lpstr>
      <vt:lpstr>Eligibility traces &amp; n-step returns</vt:lpstr>
      <vt:lpstr>Generalized advantage estimation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&amp; Actor-Critic Method</dc:title>
  <dc:creator>Chia-Yi Su</dc:creator>
  <cp:lastModifiedBy>Su, Ian</cp:lastModifiedBy>
  <cp:revision>700</cp:revision>
  <dcterms:created xsi:type="dcterms:W3CDTF">2020-07-07T01:55:53Z</dcterms:created>
  <dcterms:modified xsi:type="dcterms:W3CDTF">2022-05-24T12:37:13Z</dcterms:modified>
</cp:coreProperties>
</file>