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89" r:id="rId4"/>
    <p:sldId id="269" r:id="rId5"/>
    <p:sldId id="288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5" r:id="rId20"/>
    <p:sldId id="304" r:id="rId21"/>
    <p:sldId id="306" r:id="rId22"/>
    <p:sldId id="303" r:id="rId23"/>
    <p:sldId id="307" r:id="rId24"/>
    <p:sldId id="308" r:id="rId25"/>
    <p:sldId id="309" r:id="rId26"/>
    <p:sldId id="310" r:id="rId27"/>
    <p:sldId id="311" r:id="rId28"/>
    <p:sldId id="312" r:id="rId29"/>
    <p:sldId id="314" r:id="rId30"/>
    <p:sldId id="313" r:id="rId31"/>
    <p:sldId id="268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9D5B2-5D7A-4763-8DB5-E223CE43EB7B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B495-FDC3-40BE-AFC4-4F667D668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491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EDD7B-3C59-42F5-83C0-F26EC9B997CE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820AF-5E6E-4719-B4F9-C9C71C744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43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0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51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00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374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7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3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48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2022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89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2022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318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2022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95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633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48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June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67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mp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7" Type="http://schemas.openxmlformats.org/officeDocument/2006/relationships/image" Target="../media/image16.tm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tmp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51.png"/><Relationship Id="rId7" Type="http://schemas.openxmlformats.org/officeDocument/2006/relationships/image" Target="../media/image6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19.tmp"/><Relationship Id="rId4" Type="http://schemas.openxmlformats.org/officeDocument/2006/relationships/image" Target="../media/image63.png"/><Relationship Id="rId9" Type="http://schemas.openxmlformats.org/officeDocument/2006/relationships/image" Target="../media/image18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51.png"/><Relationship Id="rId7" Type="http://schemas.openxmlformats.org/officeDocument/2006/relationships/image" Target="../media/image66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19.tmp"/><Relationship Id="rId4" Type="http://schemas.openxmlformats.org/officeDocument/2006/relationships/image" Target="../media/image63.png"/><Relationship Id="rId9" Type="http://schemas.openxmlformats.org/officeDocument/2006/relationships/image" Target="../media/image18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21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tmp"/><Relationship Id="rId3" Type="http://schemas.openxmlformats.org/officeDocument/2006/relationships/image" Target="../media/image24.tmp"/><Relationship Id="rId7" Type="http://schemas.openxmlformats.org/officeDocument/2006/relationships/image" Target="../media/image26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tmp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9" Type="http://schemas.openxmlformats.org/officeDocument/2006/relationships/image" Target="../media/image9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24.tmp"/><Relationship Id="rId7" Type="http://schemas.openxmlformats.org/officeDocument/2006/relationships/image" Target="../media/image26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tmp"/><Relationship Id="rId5" Type="http://schemas.openxmlformats.org/officeDocument/2006/relationships/image" Target="../media/image82.png"/><Relationship Id="rId10" Type="http://schemas.openxmlformats.org/officeDocument/2006/relationships/image" Target="../media/image93.png"/><Relationship Id="rId4" Type="http://schemas.openxmlformats.org/officeDocument/2006/relationships/image" Target="../media/image91.png"/><Relationship Id="rId9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m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Variational</a:t>
            </a:r>
            <a:r>
              <a:rPr lang="en-US" altLang="zh-TW" dirty="0"/>
              <a:t> Inference and Generative Models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Chia-Yi </a:t>
            </a:r>
            <a:r>
              <a:rPr lang="en-US" altLang="zh-TW" dirty="0"/>
              <a:t>Su</a:t>
            </a:r>
          </a:p>
          <a:p>
            <a:r>
              <a:rPr lang="en-US" altLang="zh-TW" dirty="0" smtClean="0"/>
              <a:t>Department </a:t>
            </a:r>
            <a:r>
              <a:rPr lang="en-US" altLang="zh-TW" dirty="0"/>
              <a:t>of Electronic Engineering</a:t>
            </a:r>
          </a:p>
          <a:p>
            <a:r>
              <a:rPr lang="en-US" altLang="zh-TW" dirty="0"/>
              <a:t>National Kaohsiung University of Science and </a:t>
            </a:r>
            <a:r>
              <a:rPr lang="en-US" altLang="zh-TW" dirty="0" smtClean="0"/>
              <a:t>Technology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5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Estimating the log-likelihood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Alternative: expected log-likelihood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38200" y="2480151"/>
                <a:ext cx="4603812" cy="4261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TW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TW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80151"/>
                <a:ext cx="4603812" cy="426128"/>
              </a:xfrm>
              <a:prstGeom prst="rect">
                <a:avLst/>
              </a:prstGeom>
              <a:blipFill>
                <a:blip r:embed="rId2"/>
                <a:stretch>
                  <a:fillRect t="-10000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667130" y="2059619"/>
                <a:ext cx="4208016" cy="5504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Intuition: “guess” most likely z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, and pretend it’s the right one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130" y="2059619"/>
                <a:ext cx="4208016" cy="550416"/>
              </a:xfrm>
              <a:prstGeom prst="rect">
                <a:avLst/>
              </a:prstGeom>
              <a:blipFill>
                <a:blip r:embed="rId3"/>
                <a:stretch>
                  <a:fillRect t="-14444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667130" y="2923736"/>
                <a:ext cx="4208016" cy="5504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But, there are many possible values of z so use the distribution p(z|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)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130" y="2923736"/>
                <a:ext cx="4208016" cy="550416"/>
              </a:xfrm>
              <a:prstGeom prst="rect">
                <a:avLst/>
              </a:prstGeom>
              <a:blipFill>
                <a:blip r:embed="rId4"/>
                <a:stretch>
                  <a:fillRect l="-435" t="-14444" r="-1449" b="-2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38200" y="3892882"/>
                <a:ext cx="4208016" cy="5504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But, how do we calculate p(z|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)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92882"/>
                <a:ext cx="4208016" cy="550416"/>
              </a:xfrm>
              <a:prstGeom prst="rect">
                <a:avLst/>
              </a:prstGeom>
              <a:blipFill>
                <a:blip r:embed="rId5"/>
                <a:stretch>
                  <a:fillRect b="-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213" y="3644370"/>
            <a:ext cx="2836373" cy="268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3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Variational</a:t>
            </a:r>
            <a:r>
              <a:rPr lang="en-US" altLang="zh-TW" dirty="0" smtClean="0"/>
              <a:t> Inference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84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err="1"/>
              <a:t>variational</a:t>
            </a:r>
            <a:r>
              <a:rPr lang="en-US" altLang="zh-TW" dirty="0"/>
              <a:t> approximation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nary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sub>
                        </m:sSub>
                      </m:e>
                    </m:func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38200" y="1966427"/>
                <a:ext cx="3645023" cy="5504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But, how do we calculate p(z|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)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66427"/>
                <a:ext cx="3645023" cy="550416"/>
              </a:xfrm>
              <a:prstGeom prst="rect">
                <a:avLst/>
              </a:prstGeom>
              <a:blipFill>
                <a:blip r:embed="rId3"/>
                <a:stretch>
                  <a:fillRect b="-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337329" y="1966427"/>
                <a:ext cx="5632142" cy="5504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What if we approximate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329" y="1966427"/>
                <a:ext cx="5632142" cy="550416"/>
              </a:xfrm>
              <a:prstGeom prst="rect">
                <a:avLst/>
              </a:prstGeom>
              <a:blipFill>
                <a:blip r:embed="rId4"/>
                <a:stretch>
                  <a:fillRect b="-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005851" y="2651780"/>
                <a:ext cx="2215718" cy="5504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Can bound log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) !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51" y="2651780"/>
                <a:ext cx="2215718" cy="550416"/>
              </a:xfrm>
              <a:prstGeom prst="rect">
                <a:avLst/>
              </a:prstGeom>
              <a:blipFill>
                <a:blip r:embed="rId5"/>
                <a:stretch>
                  <a:fillRect l="-1102" r="-1102" b="-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03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err="1"/>
              <a:t>variational</a:t>
            </a:r>
            <a:r>
              <a:rPr lang="en-US" altLang="zh-TW" dirty="0"/>
              <a:t> approximation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nary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sub>
                        </m:sSub>
                      </m:e>
                    </m:func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			        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38200" y="1966427"/>
                <a:ext cx="3502981" cy="5504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But, how do we calculate p(z|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)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66427"/>
                <a:ext cx="3502981" cy="550416"/>
              </a:xfrm>
              <a:prstGeom prst="rect">
                <a:avLst/>
              </a:prstGeom>
              <a:blipFill>
                <a:blip r:embed="rId3"/>
                <a:stretch>
                  <a:fillRect b="-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900344" y="2651780"/>
                <a:ext cx="2144697" cy="5504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Can bound log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) !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44" y="2651780"/>
                <a:ext cx="2144697" cy="550416"/>
              </a:xfrm>
              <a:prstGeom prst="rect">
                <a:avLst/>
              </a:prstGeom>
              <a:blipFill>
                <a:blip r:embed="rId4"/>
                <a:stretch>
                  <a:fillRect l="-4261" r="-3693" b="-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767962" y="1870075"/>
                <a:ext cx="2876365" cy="1065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Jensen’s Inequality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962" y="1870075"/>
                <a:ext cx="2876365" cy="10653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892119" y="5202315"/>
                <a:ext cx="6090081" cy="4261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TW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119" y="5202315"/>
                <a:ext cx="6090081" cy="426128"/>
              </a:xfrm>
              <a:prstGeom prst="rect">
                <a:avLst/>
              </a:prstGeom>
              <a:blipFill>
                <a:blip r:embed="rId6"/>
                <a:stretch>
                  <a:fillRect b="-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群組 11"/>
          <p:cNvGrpSpPr/>
          <p:nvPr/>
        </p:nvGrpSpPr>
        <p:grpSpPr>
          <a:xfrm>
            <a:off x="8487052" y="5675083"/>
            <a:ext cx="3161929" cy="501880"/>
            <a:chOff x="2862308" y="5484035"/>
            <a:chExt cx="3161929" cy="5018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3581400" y="5484035"/>
                  <a:ext cx="2442837" cy="5018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Maximizing this maximizing log</a:t>
                  </a:r>
                  <a:r>
                    <a:rPr lang="en-US" altLang="zh-TW" dirty="0">
                      <a:solidFill>
                        <a:schemeClr val="tx1"/>
                      </a:solidFill>
                    </a:rPr>
                    <a:t> p(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TW" dirty="0">
                      <a:solidFill>
                        <a:schemeClr val="tx1"/>
                      </a:solidFill>
                    </a:rPr>
                    <a:t>)</a:t>
                  </a:r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 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400" y="5484035"/>
                  <a:ext cx="2442837" cy="501880"/>
                </a:xfrm>
                <a:prstGeom prst="rect">
                  <a:avLst/>
                </a:prstGeom>
                <a:blipFill>
                  <a:blip r:embed="rId7"/>
                  <a:stretch>
                    <a:fillRect t="-20732" b="-3414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線單箭頭接點 13"/>
            <p:cNvCxnSpPr/>
            <p:nvPr/>
          </p:nvCxnSpPr>
          <p:spPr>
            <a:xfrm flipH="1" flipV="1">
              <a:off x="2862308" y="5734975"/>
              <a:ext cx="730270" cy="2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70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brief aside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Entropy:</a:t>
                </a:r>
              </a:p>
              <a:p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 smtClean="0"/>
                  <a:t>Intuition 1: how random is the random variable?</a:t>
                </a:r>
              </a:p>
              <a:p>
                <a:r>
                  <a:rPr lang="en-US" altLang="zh-TW" dirty="0" smtClean="0"/>
                  <a:t>Intuition 2: how large is the log probability in expectation under itself?</a:t>
                </a:r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05713"/>
            <a:ext cx="2211903" cy="1904888"/>
          </a:xfrm>
          <a:prstGeom prst="rect">
            <a:avLst/>
          </a:pr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710601"/>
            <a:ext cx="3360711" cy="1066892"/>
          </a:xfrm>
          <a:prstGeom prst="rect">
            <a:avLst/>
          </a:prstGeom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986" y="3957018"/>
            <a:ext cx="3292125" cy="10440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905608" y="4290646"/>
                <a:ext cx="4413738" cy="8088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What do we expect this to do?</a:t>
                </a:r>
              </a:p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08" y="4290646"/>
                <a:ext cx="4413738" cy="8088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圖片 11" descr="畫面剪輯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652" y="5082036"/>
            <a:ext cx="5556745" cy="127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1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brief aside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KL-Divergence: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Intuition 1: how different are two distributions?</a:t>
                </a:r>
              </a:p>
              <a:p>
                <a:r>
                  <a:rPr lang="en-US" altLang="zh-TW" dirty="0"/>
                  <a:t>Intuition 2: how small is the expected log probability of one distribution under another, minus entropy</a:t>
                </a:r>
                <a:r>
                  <a:rPr lang="en-US" altLang="zh-TW" dirty="0" smtClean="0"/>
                  <a:t>?</a:t>
                </a:r>
              </a:p>
              <a:p>
                <a:r>
                  <a:rPr lang="en-US" altLang="zh-TW" dirty="0"/>
                  <a:t>why entropy?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15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481754" y="2555830"/>
                <a:ext cx="4923693" cy="4261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TW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754" y="2555830"/>
                <a:ext cx="4923693" cy="426128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417777" y="2555830"/>
                <a:ext cx="3853961" cy="4261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TW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777" y="2555830"/>
                <a:ext cx="3853961" cy="426128"/>
              </a:xfrm>
              <a:prstGeom prst="rect">
                <a:avLst/>
              </a:prstGeom>
              <a:blipFill>
                <a:blip r:embed="rId4"/>
                <a:stretch>
                  <a:fillRect b="-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12" y="4759244"/>
            <a:ext cx="6199176" cy="141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5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variational</a:t>
            </a:r>
            <a:r>
              <a:rPr lang="en-US" altLang="zh-TW" dirty="0" smtClean="0"/>
              <a:t> approximation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TW" dirty="0" smtClean="0"/>
              </a:p>
              <a:p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</m:e>
                        </m:func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16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2381831" y="1398771"/>
            <a:ext cx="3552977" cy="836549"/>
            <a:chOff x="2381831" y="1398771"/>
            <a:chExt cx="3552977" cy="836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2875085" y="1398771"/>
                  <a:ext cx="2725616" cy="58383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5085" y="1398771"/>
                  <a:ext cx="2725616" cy="5838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右大括弧 10"/>
            <p:cNvSpPr/>
            <p:nvPr/>
          </p:nvSpPr>
          <p:spPr>
            <a:xfrm rot="16200000">
              <a:off x="4009736" y="310248"/>
              <a:ext cx="297167" cy="355297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151793" y="2749583"/>
                <a:ext cx="3086100" cy="6079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dirty="0" smtClean="0">
                    <a:solidFill>
                      <a:schemeClr val="tx1"/>
                    </a:solidFill>
                  </a:rPr>
                  <a:t>What makes a good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793" y="2749583"/>
                <a:ext cx="3086100" cy="607951"/>
              </a:xfrm>
              <a:prstGeom prst="rect">
                <a:avLst/>
              </a:prstGeom>
              <a:blipFill>
                <a:blip r:embed="rId4"/>
                <a:stretch>
                  <a:fillRect l="-17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551485" y="2749583"/>
                <a:ext cx="4838699" cy="6079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dirty="0" smtClean="0">
                    <a:solidFill>
                      <a:schemeClr val="tx1"/>
                    </a:solidFill>
                  </a:rPr>
                  <a:t>Intuition: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 should approximate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  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485" y="2749583"/>
                <a:ext cx="4838699" cy="607951"/>
              </a:xfrm>
              <a:prstGeom prst="rect">
                <a:avLst/>
              </a:prstGeom>
              <a:blipFill>
                <a:blip r:embed="rId5"/>
                <a:stretch>
                  <a:fillRect l="-11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151793" y="3294215"/>
            <a:ext cx="3086100" cy="607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Approximate in what sense?</a:t>
            </a:r>
            <a:endParaRPr lang="zh-TW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4551485" y="3294215"/>
                <a:ext cx="7184782" cy="6079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dirty="0" smtClean="0">
                    <a:solidFill>
                      <a:schemeClr val="tx1"/>
                    </a:solidFill>
                  </a:rPr>
                  <a:t>Compare in terms of KL-divergence: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 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485" y="3294215"/>
                <a:ext cx="7184782" cy="607951"/>
              </a:xfrm>
              <a:prstGeom prst="rect">
                <a:avLst/>
              </a:prstGeom>
              <a:blipFill>
                <a:blip r:embed="rId6"/>
                <a:stretch>
                  <a:fillRect l="-7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1151793" y="3838847"/>
            <a:ext cx="1081453" cy="607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why?</a:t>
            </a:r>
            <a:endParaRPr lang="zh-TW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151793" y="4232516"/>
                <a:ext cx="2206869" cy="6079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 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793" y="4232516"/>
                <a:ext cx="2206869" cy="6079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156439" y="4232516"/>
                <a:ext cx="2549770" cy="6079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439" y="4232516"/>
                <a:ext cx="2549770" cy="607951"/>
              </a:xfrm>
              <a:prstGeom prst="rect">
                <a:avLst/>
              </a:prstGeom>
              <a:blipFill>
                <a:blip r:embed="rId8"/>
                <a:stretch>
                  <a:fillRect b="-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621216" y="4211049"/>
                <a:ext cx="2549770" cy="6079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216" y="4211049"/>
                <a:ext cx="2549770" cy="607951"/>
              </a:xfrm>
              <a:prstGeom prst="rect">
                <a:avLst/>
              </a:prstGeom>
              <a:blipFill>
                <a:blip r:embed="rId9"/>
                <a:stretch>
                  <a:fillRect r="-4067" b="-1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168161" y="4890030"/>
                <a:ext cx="5782407" cy="6079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161" y="4890030"/>
                <a:ext cx="5782407" cy="6079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3206262" y="5354730"/>
                <a:ext cx="2728546" cy="5838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2" y="5354730"/>
                <a:ext cx="2728546" cy="5838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3287881" y="5705657"/>
                <a:ext cx="4282296" cy="5838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881" y="5705657"/>
                <a:ext cx="4282296" cy="583833"/>
              </a:xfrm>
              <a:prstGeom prst="rect">
                <a:avLst/>
              </a:prstGeom>
              <a:blipFill>
                <a:blip r:embed="rId12"/>
                <a:stretch>
                  <a:fillRect l="-15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3206262" y="6031004"/>
                <a:ext cx="2356339" cy="5838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2" y="6031004"/>
                <a:ext cx="2356339" cy="58383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73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err="1"/>
              <a:t>variational</a:t>
            </a:r>
            <a:r>
              <a:rPr lang="en-US" altLang="zh-TW" dirty="0"/>
              <a:t> approximation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</m:e>
                        </m:func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𝐾𝐿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Maximizing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 w.r.t.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 minimizes KL-divergence!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17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2381832" y="1362107"/>
            <a:ext cx="3552977" cy="836549"/>
            <a:chOff x="2381831" y="1398771"/>
            <a:chExt cx="3552977" cy="836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2875085" y="1398771"/>
                  <a:ext cx="2725616" cy="58383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5085" y="1398771"/>
                  <a:ext cx="2725616" cy="5838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右大括弧 8"/>
            <p:cNvSpPr/>
            <p:nvPr/>
          </p:nvSpPr>
          <p:spPr>
            <a:xfrm rot="16200000">
              <a:off x="4009736" y="310248"/>
              <a:ext cx="297167" cy="355297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011116" y="3375866"/>
                <a:ext cx="6998676" cy="6079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6" y="3375866"/>
                <a:ext cx="6998676" cy="607951"/>
              </a:xfrm>
              <a:prstGeom prst="rect">
                <a:avLst/>
              </a:prstGeom>
              <a:blipFill>
                <a:blip r:embed="rId4"/>
                <a:stretch>
                  <a:fillRect b="-1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875086" y="3983817"/>
                <a:ext cx="5782407" cy="6079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086" y="3983817"/>
                <a:ext cx="5782407" cy="6079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群組 11"/>
          <p:cNvGrpSpPr/>
          <p:nvPr/>
        </p:nvGrpSpPr>
        <p:grpSpPr>
          <a:xfrm>
            <a:off x="3243918" y="4443184"/>
            <a:ext cx="3279973" cy="756535"/>
            <a:chOff x="2891784" y="1478785"/>
            <a:chExt cx="3279973" cy="7565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3168962" y="1651487"/>
                  <a:ext cx="2725616" cy="58383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8962" y="1651487"/>
                  <a:ext cx="2725616" cy="5838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右大括弧 13"/>
            <p:cNvSpPr/>
            <p:nvPr/>
          </p:nvSpPr>
          <p:spPr>
            <a:xfrm rot="5400000">
              <a:off x="4408501" y="-37932"/>
              <a:ext cx="246539" cy="3279973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8153400" y="4520007"/>
            <a:ext cx="3057636" cy="502088"/>
            <a:chOff x="2966601" y="5483827"/>
            <a:chExt cx="3057636" cy="5020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3581400" y="5484035"/>
                  <a:ext cx="2442837" cy="5018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Independent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 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400" y="5484035"/>
                  <a:ext cx="2442837" cy="501880"/>
                </a:xfrm>
                <a:prstGeom prst="rect">
                  <a:avLst/>
                </a:prstGeom>
                <a:blipFill>
                  <a:blip r:embed="rId7"/>
                  <a:stretch>
                    <a:fillRect b="-609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線單箭頭接點 16"/>
            <p:cNvCxnSpPr/>
            <p:nvPr/>
          </p:nvCxnSpPr>
          <p:spPr>
            <a:xfrm flipH="1" flipV="1">
              <a:off x="2966601" y="5483827"/>
              <a:ext cx="776209" cy="2511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528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do we use this?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</m:e>
                        </m:func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 (or mini-batch):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   sample z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 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 to 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18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2381832" y="1362107"/>
            <a:ext cx="3552977" cy="836549"/>
            <a:chOff x="2381831" y="1398771"/>
            <a:chExt cx="3552977" cy="836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2875085" y="1398771"/>
                  <a:ext cx="2725616" cy="58383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5085" y="1398771"/>
                  <a:ext cx="2725616" cy="5838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右大括弧 8"/>
            <p:cNvSpPr/>
            <p:nvPr/>
          </p:nvSpPr>
          <p:spPr>
            <a:xfrm rot="16200000">
              <a:off x="4009736" y="310248"/>
              <a:ext cx="297167" cy="355297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27969" y="2687670"/>
                <a:ext cx="3613212" cy="8078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TW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TW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TW" alt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69" y="2687670"/>
                <a:ext cx="3613212" cy="807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540188" y="2711778"/>
                <a:ext cx="3613212" cy="8078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TW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TW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188" y="2711778"/>
                <a:ext cx="3613212" cy="8078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群組 11"/>
          <p:cNvGrpSpPr/>
          <p:nvPr/>
        </p:nvGrpSpPr>
        <p:grpSpPr>
          <a:xfrm>
            <a:off x="4341181" y="5239307"/>
            <a:ext cx="1997475" cy="501880"/>
            <a:chOff x="2901791" y="5484035"/>
            <a:chExt cx="3122446" cy="501880"/>
          </a:xfrm>
        </p:grpSpPr>
        <p:sp>
          <p:nvSpPr>
            <p:cNvPr id="13" name="矩形 12"/>
            <p:cNvSpPr/>
            <p:nvPr/>
          </p:nvSpPr>
          <p:spPr>
            <a:xfrm>
              <a:off x="3581400" y="5484035"/>
              <a:ext cx="2442837" cy="5018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How? 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線單箭頭接點 13"/>
            <p:cNvCxnSpPr/>
            <p:nvPr/>
          </p:nvCxnSpPr>
          <p:spPr>
            <a:xfrm flipH="1">
              <a:off x="2901791" y="5734975"/>
              <a:ext cx="841020" cy="250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338656" y="3410349"/>
                <a:ext cx="3258105" cy="8078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Let’s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656" y="3410349"/>
                <a:ext cx="3258105" cy="8078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338655" y="3946370"/>
                <a:ext cx="4545368" cy="8078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0" dirty="0" smtClean="0">
                    <a:solidFill>
                      <a:schemeClr val="tx1"/>
                    </a:solidFill>
                  </a:rPr>
                  <a:t>Use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 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655" y="3946370"/>
                <a:ext cx="4545368" cy="8078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337916" y="4540736"/>
                <a:ext cx="3320989" cy="8078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0" dirty="0" smtClean="0">
                    <a:solidFill>
                      <a:schemeClr val="tx1"/>
                    </a:solidFill>
                  </a:rPr>
                  <a:t>Gradient ascend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916" y="4540736"/>
                <a:ext cx="3320989" cy="8078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0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do we use this?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</m:e>
                        </m:func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 (or mini-batch):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   sample z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 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 to 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How many parameters are there?</a:t>
                </a:r>
              </a:p>
              <a:p>
                <a:r>
                  <a:rPr lang="en-US" altLang="zh-TW" dirty="0" smtClean="0"/>
                  <a:t>intuition: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TW" dirty="0" smtClean="0"/>
                  <a:t> should approximate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19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2381832" y="1362107"/>
            <a:ext cx="3552977" cy="836549"/>
            <a:chOff x="2381831" y="1398771"/>
            <a:chExt cx="3552977" cy="836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2875085" y="1398771"/>
                  <a:ext cx="2725616" cy="58383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5085" y="1398771"/>
                  <a:ext cx="2725616" cy="5838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右大括弧 8"/>
            <p:cNvSpPr/>
            <p:nvPr/>
          </p:nvSpPr>
          <p:spPr>
            <a:xfrm rot="16200000">
              <a:off x="4009736" y="310248"/>
              <a:ext cx="297167" cy="355297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848198" y="1901488"/>
                <a:ext cx="3258105" cy="8078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Let’s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198" y="1901488"/>
                <a:ext cx="3258105" cy="807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359740" y="2440359"/>
                <a:ext cx="4545368" cy="8078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0" dirty="0" smtClean="0">
                    <a:solidFill>
                      <a:schemeClr val="tx1"/>
                    </a:solidFill>
                  </a:rPr>
                  <a:t>Use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 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740" y="2440359"/>
                <a:ext cx="4545368" cy="8078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785314" y="2979230"/>
                <a:ext cx="3320989" cy="8078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0" dirty="0" smtClean="0">
                    <a:solidFill>
                      <a:schemeClr val="tx1"/>
                    </a:solidFill>
                  </a:rPr>
                  <a:t>Gradient ascend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314" y="2979230"/>
                <a:ext cx="3320989" cy="8078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895295" y="4566437"/>
                <a:ext cx="3258105" cy="8078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295" y="4566437"/>
                <a:ext cx="3258105" cy="8078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196025" y="4970371"/>
                <a:ext cx="5776775" cy="8078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What if we learn a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?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025" y="4970371"/>
                <a:ext cx="5776775" cy="8078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圖片 14" descr="畫面剪輯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3" y="5600642"/>
            <a:ext cx="2218694" cy="818324"/>
          </a:xfrm>
          <a:prstGeom prst="rect">
            <a:avLst/>
          </a:prstGeom>
        </p:spPr>
      </p:pic>
      <p:pic>
        <p:nvPicPr>
          <p:cNvPr id="21" name="圖片 20" descr="畫面剪輯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031" y="5553692"/>
            <a:ext cx="4296300" cy="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6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Today’s 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err="1"/>
              <a:t>Variational</a:t>
            </a:r>
            <a:r>
              <a:rPr lang="en-US" altLang="zh-TW" dirty="0"/>
              <a:t> </a:t>
            </a:r>
            <a:r>
              <a:rPr lang="en-US" altLang="zh-TW" dirty="0" smtClean="0"/>
              <a:t>Inference</a:t>
            </a:r>
          </a:p>
          <a:p>
            <a:r>
              <a:rPr lang="en-US" altLang="zh-TW" dirty="0"/>
              <a:t>Amortized </a:t>
            </a:r>
            <a:r>
              <a:rPr lang="en-US" altLang="zh-TW" dirty="0" err="1" smtClean="0"/>
              <a:t>Variational</a:t>
            </a:r>
            <a:r>
              <a:rPr lang="en-US" altLang="zh-TW" dirty="0" smtClean="0"/>
              <a:t> Inference</a:t>
            </a:r>
          </a:p>
          <a:p>
            <a:r>
              <a:rPr lang="en-US" altLang="zh-TW"/>
              <a:t>Example Models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42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Amortized </a:t>
            </a:r>
            <a:r>
              <a:rPr lang="en-US" altLang="zh-TW" dirty="0" err="1"/>
              <a:t>Variational</a:t>
            </a:r>
            <a:r>
              <a:rPr lang="en-US" altLang="zh-TW" dirty="0"/>
              <a:t> Inference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08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do we use this?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962785" y="1847850"/>
                <a:ext cx="10515600" cy="4351338"/>
              </a:xfrm>
            </p:spPr>
            <p:txBody>
              <a:bodyPr/>
              <a:lstStyle/>
              <a:p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</m:e>
                        </m:func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 (or mini-batch):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   sample z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 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 to 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How many parameters are there?</a:t>
                </a:r>
              </a:p>
              <a:p>
                <a:r>
                  <a:rPr lang="en-US" altLang="zh-TW" dirty="0" smtClean="0"/>
                  <a:t>intuition: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TW" dirty="0" smtClean="0"/>
                  <a:t> should approximate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2785" y="1847850"/>
                <a:ext cx="10515600" cy="4351338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21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2381832" y="1362107"/>
            <a:ext cx="3552977" cy="836549"/>
            <a:chOff x="2381831" y="1398771"/>
            <a:chExt cx="3552977" cy="836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2875085" y="1398771"/>
                  <a:ext cx="2725616" cy="58383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5085" y="1398771"/>
                  <a:ext cx="2725616" cy="5838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右大括弧 8"/>
            <p:cNvSpPr/>
            <p:nvPr/>
          </p:nvSpPr>
          <p:spPr>
            <a:xfrm rot="16200000">
              <a:off x="4009736" y="310248"/>
              <a:ext cx="297167" cy="355297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848198" y="1901488"/>
                <a:ext cx="3258105" cy="8078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Let’s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198" y="1901488"/>
                <a:ext cx="3258105" cy="807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359740" y="2440359"/>
                <a:ext cx="4545368" cy="8078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0" dirty="0" smtClean="0">
                    <a:solidFill>
                      <a:schemeClr val="tx1"/>
                    </a:solidFill>
                  </a:rPr>
                  <a:t>Use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 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740" y="2440359"/>
                <a:ext cx="4545368" cy="8078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785314" y="2979230"/>
                <a:ext cx="3320989" cy="8078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0" dirty="0" smtClean="0">
                    <a:solidFill>
                      <a:schemeClr val="tx1"/>
                    </a:solidFill>
                  </a:rPr>
                  <a:t>Gradient ascend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314" y="2979230"/>
                <a:ext cx="3320989" cy="8078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895295" y="4566437"/>
                <a:ext cx="3258105" cy="8078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295" y="4566437"/>
                <a:ext cx="3258105" cy="8078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196025" y="4970371"/>
                <a:ext cx="5776775" cy="8078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What if we learn a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?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025" y="4970371"/>
                <a:ext cx="5776775" cy="8078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圖片 14" descr="畫面剪輯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3" y="5600642"/>
            <a:ext cx="2218694" cy="818324"/>
          </a:xfrm>
          <a:prstGeom prst="rect">
            <a:avLst/>
          </a:prstGeom>
        </p:spPr>
      </p:pic>
      <p:pic>
        <p:nvPicPr>
          <p:cNvPr id="21" name="圖片 20" descr="畫面剪輯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031" y="5553692"/>
            <a:ext cx="4296300" cy="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5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Amortized </a:t>
            </a:r>
            <a:r>
              <a:rPr lang="en-US" altLang="zh-TW" dirty="0" err="1"/>
              <a:t>variational</a:t>
            </a:r>
            <a:r>
              <a:rPr lang="en-US" altLang="zh-TW" dirty="0"/>
              <a:t> inference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 (or mini-batch):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calculate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sample </a:t>
                </a:r>
                <a:r>
                  <a:rPr lang="en-US" altLang="zh-TW" dirty="0"/>
                  <a:t>z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dirty="0" smtClean="0"/>
                  <a:t> 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內容版面配置區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93" y="1690688"/>
            <a:ext cx="2933954" cy="1082134"/>
          </a:xfrm>
          <a:prstGeom prst="rect">
            <a:avLst/>
          </a:prstGeom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850" y="1646238"/>
            <a:ext cx="4831499" cy="10745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533293" y="3200400"/>
                <a:ext cx="5820507" cy="6066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e>
                          </m:func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293" y="3200400"/>
                <a:ext cx="5820507" cy="6066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群組 11"/>
          <p:cNvGrpSpPr/>
          <p:nvPr/>
        </p:nvGrpSpPr>
        <p:grpSpPr>
          <a:xfrm>
            <a:off x="7217602" y="2481863"/>
            <a:ext cx="3552977" cy="836549"/>
            <a:chOff x="2381831" y="1398771"/>
            <a:chExt cx="3552977" cy="836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2875085" y="1398771"/>
                  <a:ext cx="2725616" cy="58383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zh-TW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5085" y="1398771"/>
                  <a:ext cx="2725616" cy="5838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右大括弧 13"/>
            <p:cNvSpPr/>
            <p:nvPr/>
          </p:nvSpPr>
          <p:spPr>
            <a:xfrm rot="16200000">
              <a:off x="4009736" y="310248"/>
              <a:ext cx="297167" cy="355297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2683107" y="5379644"/>
            <a:ext cx="4070836" cy="501880"/>
            <a:chOff x="2451707" y="5484035"/>
            <a:chExt cx="3572530" cy="501880"/>
          </a:xfrm>
        </p:grpSpPr>
        <p:sp>
          <p:nvSpPr>
            <p:cNvPr id="16" name="矩形 15"/>
            <p:cNvSpPr/>
            <p:nvPr/>
          </p:nvSpPr>
          <p:spPr>
            <a:xfrm>
              <a:off x="3581400" y="5484035"/>
              <a:ext cx="2442837" cy="5018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How do we calculate this ? 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線單箭頭接點 16"/>
            <p:cNvCxnSpPr/>
            <p:nvPr/>
          </p:nvCxnSpPr>
          <p:spPr>
            <a:xfrm flipH="1">
              <a:off x="2451707" y="5810258"/>
              <a:ext cx="1023971" cy="263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233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Amortized </a:t>
            </a:r>
            <a:r>
              <a:rPr lang="en-US" altLang="zh-TW" dirty="0" err="1"/>
              <a:t>variational</a:t>
            </a:r>
            <a:r>
              <a:rPr lang="en-US" altLang="zh-TW" dirty="0"/>
              <a:t> inference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 (or mini-batch):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calculate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sample z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dirty="0"/>
                  <a:t> 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8200" y="3719744"/>
            <a:ext cx="1754080" cy="301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716547" y="3263995"/>
                <a:ext cx="5820507" cy="6066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e>
                          </m:func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547" y="3263995"/>
                <a:ext cx="5820507" cy="6066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/>
          <p:cNvGrpSpPr/>
          <p:nvPr/>
        </p:nvGrpSpPr>
        <p:grpSpPr>
          <a:xfrm>
            <a:off x="8610600" y="2442669"/>
            <a:ext cx="2783570" cy="939723"/>
            <a:chOff x="3315082" y="5947207"/>
            <a:chExt cx="2442837" cy="939723"/>
          </a:xfrm>
        </p:grpSpPr>
        <p:sp>
          <p:nvSpPr>
            <p:cNvPr id="10" name="矩形 9"/>
            <p:cNvSpPr/>
            <p:nvPr/>
          </p:nvSpPr>
          <p:spPr>
            <a:xfrm>
              <a:off x="3315082" y="5947207"/>
              <a:ext cx="2442837" cy="5018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Formula for entropy of Gaussian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>
              <a:off x="4320766" y="6459648"/>
              <a:ext cx="0" cy="427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352495" y="2276740"/>
                <a:ext cx="3258105" cy="8078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d>
                        <m:d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495" y="2276740"/>
                <a:ext cx="3258105" cy="807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群組 15"/>
          <p:cNvGrpSpPr/>
          <p:nvPr/>
        </p:nvGrpSpPr>
        <p:grpSpPr>
          <a:xfrm>
            <a:off x="5754985" y="3826517"/>
            <a:ext cx="4080731" cy="994245"/>
            <a:chOff x="2234339" y="1096933"/>
            <a:chExt cx="4080731" cy="994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2234339" y="1507345"/>
                  <a:ext cx="4080731" cy="58383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4339" y="1507345"/>
                  <a:ext cx="4080731" cy="5838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右大括弧 17"/>
            <p:cNvSpPr/>
            <p:nvPr/>
          </p:nvSpPr>
          <p:spPr>
            <a:xfrm rot="5400000">
              <a:off x="3843455" y="-88311"/>
              <a:ext cx="470365" cy="284085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6193056" y="4859405"/>
            <a:ext cx="2867487" cy="665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Can just use policy gradient</a:t>
            </a:r>
            <a:endParaRPr lang="zh-TW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635816" y="5623786"/>
                <a:ext cx="4080731" cy="5838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16" y="5623786"/>
                <a:ext cx="4080731" cy="583833"/>
              </a:xfrm>
              <a:prstGeom prst="rect">
                <a:avLst/>
              </a:prstGeom>
              <a:blipFill>
                <a:blip r:embed="rId6"/>
                <a:stretch>
                  <a:fillRect b="-10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838200" y="5000149"/>
            <a:ext cx="3653901" cy="584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What’s wrong with this gradient?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91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/>
      <p:bldP spid="19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err="1"/>
              <a:t>reparameterization</a:t>
            </a:r>
            <a:r>
              <a:rPr lang="en-US" altLang="zh-TW" dirty="0"/>
              <a:t> trick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Is there a better way?</a:t>
                </a:r>
              </a:p>
              <a:p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b="0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zh-TW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 smtClean="0">
                    <a:ea typeface="Cambria Math" panose="02040503050406030204" pitchFamily="18" charset="0"/>
                  </a:rPr>
                  <a:t>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</m:oMath>
                </a14:m>
                <a:endParaRPr lang="en-US" altLang="zh-TW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 smtClean="0">
                    <a:ea typeface="Cambria Math" panose="02040503050406030204" pitchFamily="18" charset="0"/>
                  </a:rPr>
                  <a:t> 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TW" dirty="0" smtClean="0">
                    <a:ea typeface="Cambria Math" panose="02040503050406030204" pitchFamily="18" charset="0"/>
                  </a:rPr>
                  <a:t> from N(0,1) (a single sample works well)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:r>
                  <a:rPr lang="en-US" altLang="zh-TW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TW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40519" y="1825625"/>
                <a:ext cx="3258105" cy="8078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d>
                        <m:d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519" y="1825625"/>
                <a:ext cx="3258105" cy="807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435826" y="2364496"/>
                <a:ext cx="3258105" cy="8078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826" y="2364496"/>
                <a:ext cx="3258105" cy="807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/>
          <p:cNvGrpSpPr/>
          <p:nvPr/>
        </p:nvGrpSpPr>
        <p:grpSpPr>
          <a:xfrm>
            <a:off x="7218815" y="2956352"/>
            <a:ext cx="2783570" cy="807768"/>
            <a:chOff x="2588590" y="5237628"/>
            <a:chExt cx="2442837" cy="8077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2588590" y="5543516"/>
                  <a:ext cx="2442837" cy="5018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(0,1)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8590" y="5543516"/>
                  <a:ext cx="2442837" cy="5018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線單箭頭接點 10"/>
            <p:cNvCxnSpPr/>
            <p:nvPr/>
          </p:nvCxnSpPr>
          <p:spPr>
            <a:xfrm flipH="1" flipV="1">
              <a:off x="3642953" y="5237628"/>
              <a:ext cx="35258" cy="3774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7218815" y="4107099"/>
                <a:ext cx="2783570" cy="501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Independent of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!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815" y="4107099"/>
                <a:ext cx="2783570" cy="501880"/>
              </a:xfrm>
              <a:prstGeom prst="rect">
                <a:avLst/>
              </a:prstGeom>
              <a:blipFill>
                <a:blip r:embed="rId6"/>
                <a:stretch>
                  <a:fillRect b="-60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838200" y="5211193"/>
            <a:ext cx="4651899" cy="612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Most </a:t>
            </a:r>
            <a:r>
              <a:rPr lang="en-US" altLang="zh-TW" dirty="0" err="1" smtClean="0">
                <a:solidFill>
                  <a:schemeClr val="tx1"/>
                </a:solidFill>
              </a:rPr>
              <a:t>autodiff</a:t>
            </a:r>
            <a:r>
              <a:rPr lang="en-US" altLang="zh-TW" dirty="0" smtClean="0">
                <a:solidFill>
                  <a:schemeClr val="tx1"/>
                </a:solidFill>
              </a:rPr>
              <a:t> software (e.g. </a:t>
            </a:r>
            <a:r>
              <a:rPr lang="en-US" altLang="zh-TW" dirty="0" err="1" smtClean="0">
                <a:solidFill>
                  <a:schemeClr val="tx1"/>
                </a:solidFill>
              </a:rPr>
              <a:t>PyTorch</a:t>
            </a:r>
            <a:r>
              <a:rPr lang="en-US" altLang="zh-TW" dirty="0" smtClean="0">
                <a:solidFill>
                  <a:schemeClr val="tx1"/>
                </a:solidFill>
              </a:rPr>
              <a:t>) will compute this for you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8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Another way to look at it</a:t>
            </a:r>
            <a:endParaRPr lang="zh-TW" altLang="en-US" dirty="0"/>
          </a:p>
        </p:txBody>
      </p:sp>
      <p:pic>
        <p:nvPicPr>
          <p:cNvPr id="21" name="內容版面配置區 20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341" y="5140782"/>
            <a:ext cx="7396547" cy="1308480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25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37128" y="1870075"/>
                <a:ext cx="6588423" cy="5838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TW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28" y="1870075"/>
                <a:ext cx="6588423" cy="5838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61026" y="2260265"/>
                <a:ext cx="8426191" cy="5838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0" dirty="0" smtClean="0">
                    <a:solidFill>
                      <a:schemeClr val="tx1"/>
                    </a:solidFill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zh-TW" alt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26" y="2260265"/>
                <a:ext cx="8426191" cy="583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/>
          <p:cNvGrpSpPr/>
          <p:nvPr/>
        </p:nvGrpSpPr>
        <p:grpSpPr>
          <a:xfrm>
            <a:off x="4316327" y="2683184"/>
            <a:ext cx="3559345" cy="1002559"/>
            <a:chOff x="2413633" y="1036044"/>
            <a:chExt cx="3559345" cy="10025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2413633" y="1567300"/>
                  <a:ext cx="3559345" cy="47130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𝐾𝐿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3633" y="1567300"/>
                  <a:ext cx="3559345" cy="47130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右大括弧 11"/>
            <p:cNvSpPr/>
            <p:nvPr/>
          </p:nvSpPr>
          <p:spPr>
            <a:xfrm rot="5400000">
              <a:off x="3931184" y="-236929"/>
              <a:ext cx="531255" cy="307720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7673788" y="3273888"/>
            <a:ext cx="4458794" cy="501880"/>
            <a:chOff x="3051526" y="6174086"/>
            <a:chExt cx="2930613" cy="501880"/>
          </a:xfrm>
        </p:grpSpPr>
        <p:sp>
          <p:nvSpPr>
            <p:cNvPr id="14" name="矩形 13"/>
            <p:cNvSpPr/>
            <p:nvPr/>
          </p:nvSpPr>
          <p:spPr>
            <a:xfrm>
              <a:off x="3539302" y="6174086"/>
              <a:ext cx="2442837" cy="5018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This often has a convenient analytical form e.g. KL-divergence for Gaussian  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單箭頭接點 14"/>
            <p:cNvCxnSpPr/>
            <p:nvPr/>
          </p:nvCxnSpPr>
          <p:spPr>
            <a:xfrm flipH="1">
              <a:off x="3051526" y="6425026"/>
              <a:ext cx="487776" cy="6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838200" y="3751202"/>
                <a:ext cx="5813475" cy="5838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0" dirty="0" smtClean="0">
                    <a:solidFill>
                      <a:schemeClr val="tx1"/>
                    </a:solidFill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zh-TW" alt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51202"/>
                <a:ext cx="5813475" cy="5838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860721" y="4262477"/>
                <a:ext cx="7400365" cy="5838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0" dirty="0" smtClean="0">
                    <a:solidFill>
                      <a:schemeClr val="tx1"/>
                    </a:solidFill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zh-TW" alt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∅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TW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∅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21" y="4262477"/>
                <a:ext cx="7400365" cy="5838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838198" y="4688294"/>
                <a:ext cx="6338047" cy="5838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0" dirty="0" smtClean="0">
                    <a:solidFill>
                      <a:schemeClr val="tx1"/>
                    </a:solidFill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TW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TW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688294"/>
                <a:ext cx="6338047" cy="5838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33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19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Reparameterization</a:t>
            </a:r>
            <a:r>
              <a:rPr lang="en-US" altLang="zh-TW" dirty="0"/>
              <a:t> trick vs. policy gradient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Policy </a:t>
            </a:r>
            <a:r>
              <a:rPr lang="en-US" altLang="zh-TW" dirty="0" smtClean="0"/>
              <a:t>gradient</a:t>
            </a:r>
          </a:p>
          <a:p>
            <a:pPr lvl="1"/>
            <a:r>
              <a:rPr lang="en-US" altLang="zh-TW" dirty="0">
                <a:solidFill>
                  <a:srgbClr val="92D050"/>
                </a:solidFill>
              </a:rPr>
              <a:t>Can handle both discrete and continuous </a:t>
            </a:r>
            <a:r>
              <a:rPr lang="en-US" altLang="zh-TW" dirty="0" smtClean="0">
                <a:solidFill>
                  <a:srgbClr val="92D050"/>
                </a:solidFill>
              </a:rPr>
              <a:t>latent variables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High variance, requires multiple samples &amp; small learning rates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err="1"/>
              <a:t>Reparameterization</a:t>
            </a:r>
            <a:r>
              <a:rPr lang="en-US" altLang="zh-TW" dirty="0"/>
              <a:t> trick 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Only </a:t>
            </a:r>
            <a:r>
              <a:rPr lang="en-US" altLang="zh-TW" dirty="0">
                <a:solidFill>
                  <a:srgbClr val="FF0000"/>
                </a:solidFill>
              </a:rPr>
              <a:t>continuous latent variables </a:t>
            </a:r>
          </a:p>
          <a:p>
            <a:pPr lvl="1"/>
            <a:r>
              <a:rPr lang="en-US" altLang="zh-TW" dirty="0" smtClean="0">
                <a:solidFill>
                  <a:srgbClr val="92D050"/>
                </a:solidFill>
              </a:rPr>
              <a:t>Very </a:t>
            </a:r>
            <a:r>
              <a:rPr lang="en-US" altLang="zh-TW" dirty="0">
                <a:solidFill>
                  <a:srgbClr val="92D050"/>
                </a:solidFill>
              </a:rPr>
              <a:t>simple to implement </a:t>
            </a:r>
          </a:p>
          <a:p>
            <a:pPr lvl="1"/>
            <a:r>
              <a:rPr lang="en-US" altLang="zh-TW" dirty="0" smtClean="0">
                <a:solidFill>
                  <a:srgbClr val="92D050"/>
                </a:solidFill>
              </a:rPr>
              <a:t>Low </a:t>
            </a:r>
            <a:r>
              <a:rPr lang="en-US" altLang="zh-TW" dirty="0">
                <a:solidFill>
                  <a:srgbClr val="92D050"/>
                </a:solidFill>
              </a:rPr>
              <a:t>variance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4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Models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1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err="1"/>
              <a:t>variational</a:t>
            </a:r>
            <a:r>
              <a:rPr lang="en-US" altLang="zh-TW" dirty="0"/>
              <a:t> </a:t>
            </a:r>
            <a:r>
              <a:rPr lang="en-US" altLang="zh-TW" dirty="0" err="1"/>
              <a:t>autoencoder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621" y="3379465"/>
            <a:ext cx="426757" cy="99069"/>
          </a:xfrm>
          <a:prstGeom prst="rect">
            <a:avLst/>
          </a:prstGeom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337482"/>
            <a:ext cx="816792" cy="15388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80747" y="1690688"/>
                <a:ext cx="3258105" cy="8078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d>
                        <m:d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47" y="1690688"/>
                <a:ext cx="3258105" cy="807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541667" y="1646238"/>
                <a:ext cx="3258105" cy="8078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667" y="1646238"/>
                <a:ext cx="3258105" cy="8078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圖片 12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59117"/>
            <a:ext cx="2460818" cy="1956729"/>
          </a:xfrm>
          <a:prstGeom prst="rect">
            <a:avLst/>
          </a:prstGeom>
        </p:spPr>
      </p:pic>
      <p:pic>
        <p:nvPicPr>
          <p:cNvPr id="14" name="圖片 13" descr="畫面剪輯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536" y="2495233"/>
            <a:ext cx="2241001" cy="2169858"/>
          </a:xfrm>
          <a:prstGeom prst="rect">
            <a:avLst/>
          </a:prstGeom>
        </p:spPr>
      </p:pic>
      <p:pic>
        <p:nvPicPr>
          <p:cNvPr id="15" name="內容版面配置區 20" descr="畫面剪輯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32" y="3110358"/>
            <a:ext cx="7566927" cy="13386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396535" y="5033751"/>
                <a:ext cx="6223465" cy="8078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TW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TW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zh-TW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𝐾𝐿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535" y="5033751"/>
                <a:ext cx="6223465" cy="8078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91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the </a:t>
            </a:r>
            <a:r>
              <a:rPr lang="en-US" altLang="zh-TW" dirty="0" err="1"/>
              <a:t>variational</a:t>
            </a:r>
            <a:r>
              <a:rPr lang="en-US" altLang="zh-TW" dirty="0"/>
              <a:t> </a:t>
            </a:r>
            <a:r>
              <a:rPr lang="en-US" altLang="zh-TW" dirty="0" err="1"/>
              <a:t>autoencoder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621" y="3379465"/>
            <a:ext cx="426757" cy="99069"/>
          </a:xfrm>
          <a:prstGeom prst="rect">
            <a:avLst/>
          </a:prstGeom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337482"/>
            <a:ext cx="816792" cy="15388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80747" y="1690688"/>
                <a:ext cx="3258105" cy="8078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d>
                        <m:d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47" y="1690688"/>
                <a:ext cx="3258105" cy="807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4541667" y="1646238"/>
                <a:ext cx="3258105" cy="8078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zh-TW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667" y="1646238"/>
                <a:ext cx="3258105" cy="8078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圖片 12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59117"/>
            <a:ext cx="2460818" cy="1956729"/>
          </a:xfrm>
          <a:prstGeom prst="rect">
            <a:avLst/>
          </a:prstGeom>
        </p:spPr>
      </p:pic>
      <p:pic>
        <p:nvPicPr>
          <p:cNvPr id="14" name="圖片 13" descr="畫面剪輯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536" y="2495233"/>
            <a:ext cx="2241001" cy="21698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626292" y="3072478"/>
                <a:ext cx="2955108" cy="8121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92" y="3072478"/>
                <a:ext cx="2955108" cy="8121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431278" y="4207891"/>
                <a:ext cx="2494085" cy="914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78" y="4207891"/>
                <a:ext cx="2494085" cy="9144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626292" y="3947814"/>
            <a:ext cx="1844021" cy="50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Sampling:</a:t>
            </a:r>
          </a:p>
        </p:txBody>
      </p:sp>
      <p:sp>
        <p:nvSpPr>
          <p:cNvPr id="18" name="矩形 17"/>
          <p:cNvSpPr/>
          <p:nvPr/>
        </p:nvSpPr>
        <p:spPr>
          <a:xfrm>
            <a:off x="4724358" y="3580162"/>
            <a:ext cx="3170040" cy="672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Why does this work?</a:t>
            </a:r>
            <a:endParaRPr lang="zh-TW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2588409" y="4488401"/>
                <a:ext cx="6588423" cy="5838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TW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409" y="4488401"/>
                <a:ext cx="6588423" cy="5838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35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7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Objective for Today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Understand latent variable models in deep </a:t>
            </a:r>
            <a:r>
              <a:rPr lang="en-US" altLang="zh-TW" dirty="0" smtClean="0"/>
              <a:t>learning</a:t>
            </a:r>
          </a:p>
          <a:p>
            <a:r>
              <a:rPr lang="en-US" altLang="zh-TW" dirty="0"/>
              <a:t>Understand how to use (amortized) </a:t>
            </a:r>
            <a:r>
              <a:rPr lang="en-US" altLang="zh-TW" dirty="0" err="1"/>
              <a:t>variational</a:t>
            </a:r>
            <a:r>
              <a:rPr lang="en-US" altLang="zh-TW" dirty="0"/>
              <a:t> inference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67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models</a:t>
            </a:r>
            <a:endParaRPr lang="zh-TW" altLang="en-US" dirty="0"/>
          </a:p>
        </p:txBody>
      </p:sp>
      <p:pic>
        <p:nvPicPr>
          <p:cNvPr id="19" name="內容版面配置區 18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225" y="5046620"/>
            <a:ext cx="9064134" cy="1371276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30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1050367" y="1957998"/>
                <a:ext cx="6880295" cy="5838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TW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367" y="1957998"/>
                <a:ext cx="6880295" cy="5838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/>
          <p:cNvGrpSpPr/>
          <p:nvPr/>
        </p:nvGrpSpPr>
        <p:grpSpPr>
          <a:xfrm>
            <a:off x="2180267" y="2459282"/>
            <a:ext cx="4115025" cy="1048971"/>
            <a:chOff x="3291633" y="5686355"/>
            <a:chExt cx="2442837" cy="104897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矩形 9"/>
                <p:cNvSpPr/>
                <p:nvPr/>
              </p:nvSpPr>
              <p:spPr>
                <a:xfrm>
                  <a:off x="3291633" y="6233446"/>
                  <a:ext cx="2442837" cy="5018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Just like before, only now generating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 and everything is conditioned 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  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633" y="6233446"/>
                  <a:ext cx="2442837" cy="501880"/>
                </a:xfrm>
                <a:prstGeom prst="rect">
                  <a:avLst/>
                </a:prstGeom>
                <a:blipFill>
                  <a:blip r:embed="rId4"/>
                  <a:stretch>
                    <a:fillRect t="-20482" b="-325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線單箭頭接點 10"/>
            <p:cNvCxnSpPr/>
            <p:nvPr/>
          </p:nvCxnSpPr>
          <p:spPr>
            <a:xfrm flipV="1">
              <a:off x="4513051" y="5686355"/>
              <a:ext cx="0" cy="5900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/>
          <p:cNvGrpSpPr/>
          <p:nvPr/>
        </p:nvGrpSpPr>
        <p:grpSpPr>
          <a:xfrm>
            <a:off x="4583498" y="1389184"/>
            <a:ext cx="4115025" cy="712177"/>
            <a:chOff x="3291633" y="6233446"/>
            <a:chExt cx="2442837" cy="957004"/>
          </a:xfrm>
        </p:grpSpPr>
        <p:sp>
          <p:nvSpPr>
            <p:cNvPr id="15" name="矩形 14"/>
            <p:cNvSpPr/>
            <p:nvPr/>
          </p:nvSpPr>
          <p:spPr>
            <a:xfrm>
              <a:off x="3291633" y="6233446"/>
              <a:ext cx="2442837" cy="5018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Can optionally depend on x  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線單箭頭接點 15"/>
            <p:cNvCxnSpPr/>
            <p:nvPr/>
          </p:nvCxnSpPr>
          <p:spPr>
            <a:xfrm flipH="1">
              <a:off x="3864166" y="6867699"/>
              <a:ext cx="213998" cy="3227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>
          <a:xfrm>
            <a:off x="731800" y="3508253"/>
            <a:ext cx="1844021" cy="50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At test time:</a:t>
            </a:r>
            <a:endParaRPr lang="en-US" altLang="zh-TW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580747" y="3828641"/>
                <a:ext cx="2494085" cy="914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47" y="3828641"/>
                <a:ext cx="2494085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81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Levine, “CS285</a:t>
            </a:r>
            <a:r>
              <a:rPr lang="en-US" altLang="zh-TW" sz="2000" dirty="0"/>
              <a:t>: Deep Reinforcement </a:t>
            </a:r>
            <a:r>
              <a:rPr lang="en-US" altLang="zh-TW" sz="2000" dirty="0" smtClean="0"/>
              <a:t>Learning”, UC Berkeley.</a:t>
            </a:r>
            <a:endParaRPr lang="en-US" altLang="zh-TW" sz="2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2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</a:t>
            </a:r>
            <a:endParaRPr lang="en-US" sz="4000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23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Probabilistic models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P(x) 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P(</a:t>
            </a:r>
            <a:r>
              <a:rPr lang="en-US" altLang="zh-TW" dirty="0" err="1" smtClean="0"/>
              <a:t>y|x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466" y="1415787"/>
            <a:ext cx="2164268" cy="1546994"/>
          </a:xfrm>
          <a:prstGeom prst="rect">
            <a:avLst/>
          </a:prstGeom>
        </p:spPr>
      </p:pic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226" y="2962781"/>
            <a:ext cx="2636748" cy="1813717"/>
          </a:xfrm>
          <a:prstGeom prst="rect">
            <a:avLst/>
          </a:pr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539" y="2962781"/>
            <a:ext cx="5723116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3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Latent variable models</a:t>
            </a:r>
            <a:endParaRPr lang="zh-TW" altLang="en-US" dirty="0"/>
          </a:p>
        </p:txBody>
      </p:sp>
      <p:pic>
        <p:nvPicPr>
          <p:cNvPr id="12" name="內容版面配置區 11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883" y="1406302"/>
            <a:ext cx="2667231" cy="2270957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01337" y="2059620"/>
            <a:ext cx="1083076" cy="648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P(x)</a:t>
            </a:r>
            <a:endParaRPr lang="zh-TW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784413" y="2059620"/>
                <a:ext cx="1791809" cy="6480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nary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413" y="2059620"/>
                <a:ext cx="1791809" cy="6480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701337" y="4201011"/>
            <a:ext cx="1083076" cy="648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P(</a:t>
            </a:r>
            <a:r>
              <a:rPr lang="en-US" altLang="zh-TW" dirty="0" err="1" smtClean="0">
                <a:solidFill>
                  <a:schemeClr val="tx1"/>
                </a:solidFill>
              </a:rPr>
              <a:t>y|x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784412" y="4201011"/>
                <a:ext cx="1791809" cy="6480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nary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412" y="4201011"/>
                <a:ext cx="1791809" cy="648070"/>
              </a:xfrm>
              <a:prstGeom prst="rect">
                <a:avLst/>
              </a:prstGeom>
              <a:blipFill>
                <a:blip r:embed="rId4"/>
                <a:stretch>
                  <a:fillRect l="-5442" r="-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片 13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182" y="1106033"/>
            <a:ext cx="3109229" cy="455715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457243" y="4607511"/>
            <a:ext cx="1305017" cy="1118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01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Latent variable models in general</a:t>
            </a:r>
            <a:endParaRPr lang="zh-TW" altLang="en-US" dirty="0"/>
          </a:p>
        </p:txBody>
      </p:sp>
      <p:pic>
        <p:nvPicPr>
          <p:cNvPr id="10" name="內容版面配置區 9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87" y="1437151"/>
            <a:ext cx="4723211" cy="1372186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33637" y="2123244"/>
            <a:ext cx="850776" cy="648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p(x)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840" y="4970569"/>
            <a:ext cx="4839119" cy="141744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341833" y="4740676"/>
            <a:ext cx="1482571" cy="479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992554" y="5423732"/>
            <a:ext cx="1482571" cy="479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783" y="2880215"/>
            <a:ext cx="1585097" cy="2019475"/>
          </a:xfrm>
          <a:prstGeom prst="rect">
            <a:avLst/>
          </a:prstGeom>
        </p:spPr>
      </p:pic>
      <p:pic>
        <p:nvPicPr>
          <p:cNvPr id="16" name="圖片 15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147" y="3649902"/>
            <a:ext cx="3063505" cy="4801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359025" y="2179023"/>
                <a:ext cx="2439879" cy="6480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025" y="2179023"/>
                <a:ext cx="2439879" cy="6480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群組 21"/>
          <p:cNvGrpSpPr/>
          <p:nvPr/>
        </p:nvGrpSpPr>
        <p:grpSpPr>
          <a:xfrm>
            <a:off x="3798904" y="5556750"/>
            <a:ext cx="2442098" cy="501880"/>
            <a:chOff x="3581400" y="5484035"/>
            <a:chExt cx="2442098" cy="501880"/>
          </a:xfrm>
        </p:grpSpPr>
        <p:sp>
          <p:nvSpPr>
            <p:cNvPr id="18" name="矩形 17"/>
            <p:cNvSpPr/>
            <p:nvPr/>
          </p:nvSpPr>
          <p:spPr>
            <a:xfrm>
              <a:off x="3581400" y="5484035"/>
              <a:ext cx="1970843" cy="5018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Easy distribution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(e.g. Gaussian)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直線單箭頭接點 19"/>
            <p:cNvCxnSpPr/>
            <p:nvPr/>
          </p:nvCxnSpPr>
          <p:spPr>
            <a:xfrm>
              <a:off x="5357383" y="5734975"/>
              <a:ext cx="666115" cy="515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>
            <a:off x="3097828" y="2698296"/>
            <a:ext cx="1970843" cy="1360608"/>
            <a:chOff x="3581400" y="4625307"/>
            <a:chExt cx="1970843" cy="1360608"/>
          </a:xfrm>
        </p:grpSpPr>
        <p:sp>
          <p:nvSpPr>
            <p:cNvPr id="25" name="矩形 24"/>
            <p:cNvSpPr/>
            <p:nvPr/>
          </p:nvSpPr>
          <p:spPr>
            <a:xfrm>
              <a:off x="3581400" y="5484035"/>
              <a:ext cx="1970843" cy="5018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Easy distribution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(e.g. Gaussian)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線單箭頭接點 25"/>
            <p:cNvCxnSpPr/>
            <p:nvPr/>
          </p:nvCxnSpPr>
          <p:spPr>
            <a:xfrm flipH="1" flipV="1">
              <a:off x="3581400" y="4625307"/>
              <a:ext cx="786126" cy="7545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群組 31"/>
          <p:cNvGrpSpPr/>
          <p:nvPr/>
        </p:nvGrpSpPr>
        <p:grpSpPr>
          <a:xfrm>
            <a:off x="284086" y="2698296"/>
            <a:ext cx="2902998" cy="1415480"/>
            <a:chOff x="3220294" y="4570435"/>
            <a:chExt cx="2902998" cy="1415480"/>
          </a:xfrm>
        </p:grpSpPr>
        <p:sp>
          <p:nvSpPr>
            <p:cNvPr id="33" name="矩形 32"/>
            <p:cNvSpPr/>
            <p:nvPr/>
          </p:nvSpPr>
          <p:spPr>
            <a:xfrm>
              <a:off x="3220294" y="5484035"/>
              <a:ext cx="2902998" cy="5018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Easy distribution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(e.g. Conditional Gaussian)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線單箭頭接點 33"/>
            <p:cNvCxnSpPr/>
            <p:nvPr/>
          </p:nvCxnSpPr>
          <p:spPr>
            <a:xfrm flipV="1">
              <a:off x="4367526" y="4570435"/>
              <a:ext cx="857191" cy="809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26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Latent variable models in RL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conditional latent </a:t>
            </a:r>
            <a:r>
              <a:rPr lang="en-US" altLang="zh-TW" dirty="0" smtClean="0"/>
              <a:t>variable models </a:t>
            </a:r>
            <a:r>
              <a:rPr lang="en-US" altLang="zh-TW" dirty="0"/>
              <a:t>for multi-modal policies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375" y="2103564"/>
            <a:ext cx="5983683" cy="407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5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do we train latent variable models?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38200" y="2370338"/>
                <a:ext cx="1993777" cy="4261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The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TW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70338"/>
                <a:ext cx="1993777" cy="426128"/>
              </a:xfrm>
              <a:prstGeom prst="rect">
                <a:avLst/>
              </a:prstGeom>
              <a:blipFill>
                <a:blip r:embed="rId2"/>
                <a:stretch>
                  <a:fillRect t="-1429" b="-1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15518" y="3022013"/>
                <a:ext cx="3423082" cy="4261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The data: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18" y="3022013"/>
                <a:ext cx="3423082" cy="426128"/>
              </a:xfrm>
              <a:prstGeom prst="rect">
                <a:avLst/>
              </a:prstGeom>
              <a:blipFill>
                <a:blip r:embed="rId3"/>
                <a:stretch>
                  <a:fillRect t="-1429" b="-1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838200" y="3734749"/>
            <a:ext cx="2573784" cy="426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Maximum likelihood fit:</a:t>
            </a:r>
            <a:endParaRPr lang="zh-TW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87278" y="4353338"/>
                <a:ext cx="3440837" cy="4261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TW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TW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78" y="4353338"/>
                <a:ext cx="3440837" cy="426128"/>
              </a:xfrm>
              <a:prstGeom prst="rect">
                <a:avLst/>
              </a:prstGeom>
              <a:blipFill>
                <a:blip r:embed="rId4"/>
                <a:stretch>
                  <a:fillRect t="-8571" b="-1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809914" y="2259367"/>
                <a:ext cx="2991034" cy="6480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914" y="2259367"/>
                <a:ext cx="2991034" cy="6480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681186" y="3308621"/>
                <a:ext cx="5019584" cy="4261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TW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TW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e>
                                          <m: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𝑑𝑧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186" y="3308621"/>
                <a:ext cx="5019584" cy="426128"/>
              </a:xfrm>
              <a:prstGeom prst="rect">
                <a:avLst/>
              </a:prstGeom>
              <a:blipFill>
                <a:blip r:embed="rId6"/>
                <a:stretch>
                  <a:fillRect t="-48571" b="-5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群組 12"/>
          <p:cNvGrpSpPr/>
          <p:nvPr/>
        </p:nvGrpSpPr>
        <p:grpSpPr>
          <a:xfrm>
            <a:off x="7651074" y="3902299"/>
            <a:ext cx="2442837" cy="1315446"/>
            <a:chOff x="3581400" y="4670469"/>
            <a:chExt cx="2442837" cy="1315446"/>
          </a:xfrm>
        </p:grpSpPr>
        <p:sp>
          <p:nvSpPr>
            <p:cNvPr id="14" name="矩形 13"/>
            <p:cNvSpPr/>
            <p:nvPr/>
          </p:nvSpPr>
          <p:spPr>
            <a:xfrm>
              <a:off x="3581400" y="5484035"/>
              <a:ext cx="2442837" cy="5018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Completely intractable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單箭頭接點 14"/>
            <p:cNvCxnSpPr/>
            <p:nvPr/>
          </p:nvCxnSpPr>
          <p:spPr>
            <a:xfrm flipH="1" flipV="1">
              <a:off x="4719219" y="4670469"/>
              <a:ext cx="11178" cy="7721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942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5915</TotalTime>
  <Words>887</Words>
  <Application>Microsoft Office PowerPoint</Application>
  <PresentationFormat>寬螢幕</PresentationFormat>
  <Paragraphs>381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7" baseType="lpstr">
      <vt:lpstr>新細明體</vt:lpstr>
      <vt:lpstr>Arial</vt:lpstr>
      <vt:lpstr>Calibri</vt:lpstr>
      <vt:lpstr>Calibri Light</vt:lpstr>
      <vt:lpstr>Cambria Math</vt:lpstr>
      <vt:lpstr>Office 佈景主題</vt:lpstr>
      <vt:lpstr>Variational Inference and Generative Models</vt:lpstr>
      <vt:lpstr>Today’s Agenda</vt:lpstr>
      <vt:lpstr>Objective for Today</vt:lpstr>
      <vt:lpstr>Introduction</vt:lpstr>
      <vt:lpstr>Probabilistic models</vt:lpstr>
      <vt:lpstr>Latent variable models</vt:lpstr>
      <vt:lpstr>Latent variable models in general</vt:lpstr>
      <vt:lpstr>Latent variable models in RL</vt:lpstr>
      <vt:lpstr>How do we train latent variable models?</vt:lpstr>
      <vt:lpstr>Estimating the log-likelihood</vt:lpstr>
      <vt:lpstr>Variational Inference</vt:lpstr>
      <vt:lpstr>The variational approximation</vt:lpstr>
      <vt:lpstr>The variational approximation</vt:lpstr>
      <vt:lpstr>A brief aside</vt:lpstr>
      <vt:lpstr>A brief aside</vt:lpstr>
      <vt:lpstr>The variational approximation</vt:lpstr>
      <vt:lpstr>The variational approximation</vt:lpstr>
      <vt:lpstr>How do we use this?</vt:lpstr>
      <vt:lpstr>How do we use this?</vt:lpstr>
      <vt:lpstr>Amortized Variational Inference</vt:lpstr>
      <vt:lpstr>How do we use this?</vt:lpstr>
      <vt:lpstr>Amortized variational inference </vt:lpstr>
      <vt:lpstr>Amortized variational inference</vt:lpstr>
      <vt:lpstr>The reparameterization trick</vt:lpstr>
      <vt:lpstr>Another way to look at it</vt:lpstr>
      <vt:lpstr>Reparameterization trick vs. policy gradient</vt:lpstr>
      <vt:lpstr>Example Models</vt:lpstr>
      <vt:lpstr>The variational autoencoder</vt:lpstr>
      <vt:lpstr>Using the variational autoencoder</vt:lpstr>
      <vt:lpstr>Conditional models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 Gradient &amp; Actor-Critic Method</dc:title>
  <dc:creator>Chia-Yi Su</dc:creator>
  <cp:lastModifiedBy>Su, Ian</cp:lastModifiedBy>
  <cp:revision>882</cp:revision>
  <dcterms:created xsi:type="dcterms:W3CDTF">2020-07-07T01:55:53Z</dcterms:created>
  <dcterms:modified xsi:type="dcterms:W3CDTF">2022-06-13T01:43:41Z</dcterms:modified>
</cp:coreProperties>
</file>