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6" r:id="rId2"/>
    <p:sldId id="281" r:id="rId3"/>
    <p:sldId id="257" r:id="rId4"/>
    <p:sldId id="269" r:id="rId5"/>
    <p:sldId id="270" r:id="rId6"/>
    <p:sldId id="271" r:id="rId7"/>
    <p:sldId id="275" r:id="rId8"/>
    <p:sldId id="272" r:id="rId9"/>
    <p:sldId id="277" r:id="rId10"/>
    <p:sldId id="273" r:id="rId11"/>
    <p:sldId id="274" r:id="rId12"/>
    <p:sldId id="276" r:id="rId13"/>
    <p:sldId id="278" r:id="rId14"/>
    <p:sldId id="279" r:id="rId15"/>
    <p:sldId id="280" r:id="rId16"/>
    <p:sldId id="282" r:id="rId17"/>
    <p:sldId id="283" r:id="rId18"/>
    <p:sldId id="285" r:id="rId19"/>
    <p:sldId id="284" r:id="rId20"/>
    <p:sldId id="287" r:id="rId21"/>
    <p:sldId id="288" r:id="rId22"/>
    <p:sldId id="286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33" r:id="rId42"/>
    <p:sldId id="334" r:id="rId43"/>
    <p:sldId id="335" r:id="rId44"/>
    <p:sldId id="336" r:id="rId45"/>
    <p:sldId id="337" r:id="rId46"/>
    <p:sldId id="308" r:id="rId47"/>
    <p:sldId id="309" r:id="rId48"/>
    <p:sldId id="310" r:id="rId49"/>
    <p:sldId id="312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331" r:id="rId60"/>
    <p:sldId id="332" r:id="rId61"/>
    <p:sldId id="268" r:id="rId6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9D5B2-5D7A-4763-8DB5-E223CE43EB7B}" type="datetimeFigureOut">
              <a:rPr lang="zh-TW" altLang="en-US" smtClean="0"/>
              <a:t>2022/5/11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9B495-FDC3-40BE-AFC4-4F667D668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491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EDD7B-3C59-42F5-83C0-F26EC9B997CE}" type="datetimeFigureOut">
              <a:rPr lang="zh-TW" altLang="en-US" smtClean="0"/>
              <a:t>2022/5/11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820AF-5E6E-4719-B4F9-C9C71C744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439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3"/>
            <a:ext cx="1901245" cy="8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0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51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00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374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73"/>
            <a:ext cx="1901245" cy="8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32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48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8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31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95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63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48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67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Task-Oriented Dialogue Systems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 Multi-Modal Dialog System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Chia-Yi Su</a:t>
            </a:r>
          </a:p>
          <a:p>
            <a:r>
              <a:rPr lang="en-US" altLang="zh-TW" dirty="0" smtClean="0"/>
              <a:t>Department </a:t>
            </a:r>
            <a:r>
              <a:rPr lang="en-US" altLang="zh-TW" dirty="0"/>
              <a:t>of Electronic Engineering</a:t>
            </a:r>
          </a:p>
          <a:p>
            <a:r>
              <a:rPr lang="en-US" altLang="zh-TW" dirty="0"/>
              <a:t>National Kaohsiung University of Science and </a:t>
            </a:r>
            <a:r>
              <a:rPr lang="en-US" altLang="zh-TW" dirty="0" smtClean="0"/>
              <a:t>Technology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54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Acts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a.k.a</a:t>
            </a:r>
            <a:r>
              <a:rPr lang="en-US" dirty="0" smtClean="0"/>
              <a:t> Dialog act</a:t>
            </a:r>
          </a:p>
          <a:p>
            <a:r>
              <a:rPr lang="en-US" dirty="0" smtClean="0"/>
              <a:t>Each utterance is an action being performed by speaker. (</a:t>
            </a:r>
            <a:r>
              <a:rPr lang="de-DE" dirty="0" smtClean="0"/>
              <a:t>Wittgenstein, 1953; Austin, 1962</a:t>
            </a:r>
            <a:r>
              <a:rPr lang="de-DE" dirty="0"/>
              <a:t>)</a:t>
            </a:r>
            <a:endParaRPr lang="en-US" dirty="0" smtClean="0"/>
          </a:p>
          <a:p>
            <a:r>
              <a:rPr lang="en-US" dirty="0" smtClean="0"/>
              <a:t>The example of speech acts is as follows. (Bach </a:t>
            </a:r>
            <a:r>
              <a:rPr lang="en-US" dirty="0"/>
              <a:t>and </a:t>
            </a:r>
            <a:r>
              <a:rPr lang="en-US" dirty="0" err="1"/>
              <a:t>Harnish</a:t>
            </a:r>
            <a:r>
              <a:rPr lang="en-US" dirty="0"/>
              <a:t>, </a:t>
            </a:r>
            <a:r>
              <a:rPr lang="en-US" dirty="0" smtClean="0"/>
              <a:t>1979)</a:t>
            </a: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88" y="3574495"/>
            <a:ext cx="8907118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48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dialog acts of utterances are collective.</a:t>
            </a:r>
          </a:p>
          <a:p>
            <a:r>
              <a:rPr lang="en-US" dirty="0" smtClean="0"/>
              <a:t>Therefore: The establishment of what both agree on becomes crucial.</a:t>
            </a:r>
          </a:p>
          <a:p>
            <a:r>
              <a:rPr lang="en-US" dirty="0" smtClean="0"/>
              <a:t>Grounding is </a:t>
            </a:r>
            <a:r>
              <a:rPr lang="en-US" dirty="0"/>
              <a:t>to </a:t>
            </a:r>
            <a:r>
              <a:rPr lang="en-US" dirty="0" smtClean="0"/>
              <a:t>acknowledge the hearer understands what the speaker says.</a:t>
            </a:r>
          </a:p>
          <a:p>
            <a:r>
              <a:rPr lang="en-US" dirty="0" smtClean="0"/>
              <a:t>The types of grounding is as follows:</a:t>
            </a:r>
          </a:p>
          <a:p>
            <a:pPr lvl="1"/>
            <a:r>
              <a:rPr lang="en-US" dirty="0" smtClean="0"/>
              <a:t>Simple message such as OK, Got it.</a:t>
            </a:r>
          </a:p>
          <a:p>
            <a:pPr lvl="1"/>
            <a:r>
              <a:rPr lang="en-US" dirty="0" smtClean="0"/>
              <a:t>Repeat what speaker says.</a:t>
            </a:r>
          </a:p>
          <a:p>
            <a:pPr lvl="1"/>
            <a:r>
              <a:rPr lang="en-US" dirty="0" smtClean="0"/>
              <a:t>Asking next question.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763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 Pairs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type of dialog often ensues another type of dialog.</a:t>
            </a:r>
          </a:p>
          <a:p>
            <a:r>
              <a:rPr lang="en-US" dirty="0" smtClean="0"/>
              <a:t>The pairs are consisted of first pair part and second pair part.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Question = &gt; Answer</a:t>
            </a:r>
          </a:p>
          <a:p>
            <a:pPr lvl="1"/>
            <a:r>
              <a:rPr lang="en-US" dirty="0" smtClean="0"/>
              <a:t>Proposal =&gt; Acceptance/Rejection</a:t>
            </a:r>
          </a:p>
          <a:p>
            <a:pPr lvl="1"/>
            <a:r>
              <a:rPr lang="en-US" dirty="0"/>
              <a:t>Complement =&gt; </a:t>
            </a:r>
            <a:r>
              <a:rPr lang="en-US" dirty="0" err="1" smtClean="0"/>
              <a:t>Downplayers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35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Subdialog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the second pair part does not appear right after the first pair part.</a:t>
            </a:r>
          </a:p>
          <a:p>
            <a:r>
              <a:rPr lang="en-US" dirty="0" smtClean="0"/>
              <a:t>Example: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732" y="2729907"/>
            <a:ext cx="6706536" cy="1114581"/>
          </a:xfrm>
          <a:prstGeom prst="rect">
            <a:avLst/>
          </a:prstGeom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732" y="4002992"/>
            <a:ext cx="7602011" cy="1238423"/>
          </a:xfrm>
          <a:prstGeom prst="rect">
            <a:avLst/>
          </a:prstGeom>
        </p:spPr>
      </p:pic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732" y="5263220"/>
            <a:ext cx="6658904" cy="98121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14400" y="2923795"/>
            <a:ext cx="1571105" cy="442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Correction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3015" y="4155777"/>
            <a:ext cx="1571105" cy="442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Clarification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69819" y="5387759"/>
            <a:ext cx="1571105" cy="4428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Pre-Sequence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605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Initiative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who controls the conversation has the conversational initiative.</a:t>
            </a:r>
          </a:p>
          <a:p>
            <a:r>
              <a:rPr lang="en-US" dirty="0" smtClean="0"/>
              <a:t>Mixed initiative means someone who sometimes ask question, sometimes answer the question, and sometimes redirect the topics of the conversation.</a:t>
            </a:r>
          </a:p>
          <a:p>
            <a:r>
              <a:rPr lang="en-US" dirty="0" smtClean="0"/>
              <a:t>Mixed initiative is a difficult task in the dialog system.</a:t>
            </a:r>
          </a:p>
          <a:p>
            <a:r>
              <a:rPr lang="en-US" dirty="0" smtClean="0"/>
              <a:t>Sometimes the system initiative makes the user frustrated.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83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and </a:t>
            </a:r>
            <a:r>
              <a:rPr lang="en-US" dirty="0" err="1"/>
              <a:t>Implicature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human beings do not say something explicitly.</a:t>
            </a:r>
          </a:p>
          <a:p>
            <a:r>
              <a:rPr lang="en-US" dirty="0" smtClean="0"/>
              <a:t>Therefore: The hearer requires to infer what the speaker says.</a:t>
            </a:r>
          </a:p>
          <a:p>
            <a:r>
              <a:rPr lang="en-US" dirty="0" smtClean="0"/>
              <a:t>Example</a:t>
            </a: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78096"/>
            <a:ext cx="9244189" cy="94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25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Task-Oriented Dialog System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29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Task-Oriented Dialog System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962199" y="3341695"/>
            <a:ext cx="2495201" cy="739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Natural Language Understanding</a:t>
            </a:r>
            <a:endParaRPr lang="en-US" dirty="0"/>
          </a:p>
        </p:txBody>
      </p:sp>
      <p:sp>
        <p:nvSpPr>
          <p:cNvPr id="13" name="向右箭號 12"/>
          <p:cNvSpPr/>
          <p:nvPr/>
        </p:nvSpPr>
        <p:spPr>
          <a:xfrm>
            <a:off x="3867841" y="3469279"/>
            <a:ext cx="764771" cy="532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5040976" y="3341696"/>
            <a:ext cx="2495201" cy="739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Dialog Management</a:t>
            </a:r>
            <a:endParaRPr lang="en-US" dirty="0"/>
          </a:p>
        </p:txBody>
      </p:sp>
      <p:sp>
        <p:nvSpPr>
          <p:cNvPr id="18" name="向右箭號 17"/>
          <p:cNvSpPr/>
          <p:nvPr/>
        </p:nvSpPr>
        <p:spPr>
          <a:xfrm>
            <a:off x="7943328" y="3445604"/>
            <a:ext cx="764771" cy="532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/>
          <p:cNvSpPr/>
          <p:nvPr/>
        </p:nvSpPr>
        <p:spPr>
          <a:xfrm>
            <a:off x="9115250" y="3341695"/>
            <a:ext cx="2495201" cy="739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Natural Language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48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Language Understanding (NLU)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62199" y="3341695"/>
            <a:ext cx="2495201" cy="739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Natural Language Understanding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3867841" y="3469279"/>
            <a:ext cx="764771" cy="532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5040976" y="3341696"/>
            <a:ext cx="2495201" cy="739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Dialog Management</a:t>
            </a:r>
            <a:endParaRPr lang="en-US" dirty="0"/>
          </a:p>
        </p:txBody>
      </p:sp>
      <p:sp>
        <p:nvSpPr>
          <p:cNvPr id="10" name="向右箭號 9"/>
          <p:cNvSpPr/>
          <p:nvPr/>
        </p:nvSpPr>
        <p:spPr>
          <a:xfrm>
            <a:off x="7943328" y="3445604"/>
            <a:ext cx="764771" cy="532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9115250" y="3341695"/>
            <a:ext cx="2495201" cy="739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Natural Language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79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NLU: Domain Classification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classify the domain of information that the user provides</a:t>
            </a:r>
          </a:p>
          <a:p>
            <a:r>
              <a:rPr lang="en-US" dirty="0" smtClean="0"/>
              <a:t>In order to find the right </a:t>
            </a:r>
            <a:r>
              <a:rPr lang="en-US" dirty="0" smtClean="0"/>
              <a:t>database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equence classification problems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/>
              <a:t>Show me morning flights from Boston to San Francisco on </a:t>
            </a:r>
            <a:r>
              <a:rPr lang="en-US" dirty="0" smtClean="0"/>
              <a:t>Tuesday</a:t>
            </a:r>
          </a:p>
          <a:p>
            <a:pPr lvl="1"/>
            <a:r>
              <a:rPr lang="en-US" dirty="0" smtClean="0"/>
              <a:t>Air travel DB</a:t>
            </a:r>
          </a:p>
          <a:p>
            <a:pPr lvl="1"/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2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Course 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Basic Knowledge on Natural Language Processing 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Applications of Natural Language Processing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Word Vector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Neural Network (Including Relative Math Derivation)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Dependency Parsing 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Recurrent Neural Network, Variants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of Recurrent Neural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Network, and Language Model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Machine Translation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Contextual Representation</a:t>
            </a:r>
          </a:p>
          <a:p>
            <a:r>
              <a:rPr lang="en-US" altLang="zh-TW" smtClean="0"/>
              <a:t>Dialog </a:t>
            </a:r>
            <a:r>
              <a:rPr lang="en-US" altLang="zh-TW" dirty="0" smtClean="0"/>
              <a:t>System (Including </a:t>
            </a:r>
            <a:r>
              <a:rPr lang="en-US" altLang="zh-TW" dirty="0" err="1" smtClean="0"/>
              <a:t>MultiModal</a:t>
            </a:r>
            <a:r>
              <a:rPr lang="en-US" altLang="zh-TW" dirty="0" smtClean="0"/>
              <a:t> Dialog System)</a:t>
            </a:r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45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NLU: </a:t>
            </a:r>
            <a:r>
              <a:rPr lang="en-US" dirty="0" smtClean="0"/>
              <a:t>Intent Detection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classify what type of task that the user wants to achieve</a:t>
            </a:r>
          </a:p>
          <a:p>
            <a:r>
              <a:rPr lang="en-US" dirty="0"/>
              <a:t>Sequence classification </a:t>
            </a:r>
            <a:r>
              <a:rPr lang="en-US" dirty="0" smtClean="0"/>
              <a:t>problems</a:t>
            </a:r>
            <a:endParaRPr lang="en-US" dirty="0"/>
          </a:p>
          <a:p>
            <a:r>
              <a:rPr lang="en-US" dirty="0"/>
              <a:t>Example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Show </a:t>
            </a:r>
            <a:r>
              <a:rPr lang="en-US" dirty="0"/>
              <a:t>me morning flights from Boston to San Francisco on Tuesday </a:t>
            </a:r>
            <a:endParaRPr lang="en-US" dirty="0" smtClean="0"/>
          </a:p>
          <a:p>
            <a:pPr lvl="1"/>
            <a:r>
              <a:rPr lang="en-US" dirty="0" smtClean="0"/>
              <a:t>Show flights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90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NLU: </a:t>
            </a:r>
            <a:r>
              <a:rPr lang="en-US" dirty="0" smtClean="0"/>
              <a:t>Slot </a:t>
            </a:r>
            <a:r>
              <a:rPr lang="en-US" dirty="0"/>
              <a:t>F</a:t>
            </a:r>
            <a:r>
              <a:rPr lang="en-US" dirty="0" smtClean="0"/>
              <a:t>illing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extract the information in the user utterances</a:t>
            </a:r>
          </a:p>
          <a:p>
            <a:r>
              <a:rPr lang="en-US" dirty="0" smtClean="0"/>
              <a:t>Can be treated as a sequence label problem and combining with BIO encoding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Show me morning flights from Boston to San Francisco on </a:t>
            </a:r>
            <a:r>
              <a:rPr lang="en-US" dirty="0" smtClean="0"/>
              <a:t>Tuesday</a:t>
            </a:r>
            <a:endParaRPr lang="en-US" dirty="0"/>
          </a:p>
          <a:p>
            <a:pPr lvl="1"/>
            <a:r>
              <a:rPr lang="en-US" dirty="0"/>
              <a:t>ORIGIN-CITY: Boston</a:t>
            </a:r>
          </a:p>
          <a:p>
            <a:pPr lvl="1"/>
            <a:r>
              <a:rPr lang="en-US" dirty="0"/>
              <a:t>ORIGIN-DATE: Tuesday</a:t>
            </a:r>
          </a:p>
          <a:p>
            <a:pPr lvl="1"/>
            <a:r>
              <a:rPr lang="en-US" dirty="0"/>
              <a:t>ORIGIN-TIME: morning</a:t>
            </a:r>
          </a:p>
          <a:p>
            <a:pPr lvl="1"/>
            <a:r>
              <a:rPr lang="en-US" dirty="0"/>
              <a:t>DEST-CITY: San Francisco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99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Dialog </a:t>
            </a:r>
            <a:r>
              <a:rPr lang="en-US" altLang="zh-TW" dirty="0" smtClean="0"/>
              <a:t>Management (DM)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62199" y="3341695"/>
            <a:ext cx="2495201" cy="7398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Natural Language Understanding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3867841" y="3469279"/>
            <a:ext cx="764771" cy="532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5040976" y="3341696"/>
            <a:ext cx="2495201" cy="739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Dialog Management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7943328" y="3445604"/>
            <a:ext cx="764771" cy="532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9115250" y="3341695"/>
            <a:ext cx="2495201" cy="739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Natural Language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5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DM: Dialog State Tracking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maintain the state of the current dialog</a:t>
            </a:r>
          </a:p>
          <a:p>
            <a:r>
              <a:rPr lang="en-US" dirty="0" smtClean="0"/>
              <a:t>Usually using the dictionary structure to maintain this state</a:t>
            </a:r>
          </a:p>
          <a:p>
            <a:r>
              <a:rPr lang="en-US" dirty="0" smtClean="0"/>
              <a:t>Requiring to know the dialog acts</a:t>
            </a: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16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DM: Dialog Policy Making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decide the dialog act of the system</a:t>
            </a:r>
          </a:p>
          <a:p>
            <a:r>
              <a:rPr lang="en-US" dirty="0" smtClean="0"/>
              <a:t>An easy method to achieve this task is </a:t>
            </a:r>
            <a:r>
              <a:rPr lang="en-US" smtClean="0"/>
              <a:t>applying supervised </a:t>
            </a:r>
            <a:r>
              <a:rPr lang="en-US" dirty="0"/>
              <a:t>l</a:t>
            </a:r>
            <a:r>
              <a:rPr lang="en-US" smtClean="0"/>
              <a:t>earning </a:t>
            </a:r>
            <a:r>
              <a:rPr lang="en-US" dirty="0" smtClean="0"/>
              <a:t>which is to calculate the probability of the dialog policy given the current state</a:t>
            </a:r>
          </a:p>
          <a:p>
            <a:r>
              <a:rPr lang="en-US" dirty="0" smtClean="0"/>
              <a:t>The modern method to achieve this task is applying reinforcement learning to decide the dialog policy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57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DM: </a:t>
            </a:r>
            <a:r>
              <a:rPr lang="en-US" dirty="0" smtClean="0"/>
              <a:t>Dialog Acts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detect the dialog acts of the user</a:t>
            </a:r>
          </a:p>
          <a:p>
            <a:r>
              <a:rPr lang="en-US" dirty="0" smtClean="0"/>
              <a:t>Can be treated </a:t>
            </a:r>
            <a:r>
              <a:rPr lang="en-US" dirty="0"/>
              <a:t>as a short-text classification problem (Lee &amp; </a:t>
            </a:r>
            <a:r>
              <a:rPr lang="en-US" dirty="0" err="1" smtClean="0"/>
              <a:t>Dernoncourt</a:t>
            </a:r>
            <a:r>
              <a:rPr lang="en-US" dirty="0" smtClean="0"/>
              <a:t>, 2016)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8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DM: </a:t>
            </a:r>
            <a:r>
              <a:rPr lang="en-US" dirty="0" smtClean="0"/>
              <a:t>Confirmation </a:t>
            </a:r>
            <a:r>
              <a:rPr lang="en-US" dirty="0"/>
              <a:t>and Rejection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Because: The NLU is not robust and sometimes makes mistakes </a:t>
            </a:r>
          </a:p>
          <a:p>
            <a:r>
              <a:rPr lang="en-US" dirty="0" smtClean="0"/>
              <a:t>Therefore: It’s vital to make the system know its misunderstanding.</a:t>
            </a:r>
          </a:p>
          <a:p>
            <a:r>
              <a:rPr lang="en-US" dirty="0" smtClean="0"/>
              <a:t>There are two approaches to make system understand its mistakes</a:t>
            </a:r>
          </a:p>
          <a:p>
            <a:pPr lvl="1"/>
            <a:r>
              <a:rPr lang="en-US" dirty="0" smtClean="0"/>
              <a:t>Confirmation </a:t>
            </a:r>
          </a:p>
          <a:p>
            <a:pPr lvl="1"/>
            <a:r>
              <a:rPr lang="en-US" dirty="0" smtClean="0"/>
              <a:t>Rejection</a:t>
            </a:r>
          </a:p>
          <a:p>
            <a:r>
              <a:rPr lang="en-US" dirty="0" smtClean="0"/>
              <a:t>Confirmation can be further divided into two categories</a:t>
            </a:r>
          </a:p>
          <a:p>
            <a:pPr lvl="1"/>
            <a:r>
              <a:rPr lang="en-US" dirty="0" smtClean="0"/>
              <a:t>Explicit Confirmation</a:t>
            </a:r>
          </a:p>
          <a:p>
            <a:pPr lvl="1"/>
            <a:r>
              <a:rPr lang="en-US" dirty="0" smtClean="0"/>
              <a:t>Implicit Confirmation</a:t>
            </a: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29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Natural Language </a:t>
            </a:r>
            <a:r>
              <a:rPr lang="en-US" altLang="zh-TW" dirty="0" smtClean="0"/>
              <a:t>Generation (NLG)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62199" y="3341695"/>
            <a:ext cx="2495201" cy="7398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Natural Language Understanding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3867841" y="3469279"/>
            <a:ext cx="764771" cy="532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5040976" y="3341696"/>
            <a:ext cx="2495201" cy="7398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Dialog Management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7943328" y="3445604"/>
            <a:ext cx="764771" cy="532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9115250" y="3341695"/>
            <a:ext cx="2495201" cy="739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Natural Language Generation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23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Natural Language Generation (NLG)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Stage of NLG</a:t>
            </a:r>
          </a:p>
          <a:p>
            <a:pPr lvl="1"/>
            <a:r>
              <a:rPr lang="en-US" dirty="0" smtClean="0"/>
              <a:t>Content Planning (What to say)</a:t>
            </a:r>
          </a:p>
          <a:p>
            <a:pPr lvl="1"/>
            <a:r>
              <a:rPr lang="en-US" dirty="0" smtClean="0"/>
              <a:t>Sentence Realization (How to say)</a:t>
            </a:r>
          </a:p>
          <a:p>
            <a:r>
              <a:rPr lang="en-US" dirty="0" smtClean="0"/>
              <a:t>Two methods to generate the response</a:t>
            </a:r>
          </a:p>
          <a:p>
            <a:pPr lvl="1"/>
            <a:r>
              <a:rPr lang="en-US" dirty="0" smtClean="0"/>
              <a:t>Template-Based Generation Method</a:t>
            </a:r>
          </a:p>
          <a:p>
            <a:pPr lvl="1"/>
            <a:r>
              <a:rPr lang="en-US" dirty="0" smtClean="0"/>
              <a:t>Language Model Generation Method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4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NLG: </a:t>
            </a:r>
            <a:r>
              <a:rPr lang="en-US" dirty="0" smtClean="0"/>
              <a:t>Template-Based </a:t>
            </a:r>
            <a:r>
              <a:rPr lang="en-US" dirty="0"/>
              <a:t>Generation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template in the prompts to generate the response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Hello, What do you want me to achieve?</a:t>
            </a:r>
          </a:p>
          <a:p>
            <a:pPr lvl="1"/>
            <a:r>
              <a:rPr lang="en-US" dirty="0" smtClean="0"/>
              <a:t>When do you want to depart from </a:t>
            </a:r>
            <a:r>
              <a:rPr lang="en-US" dirty="0" err="1" smtClean="0"/>
              <a:t>Depart_City</a:t>
            </a:r>
            <a:r>
              <a:rPr lang="en-US" dirty="0" smtClean="0"/>
              <a:t>? </a:t>
            </a:r>
          </a:p>
          <a:p>
            <a:pPr lvl="1"/>
            <a:r>
              <a:rPr lang="en-US" dirty="0" smtClean="0"/>
              <a:t>When do you want to arrive at </a:t>
            </a:r>
            <a:r>
              <a:rPr lang="en-US" dirty="0" err="1" smtClean="0"/>
              <a:t>Dest_City</a:t>
            </a:r>
            <a:r>
              <a:rPr lang="en-US" dirty="0" smtClean="0"/>
              <a:t>?</a:t>
            </a:r>
          </a:p>
          <a:p>
            <a:r>
              <a:rPr lang="en-US" dirty="0" smtClean="0"/>
              <a:t>The task-oriented </a:t>
            </a:r>
            <a:r>
              <a:rPr lang="en-US" dirty="0"/>
              <a:t>d</a:t>
            </a:r>
            <a:r>
              <a:rPr lang="en-US" dirty="0" smtClean="0"/>
              <a:t>ialog </a:t>
            </a:r>
            <a:r>
              <a:rPr lang="en-US" dirty="0"/>
              <a:t>s</a:t>
            </a:r>
            <a:r>
              <a:rPr lang="en-US" dirty="0" smtClean="0"/>
              <a:t>ystem usually uses template-based method to generate the response.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18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Properties </a:t>
            </a:r>
            <a:r>
              <a:rPr lang="en-US" dirty="0"/>
              <a:t>of Human </a:t>
            </a:r>
            <a:r>
              <a:rPr lang="en-US" dirty="0" smtClean="0"/>
              <a:t>Conversation</a:t>
            </a:r>
          </a:p>
          <a:p>
            <a:r>
              <a:rPr lang="en-US" dirty="0"/>
              <a:t>Task-Oriented Dialog </a:t>
            </a:r>
            <a:r>
              <a:rPr lang="en-US" dirty="0" smtClean="0"/>
              <a:t>System</a:t>
            </a:r>
          </a:p>
          <a:p>
            <a:r>
              <a:rPr lang="en-US" dirty="0"/>
              <a:t>Continuously Learning Neural Dialogue </a:t>
            </a:r>
            <a:r>
              <a:rPr lang="en-US" dirty="0" smtClean="0"/>
              <a:t>Management</a:t>
            </a:r>
          </a:p>
          <a:p>
            <a:r>
              <a:rPr lang="en-US" altLang="zh-TW" dirty="0"/>
              <a:t>Augment Information with Multimodal Information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42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NLG: </a:t>
            </a:r>
            <a:r>
              <a:rPr lang="en-US" dirty="0"/>
              <a:t>Language Model Generation </a:t>
            </a:r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a model to generate the response</a:t>
            </a:r>
          </a:p>
          <a:p>
            <a:r>
              <a:rPr lang="en-US" dirty="0" smtClean="0"/>
              <a:t>The architecture for this model is usually an encoder-decoder model</a:t>
            </a:r>
          </a:p>
          <a:p>
            <a:r>
              <a:rPr lang="en-US" dirty="0"/>
              <a:t>The input is </a:t>
            </a:r>
            <a:r>
              <a:rPr lang="en-US" dirty="0" smtClean="0"/>
              <a:t>the combination of the slot pair and the dialog acts</a:t>
            </a:r>
          </a:p>
          <a:p>
            <a:r>
              <a:rPr lang="en-US" dirty="0" smtClean="0"/>
              <a:t>We often </a:t>
            </a:r>
            <a:r>
              <a:rPr lang="en-US" dirty="0" err="1" smtClean="0"/>
              <a:t>delexicalize</a:t>
            </a:r>
            <a:r>
              <a:rPr lang="en-US" dirty="0" smtClean="0"/>
              <a:t> the contents in the output and replace the words with slots</a:t>
            </a:r>
            <a:r>
              <a:rPr lang="en-US" dirty="0"/>
              <a:t> </a:t>
            </a:r>
            <a:r>
              <a:rPr lang="en-US" dirty="0" smtClean="0"/>
              <a:t>since it’s difficult to see all the contents in the training step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91" y="4001294"/>
            <a:ext cx="6839905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6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Continuously Learning Neural Dialogue Management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 et al., </a:t>
            </a:r>
            <a:r>
              <a:rPr lang="en-US" dirty="0" err="1" smtClean="0"/>
              <a:t>Arxiv</a:t>
            </a:r>
            <a:r>
              <a:rPr lang="en-US" dirty="0" smtClean="0"/>
              <a:t>, 2016.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936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Supervised Learning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future dialog acts may not be considered.</a:t>
            </a:r>
          </a:p>
          <a:p>
            <a:r>
              <a:rPr lang="en-US" dirty="0" smtClean="0"/>
              <a:t>The dialog states may be large.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536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of the System</a:t>
            </a:r>
            <a:endParaRPr 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927" y="2096758"/>
            <a:ext cx="5594673" cy="3518405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457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and Output of the System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(State Vector)</a:t>
            </a:r>
          </a:p>
          <a:p>
            <a:pPr lvl="1"/>
            <a:r>
              <a:rPr lang="en-US" dirty="0" smtClean="0"/>
              <a:t>A state vector which encodes information of the dialog history (</a:t>
            </a:r>
            <a:r>
              <a:rPr lang="en-US" dirty="0" err="1" smtClean="0"/>
              <a:t>Mrkšić</a:t>
            </a:r>
            <a:r>
              <a:rPr lang="en-US" dirty="0" smtClean="0"/>
              <a:t>, 2017)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Dialog Act: request, offer, confirm, select, bye</a:t>
            </a:r>
          </a:p>
          <a:p>
            <a:pPr lvl="1"/>
            <a:r>
              <a:rPr lang="en-US" dirty="0" smtClean="0"/>
              <a:t>Query for the Search Constraint: food, </a:t>
            </a:r>
            <a:r>
              <a:rPr lang="en-US" dirty="0" err="1"/>
              <a:t>p</a:t>
            </a:r>
            <a:r>
              <a:rPr lang="en-US" dirty="0" err="1" smtClean="0"/>
              <a:t>ricerange</a:t>
            </a:r>
            <a:r>
              <a:rPr lang="en-US" dirty="0" smtClean="0"/>
              <a:t>, area, none – matters when dialog act is one of the following: request, </a:t>
            </a:r>
            <a:r>
              <a:rPr lang="en-US" dirty="0"/>
              <a:t>confirm, </a:t>
            </a:r>
            <a:r>
              <a:rPr lang="en-US" dirty="0" smtClean="0"/>
              <a:t>select</a:t>
            </a:r>
          </a:p>
          <a:p>
            <a:pPr lvl="1"/>
            <a:r>
              <a:rPr lang="en-US" dirty="0" smtClean="0"/>
              <a:t>Offer Slots: slots that the system can mention</a:t>
            </a:r>
          </a:p>
          <a:p>
            <a:pPr lvl="1"/>
            <a:endParaRPr lang="en-US" u="sng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4189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1: Supervised 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network architecture is as follows:</a:t>
                </a:r>
              </a:p>
              <a:p>
                <a:pPr lvl="1"/>
                <a:r>
                  <a:rPr lang="en-US" dirty="0" smtClean="0"/>
                  <a:t>One hidden layer with the </a:t>
                </a:r>
                <a:r>
                  <a:rPr lang="en-US" dirty="0" err="1" smtClean="0"/>
                  <a:t>tanh</a:t>
                </a:r>
                <a:r>
                  <a:rPr lang="en-US" dirty="0" smtClean="0"/>
                  <a:t> non-linear function</a:t>
                </a:r>
              </a:p>
              <a:p>
                <a:r>
                  <a:rPr lang="en-US" dirty="0" smtClean="0"/>
                  <a:t>Training objective is to minimize a joint cross-entropy loss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This phase is basically the same as our lecture before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381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smtClean="0"/>
              <a:t>2: Reinforcement </a:t>
            </a:r>
            <a:r>
              <a:rPr lang="en-US" dirty="0"/>
              <a:t>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weights trained in the supervised </a:t>
                </a:r>
                <a:r>
                  <a:rPr lang="en-US" dirty="0"/>
                  <a:t>l</a:t>
                </a:r>
                <a:r>
                  <a:rPr lang="en-US" dirty="0" smtClean="0"/>
                  <a:t>earning phase are transferred to the RL model.</a:t>
                </a:r>
              </a:p>
              <a:p>
                <a:r>
                  <a:rPr lang="en-US" dirty="0" smtClean="0"/>
                  <a:t>The network architecture is the same as the architecture </a:t>
                </a:r>
                <a:r>
                  <a:rPr lang="en-US" dirty="0" smtClean="0"/>
                  <a:t>in </a:t>
                </a:r>
                <a:r>
                  <a:rPr lang="en-US" dirty="0" smtClean="0"/>
                  <a:t>the supervised training phase.</a:t>
                </a:r>
              </a:p>
              <a:p>
                <a:r>
                  <a:rPr lang="en-US" dirty="0" smtClean="0"/>
                  <a:t>This research adopts the </a:t>
                </a:r>
                <a:r>
                  <a:rPr lang="en-US" dirty="0" smtClean="0"/>
                  <a:t>policy gradient </a:t>
                </a:r>
                <a:r>
                  <a:rPr lang="en-US" dirty="0" smtClean="0"/>
                  <a:t>based RL to optimized the dialog policy.</a:t>
                </a:r>
              </a:p>
              <a:p>
                <a:r>
                  <a:rPr lang="en-US" dirty="0" smtClean="0"/>
                  <a:t>The estimated gradient is as follows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J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The natural gradient is adopted to improve the convergence properties.</a:t>
                </a:r>
                <a:endParaRPr 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039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</a:t>
            </a:r>
          </a:p>
          <a:p>
            <a:pPr lvl="1"/>
            <a:r>
              <a:rPr lang="en-US" dirty="0" smtClean="0"/>
              <a:t>A live telephone-based SDS to provide the restaurant information in the Cambridge, UK.</a:t>
            </a:r>
          </a:p>
          <a:p>
            <a:pPr lvl="1"/>
            <a:r>
              <a:rPr lang="en-US" dirty="0" smtClean="0"/>
              <a:t>The domain has 150 venues, each having 6 slots, three for search constraint and three are </a:t>
            </a:r>
            <a:r>
              <a:rPr lang="en-US" dirty="0" err="1" smtClean="0"/>
              <a:t>informable</a:t>
            </a:r>
            <a:r>
              <a:rPr lang="en-US" dirty="0" smtClean="0"/>
              <a:t> properties</a:t>
            </a:r>
          </a:p>
          <a:p>
            <a:r>
              <a:rPr lang="en-US" dirty="0"/>
              <a:t>Corpus </a:t>
            </a:r>
            <a:r>
              <a:rPr lang="en-US" dirty="0" smtClean="0"/>
              <a:t>Data for Supervised Learning</a:t>
            </a:r>
          </a:p>
          <a:p>
            <a:pPr lvl="1"/>
            <a:r>
              <a:rPr lang="en-US" dirty="0" smtClean="0"/>
              <a:t>Consisting of 720 user dialogs </a:t>
            </a:r>
          </a:p>
          <a:p>
            <a:pPr lvl="1"/>
            <a:r>
              <a:rPr lang="en-US" dirty="0" smtClean="0"/>
              <a:t>Collected via Amazon Mechanical Turk (AMT)</a:t>
            </a:r>
          </a:p>
          <a:p>
            <a:r>
              <a:rPr lang="en-US" dirty="0" err="1" smtClean="0"/>
              <a:t>Adagrad</a:t>
            </a:r>
            <a:r>
              <a:rPr lang="en-US" dirty="0" smtClean="0"/>
              <a:t> is employed during back-propagation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2462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F-1 Scores of Supervised Learning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Hypothesis</a:t>
            </a:r>
          </a:p>
          <a:p>
            <a:pPr lvl="1"/>
            <a:r>
              <a:rPr lang="en-US" dirty="0" smtClean="0"/>
              <a:t>Training corpus has less data related to query</a:t>
            </a:r>
          </a:p>
          <a:p>
            <a:pPr lvl="1"/>
            <a:r>
              <a:rPr lang="en-US" dirty="0" smtClean="0"/>
              <a:t>Therefore: Its F-1 score is lower</a:t>
            </a:r>
          </a:p>
          <a:p>
            <a:pPr lvl="1"/>
            <a:r>
              <a:rPr lang="en-US" dirty="0" smtClean="0"/>
              <a:t>Solution: Using reinforcement learning to mitigate it</a:t>
            </a:r>
            <a:endParaRPr lang="en-US" dirty="0"/>
          </a:p>
        </p:txBody>
      </p:sp>
      <p:pic>
        <p:nvPicPr>
          <p:cNvPr id="9" name="內容版面配置區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408" y="1961515"/>
            <a:ext cx="4733301" cy="130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003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Network in Simulation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model is tested under various semantic error rates (SER) which average over 500 dialog.</a:t>
            </a:r>
          </a:p>
          <a:p>
            <a:r>
              <a:rPr lang="en-US" dirty="0" smtClean="0"/>
              <a:t>The maximum dialog length is 30 turns.</a:t>
            </a:r>
          </a:p>
          <a:p>
            <a:r>
              <a:rPr lang="en-US" dirty="0" smtClean="0"/>
              <a:t>After 6000 iterations, the improvement is around 1-8</a:t>
            </a:r>
            <a:r>
              <a:rPr lang="en-US" altLang="zh-TW" dirty="0" smtClean="0"/>
              <a:t>%.</a:t>
            </a:r>
          </a:p>
          <a:p>
            <a:r>
              <a:rPr lang="en-US" dirty="0" smtClean="0"/>
              <a:t>The model learns to double-check more when the condition is more corrupted, which indicates the RL model’s ability to improve its own behavior. 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39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36" y="1825625"/>
            <a:ext cx="4537364" cy="249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9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04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 Network with Real Users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users are asked to rate by answering the question “Do you think this dialog was successful?”</a:t>
            </a:r>
          </a:p>
          <a:p>
            <a:r>
              <a:rPr lang="en-US" dirty="0" smtClean="0"/>
              <a:t>The range is between 0 to 5 which is a six-point scale range.</a:t>
            </a:r>
          </a:p>
          <a:p>
            <a:r>
              <a:rPr lang="en-US" dirty="0" smtClean="0"/>
              <a:t>The users are also asked to provide a binary rating.</a:t>
            </a:r>
          </a:p>
          <a:p>
            <a:r>
              <a:rPr lang="en-US" dirty="0" smtClean="0"/>
              <a:t>This result demonstrates that the RL model is more adaptable to the uncertain environment.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40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890" y="1825625"/>
            <a:ext cx="4686954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5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Sample-efficient Actor-Critic Reinforcement Learning with Supervised Data for Dialogue Management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 et al., </a:t>
            </a:r>
            <a:r>
              <a:rPr lang="en-US" dirty="0" err="1" smtClean="0"/>
              <a:t>SigDial</a:t>
            </a:r>
            <a:r>
              <a:rPr lang="en-US" dirty="0" smtClean="0"/>
              <a:t>, 2017</a:t>
            </a:r>
            <a:r>
              <a:rPr lang="en-US" dirty="0"/>
              <a:t>.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47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from Demonstration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Pre-training models with supervised learning to warm up models</a:t>
                </a:r>
              </a:p>
              <a:p>
                <a:pPr lvl="1"/>
                <a:r>
                  <a:rPr lang="en-US" dirty="0" smtClean="0"/>
                  <a:t>Training by using the cross-entropy loss</a:t>
                </a:r>
              </a:p>
              <a:p>
                <a:r>
                  <a:rPr lang="en-US" dirty="0" smtClean="0"/>
                  <a:t>Storing the supervised learning data into replay buffer and sampling this data during RL training</a:t>
                </a:r>
              </a:p>
              <a:p>
                <a:pPr lvl="1"/>
                <a:r>
                  <a:rPr lang="en-US" dirty="0" smtClean="0"/>
                  <a:t>Total loss is the combination of the loss from the demonstration data and RL loss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𝑎𝑙𝑙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𝑠𝑢𝑝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 smtClean="0"/>
                  <a:t>Combination of two algorithms</a:t>
                </a:r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0007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</a:t>
            </a:r>
            <a:r>
              <a:rPr lang="en-US" dirty="0" smtClean="0"/>
              <a:t>Results: Learning from Scratch</a:t>
            </a:r>
            <a:endParaRPr 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364" y="1690688"/>
            <a:ext cx="5271271" cy="376659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9864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  <a:r>
              <a:rPr lang="en-US" dirty="0" smtClean="0"/>
              <a:t>: Learning from Demonstration </a:t>
            </a:r>
            <a:endParaRPr 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4743"/>
            <a:ext cx="10515600" cy="3952607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83723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  <a:r>
              <a:rPr lang="en-US" dirty="0" smtClean="0"/>
              <a:t>: with Noisy Sample</a:t>
            </a:r>
            <a:endParaRPr 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540" y="2215837"/>
            <a:ext cx="5087060" cy="3038899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69753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Multimodal Applications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DBD6-7F21-4191-97D2-5F70550FFEE4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13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Multimodal Translation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Help to translate ambiguous words e.g. minion</a:t>
            </a:r>
          </a:p>
          <a:p>
            <a:r>
              <a:rPr lang="en-US" altLang="zh-TW" dirty="0" smtClean="0"/>
              <a:t>Two meaning of minion</a:t>
            </a:r>
          </a:p>
          <a:p>
            <a:pPr lvl="1"/>
            <a:r>
              <a:rPr lang="zh-TW" altLang="en-US" dirty="0" smtClean="0"/>
              <a:t>奴才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小小</a:t>
            </a:r>
            <a:r>
              <a:rPr lang="zh-TW" altLang="en-US" dirty="0"/>
              <a:t>兵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DBD6-7F21-4191-97D2-5F70550FFEE4}" type="slidenum">
              <a:rPr lang="zh-TW" altLang="en-US" smtClean="0"/>
              <a:t>47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552" y="2320742"/>
            <a:ext cx="2542600" cy="376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4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Rumer Verification</a:t>
            </a:r>
            <a:endParaRPr lang="zh-TW" alt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7483"/>
            <a:ext cx="5723116" cy="4054191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DBD6-7F21-4191-97D2-5F70550FFEE4}" type="slidenum">
              <a:rPr lang="zh-TW" altLang="en-US" smtClean="0"/>
              <a:t>48</a:t>
            </a:fld>
            <a:endParaRPr lang="zh-TW" altLang="en-US"/>
          </a:p>
        </p:txBody>
      </p:sp>
      <p:cxnSp>
        <p:nvCxnSpPr>
          <p:cNvPr id="9" name="肘形接點 8"/>
          <p:cNvCxnSpPr/>
          <p:nvPr/>
        </p:nvCxnSpPr>
        <p:spPr>
          <a:xfrm flipV="1">
            <a:off x="6561316" y="2115364"/>
            <a:ext cx="841807" cy="32010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493977" y="1877483"/>
            <a:ext cx="2233246" cy="557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Facebook</a:t>
            </a:r>
          </a:p>
          <a:p>
            <a:pPr algn="ctr"/>
            <a:r>
              <a:rPr lang="en-US" altLang="zh-TW" dirty="0" smtClean="0"/>
              <a:t>Instagram</a:t>
            </a:r>
            <a:endParaRPr lang="zh-TW" altLang="en-US" dirty="0"/>
          </a:p>
        </p:txBody>
      </p:sp>
      <p:cxnSp>
        <p:nvCxnSpPr>
          <p:cNvPr id="14" name="肘形接點 13"/>
          <p:cNvCxnSpPr/>
          <p:nvPr/>
        </p:nvCxnSpPr>
        <p:spPr>
          <a:xfrm flipV="1">
            <a:off x="6470462" y="4142459"/>
            <a:ext cx="841807" cy="32010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403123" y="3904578"/>
            <a:ext cx="2233246" cy="557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Google </a:t>
            </a:r>
          </a:p>
          <a:p>
            <a:pPr algn="ctr"/>
            <a:r>
              <a:rPr lang="en-US" altLang="zh-TW" dirty="0" smtClean="0"/>
              <a:t>Microsoft IE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856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Mental Health Consultant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sz="1200" dirty="0" smtClean="0"/>
          </a:p>
          <a:p>
            <a:pPr marL="0" indent="0">
              <a:buNone/>
            </a:pPr>
            <a:endParaRPr lang="en-US" altLang="zh-TW" sz="1200" dirty="0" smtClean="0"/>
          </a:p>
          <a:p>
            <a:pPr marL="0" indent="0">
              <a:buNone/>
            </a:pPr>
            <a:endParaRPr lang="en-US" altLang="zh-TW" sz="1200" dirty="0"/>
          </a:p>
          <a:p>
            <a:pPr marL="0" indent="0">
              <a:buNone/>
            </a:pPr>
            <a:r>
              <a:rPr lang="en-US" altLang="zh-TW" sz="1200" dirty="0" err="1" smtClean="0"/>
              <a:t>Haque</a:t>
            </a:r>
            <a:r>
              <a:rPr lang="zh-TW" altLang="en-US" sz="1200" dirty="0" smtClean="0"/>
              <a:t> </a:t>
            </a:r>
            <a:r>
              <a:rPr lang="en-US" altLang="zh-TW" sz="1200" dirty="0"/>
              <a:t>et al., </a:t>
            </a:r>
            <a:r>
              <a:rPr lang="en-US" altLang="zh-TW" sz="1200" dirty="0" smtClean="0"/>
              <a:t>Measuring </a:t>
            </a:r>
            <a:r>
              <a:rPr lang="en-US" altLang="zh-TW" sz="1200" dirty="0"/>
              <a:t>Depression Symptom Severity from Spoken Language and 3D Facial </a:t>
            </a:r>
            <a:r>
              <a:rPr lang="en-US" altLang="zh-TW" sz="1200" dirty="0" smtClean="0"/>
              <a:t>Expressions, </a:t>
            </a:r>
            <a:r>
              <a:rPr lang="en-US" altLang="zh-TW" sz="1200" dirty="0" err="1" smtClean="0"/>
              <a:t>Arxiv</a:t>
            </a:r>
            <a:r>
              <a:rPr lang="en-US" altLang="zh-TW" sz="1200" dirty="0" smtClean="0"/>
              <a:t>, 2018.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DBD6-7F21-4191-97D2-5F70550FFEE4}" type="slidenum">
              <a:rPr lang="zh-TW" altLang="en-US" smtClean="0"/>
              <a:t>49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273" y="1954748"/>
            <a:ext cx="9309453" cy="223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85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Categories of Dialog System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Task-Oriented Dialogue System</a:t>
            </a:r>
          </a:p>
          <a:p>
            <a:pPr lvl="1"/>
            <a:r>
              <a:rPr lang="en-US" dirty="0" smtClean="0"/>
              <a:t>Siri</a:t>
            </a:r>
          </a:p>
          <a:p>
            <a:pPr lvl="1"/>
            <a:r>
              <a:rPr lang="en-US" dirty="0" smtClean="0"/>
              <a:t>Google Assistant</a:t>
            </a:r>
          </a:p>
          <a:p>
            <a:pPr lvl="1"/>
            <a:r>
              <a:rPr lang="en-US" dirty="0" smtClean="0"/>
              <a:t>Alexa</a:t>
            </a:r>
          </a:p>
          <a:p>
            <a:pPr lvl="1"/>
            <a:r>
              <a:rPr lang="en-US" dirty="0" smtClean="0"/>
              <a:t>Cortana</a:t>
            </a:r>
          </a:p>
          <a:p>
            <a:pPr lvl="1"/>
            <a:r>
              <a:rPr lang="en-US" dirty="0" err="1" smtClean="0"/>
              <a:t>DoNotPay</a:t>
            </a:r>
            <a:endParaRPr lang="en-US" dirty="0" smtClean="0"/>
          </a:p>
          <a:p>
            <a:r>
              <a:rPr lang="en-US" dirty="0" smtClean="0"/>
              <a:t>Chit-Chat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1492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Visual 20 Question Games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Zhang, Zhao &amp; Yu SIGDIAL 2018.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DBD6-7F21-4191-97D2-5F70550FFEE4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36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Visual 20 Question </a:t>
            </a:r>
            <a:r>
              <a:rPr lang="en-US" altLang="zh-TW" dirty="0"/>
              <a:t>Games			</a:t>
            </a:r>
            <a:endParaRPr lang="zh-TW" altLang="en-US" sz="1400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833" y="1690688"/>
            <a:ext cx="4202567" cy="4619771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DBD6-7F21-4191-97D2-5F70550FFEE4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3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Visual 20 Questions Game Rules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to judge and provide answers?</a:t>
            </a:r>
          </a:p>
          <a:p>
            <a:pPr lvl="1"/>
            <a:r>
              <a:rPr lang="en-US" altLang="zh-TW" dirty="0" smtClean="0"/>
              <a:t>Human Beings</a:t>
            </a:r>
          </a:p>
          <a:p>
            <a:pPr lvl="1"/>
            <a:r>
              <a:rPr lang="en-US" altLang="zh-TW" dirty="0" smtClean="0"/>
              <a:t>Answer Bot</a:t>
            </a:r>
          </a:p>
          <a:p>
            <a:r>
              <a:rPr lang="en-US" altLang="zh-TW" dirty="0" smtClean="0"/>
              <a:t>The termination of the game is under one of three following conditions</a:t>
            </a:r>
          </a:p>
          <a:p>
            <a:pPr lvl="1"/>
            <a:r>
              <a:rPr lang="en-US" altLang="zh-TW" dirty="0" smtClean="0"/>
              <a:t>Guess the correct answer</a:t>
            </a:r>
          </a:p>
          <a:p>
            <a:pPr lvl="1"/>
            <a:r>
              <a:rPr lang="en-US" altLang="zh-TW" dirty="0" smtClean="0"/>
              <a:t>Reach maximum guess number (3 times)</a:t>
            </a:r>
          </a:p>
          <a:p>
            <a:pPr lvl="1"/>
            <a:r>
              <a:rPr lang="en-US" altLang="zh-TW" dirty="0" smtClean="0"/>
              <a:t>Reach maximum dialog turns (10 or 20 times)</a:t>
            </a:r>
          </a:p>
          <a:p>
            <a:r>
              <a:rPr lang="en-US" altLang="zh-TW" dirty="0" smtClean="0"/>
              <a:t>Reward Polices</a:t>
            </a:r>
          </a:p>
          <a:p>
            <a:pPr lvl="1"/>
            <a:r>
              <a:rPr lang="en-US" altLang="zh-TW" dirty="0" smtClean="0"/>
              <a:t>Win Reward: +10</a:t>
            </a:r>
          </a:p>
          <a:p>
            <a:pPr lvl="1"/>
            <a:r>
              <a:rPr lang="en-US" altLang="zh-TW" dirty="0" smtClean="0"/>
              <a:t>Loss Reward: -10</a:t>
            </a:r>
          </a:p>
          <a:p>
            <a:pPr lvl="1"/>
            <a:r>
              <a:rPr lang="en-US" altLang="zh-TW" dirty="0" smtClean="0"/>
              <a:t>Guess Wrong Answer: -3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DBD6-7F21-4191-97D2-5F70550FFEE4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65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Hierarchical Reinforcement Learning</a:t>
            </a:r>
            <a:endParaRPr lang="zh-TW" alt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043" y="1426919"/>
            <a:ext cx="5760896" cy="4732166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DBD6-7F21-4191-97D2-5F70550FFEE4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68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Dialog State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Vision Belief State: Accumulate the semantic information of the imaged image</a:t>
            </a:r>
          </a:p>
          <a:p>
            <a:r>
              <a:rPr lang="en-US" altLang="zh-TW" dirty="0" smtClean="0"/>
              <a:t>Vision Context State: Similarity score between vision belief state and candidate images (Cosine Distance)</a:t>
            </a:r>
          </a:p>
          <a:p>
            <a:r>
              <a:rPr lang="en-US" altLang="zh-TW" dirty="0" smtClean="0"/>
              <a:t>Dialog </a:t>
            </a:r>
            <a:r>
              <a:rPr lang="en-US" altLang="zh-TW" dirty="0"/>
              <a:t>M</a:t>
            </a:r>
            <a:r>
              <a:rPr lang="en-US" altLang="zh-TW" dirty="0" smtClean="0"/>
              <a:t>eta </a:t>
            </a:r>
            <a:r>
              <a:rPr lang="en-US" altLang="zh-TW" dirty="0"/>
              <a:t>I</a:t>
            </a:r>
            <a:r>
              <a:rPr lang="en-US" altLang="zh-TW" dirty="0" smtClean="0"/>
              <a:t>nformation (META): Records all of the history information such as the number of asked questions</a:t>
            </a:r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DBD6-7F21-4191-97D2-5F70550FFEE4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593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Vision Belief State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Map QAs + Images into multimodal sematic space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DBD6-7F21-4191-97D2-5F70550FFEE4}" type="slidenum">
              <a:rPr lang="zh-TW" altLang="en-US" smtClean="0"/>
              <a:t>55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210" y="2263789"/>
            <a:ext cx="6680890" cy="352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6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High-Level Policies Making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Double DQN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DBD6-7F21-4191-97D2-5F70550FFEE4}" type="slidenum">
              <a:rPr lang="zh-TW" altLang="en-US" smtClean="0"/>
              <a:t>56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893" y="2787580"/>
            <a:ext cx="6981994" cy="259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4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Low-Level Policies Making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DRRN (Deep Reinforcement Relevance Network)</a:t>
            </a:r>
          </a:p>
          <a:p>
            <a:r>
              <a:rPr lang="en-US" altLang="zh-TW" dirty="0" smtClean="0"/>
              <a:t>The goal is to make the distribution Vision Context State to be more peaky.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DBD6-7F21-4191-97D2-5F70550FFEE4}" type="slidenum">
              <a:rPr lang="zh-TW" altLang="en-US" smtClean="0"/>
              <a:t>57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444" y="3083371"/>
            <a:ext cx="5460288" cy="255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5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Ablation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Random Policy: Randomly guess answer and ask question</a:t>
            </a:r>
          </a:p>
          <a:p>
            <a:r>
              <a:rPr lang="en-US" altLang="zh-TW" dirty="0" smtClean="0"/>
              <a:t>Random Question + DQN: ask question randomly and makes a high level decision with DQN</a:t>
            </a:r>
          </a:p>
          <a:p>
            <a:r>
              <a:rPr lang="en-US" altLang="zh-TW" dirty="0" smtClean="0"/>
              <a:t>DRRN+DQN: ask question with DRRN and makes a high level decision with DQN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DBD6-7F21-4191-97D2-5F70550FFEE4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63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Ablation </a:t>
            </a:r>
            <a:r>
              <a:rPr lang="en-US" altLang="zh-TW" dirty="0" smtClean="0"/>
              <a:t>Analysis: Human Q + Machine 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Maximum </a:t>
            </a:r>
            <a:r>
              <a:rPr lang="en-US" altLang="zh-TW" dirty="0" smtClean="0"/>
              <a:t>Dialog Round: 20</a:t>
            </a:r>
          </a:p>
          <a:p>
            <a:r>
              <a:rPr lang="en-US" altLang="zh-TW" dirty="0" smtClean="0"/>
              <a:t>QA pool: 200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DBD6-7F21-4191-97D2-5F70550FFEE4}" type="slidenum">
              <a:rPr lang="zh-TW" altLang="en-US" smtClean="0"/>
              <a:t>59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83" y="3155849"/>
            <a:ext cx="9640088" cy="207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26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Human Conversation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1731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Interesting Findings: Recover from Wrong Answer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DBD6-7F21-4191-97D2-5F70550FFEE4}" type="slidenum">
              <a:rPr lang="zh-TW" altLang="en-US" smtClean="0"/>
              <a:t>60</a:t>
            </a:fld>
            <a:endParaRPr lang="zh-TW" altLang="en-US"/>
          </a:p>
        </p:txBody>
      </p:sp>
      <p:pic>
        <p:nvPicPr>
          <p:cNvPr id="9" name="內容版面配置區 8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030" y="2165345"/>
            <a:ext cx="8479096" cy="3285886"/>
          </a:xfrm>
        </p:spPr>
      </p:pic>
    </p:spTree>
    <p:extLst>
      <p:ext uri="{BB962C8B-B14F-4D97-AF65-F5344CB8AC3E}">
        <p14:creationId xmlns:p14="http://schemas.microsoft.com/office/powerpoint/2010/main" val="26488369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err="1" smtClean="0"/>
              <a:t>Jurafsky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and </a:t>
            </a:r>
            <a:r>
              <a:rPr lang="en-US" altLang="zh-TW" sz="2000" dirty="0" smtClean="0"/>
              <a:t>Martin, Speech </a:t>
            </a:r>
            <a:r>
              <a:rPr lang="en-US" altLang="zh-TW" sz="2000" dirty="0"/>
              <a:t>and Language </a:t>
            </a:r>
            <a:r>
              <a:rPr lang="en-US" altLang="zh-TW" sz="2000" dirty="0" smtClean="0"/>
              <a:t>Processing.</a:t>
            </a:r>
          </a:p>
          <a:p>
            <a:r>
              <a:rPr lang="en-US" sz="2000" dirty="0"/>
              <a:t>Su et al., Continuously Learning Neural Dialogue </a:t>
            </a:r>
            <a:r>
              <a:rPr lang="en-US" sz="2000" dirty="0" smtClean="0"/>
              <a:t>Management.</a:t>
            </a:r>
          </a:p>
          <a:p>
            <a:r>
              <a:rPr lang="en-US" altLang="zh-TW" sz="2000" dirty="0"/>
              <a:t>Yu, </a:t>
            </a:r>
            <a:r>
              <a:rPr lang="en-US" altLang="zh-TW" sz="2000" dirty="0" smtClean="0"/>
              <a:t>Augment </a:t>
            </a:r>
            <a:r>
              <a:rPr lang="en-US" altLang="zh-TW" sz="2000" dirty="0"/>
              <a:t>Information with Multimodal </a:t>
            </a:r>
            <a:r>
              <a:rPr lang="en-US" altLang="zh-TW" sz="2000" dirty="0" smtClean="0"/>
              <a:t>Information, CVPR Invited Talk, 2020.</a:t>
            </a:r>
            <a:endParaRPr lang="en-US" altLang="zh-TW" sz="20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2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Conversation </a:t>
            </a:r>
            <a:r>
              <a:rPr lang="en-US" dirty="0"/>
              <a:t>Example</a:t>
            </a:r>
          </a:p>
        </p:txBody>
      </p:sp>
      <p:pic>
        <p:nvPicPr>
          <p:cNvPr id="9" name="內容版面配置區 8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207" y="1757189"/>
            <a:ext cx="5296697" cy="435133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75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Turn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turn is similar </a:t>
            </a:r>
            <a:r>
              <a:rPr lang="en-US" dirty="0" smtClean="0"/>
              <a:t>to an interactive system you take turn, then I take turn and repeat.</a:t>
            </a:r>
          </a:p>
          <a:p>
            <a:r>
              <a:rPr lang="en-US" dirty="0" smtClean="0"/>
              <a:t>A conversation has multiple turns.</a:t>
            </a:r>
          </a:p>
          <a:p>
            <a:r>
              <a:rPr lang="en-US" dirty="0" smtClean="0"/>
              <a:t>A turn can be a complete sentence or a word.</a:t>
            </a:r>
          </a:p>
          <a:p>
            <a:r>
              <a:rPr lang="en-US" dirty="0" smtClean="0"/>
              <a:t>The example has 20 turns.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14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Endpoint Detection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Endpoint detection is to detect whether the speech is end.</a:t>
            </a:r>
          </a:p>
          <a:p>
            <a:r>
              <a:rPr lang="en-US" dirty="0" smtClean="0"/>
              <a:t>The human beings sometimes cease speaking in the middle of the speech.</a:t>
            </a:r>
          </a:p>
          <a:p>
            <a:r>
              <a:rPr lang="en-US" dirty="0" smtClean="0"/>
              <a:t>Therefore: Endpoint detection is a challenge task.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December 2021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28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2632</TotalTime>
  <Words>2555</Words>
  <Application>Microsoft Office PowerPoint</Application>
  <PresentationFormat>寬螢幕</PresentationFormat>
  <Paragraphs>481</Paragraphs>
  <Slides>61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61</vt:i4>
      </vt:variant>
    </vt:vector>
  </HeadingPairs>
  <TitlesOfParts>
    <vt:vector size="67" baseType="lpstr">
      <vt:lpstr>新細明體</vt:lpstr>
      <vt:lpstr>Arial</vt:lpstr>
      <vt:lpstr>Calibri</vt:lpstr>
      <vt:lpstr>Calibri Light</vt:lpstr>
      <vt:lpstr>Cambria Math</vt:lpstr>
      <vt:lpstr>Office 佈景主題</vt:lpstr>
      <vt:lpstr>Task-Oriented Dialogue Systems &amp; Multi-Modal Dialog System</vt:lpstr>
      <vt:lpstr>Course Outline</vt:lpstr>
      <vt:lpstr>Agenda</vt:lpstr>
      <vt:lpstr>Introduction</vt:lpstr>
      <vt:lpstr>Two Categories of Dialog System</vt:lpstr>
      <vt:lpstr>Properties of Human Conversation</vt:lpstr>
      <vt:lpstr>Conversation Example</vt:lpstr>
      <vt:lpstr>Turn</vt:lpstr>
      <vt:lpstr>Endpoint Detection</vt:lpstr>
      <vt:lpstr>Speech Acts</vt:lpstr>
      <vt:lpstr>Grounding</vt:lpstr>
      <vt:lpstr>Adjacency Pairs</vt:lpstr>
      <vt:lpstr>Subdialog</vt:lpstr>
      <vt:lpstr>Initiative</vt:lpstr>
      <vt:lpstr>Inference and Implicature</vt:lpstr>
      <vt:lpstr>Task-Oriented Dialog System</vt:lpstr>
      <vt:lpstr>Architecture of Task-Oriented Dialog System</vt:lpstr>
      <vt:lpstr>Natural Language Understanding (NLU)</vt:lpstr>
      <vt:lpstr>NLU: Domain Classification</vt:lpstr>
      <vt:lpstr>NLU: Intent Detection</vt:lpstr>
      <vt:lpstr>NLU: Slot Filling</vt:lpstr>
      <vt:lpstr>Dialog Management (DM)</vt:lpstr>
      <vt:lpstr>DM: Dialog State Tracking</vt:lpstr>
      <vt:lpstr>DM: Dialog Policy Making</vt:lpstr>
      <vt:lpstr>DM: Dialog Acts</vt:lpstr>
      <vt:lpstr>DM: Confirmation and Rejection</vt:lpstr>
      <vt:lpstr>Natural Language Generation (NLG)</vt:lpstr>
      <vt:lpstr>Natural Language Generation (NLG)</vt:lpstr>
      <vt:lpstr>NLG: Template-Based Generation Method</vt:lpstr>
      <vt:lpstr>NLG: Language Model Generation Method</vt:lpstr>
      <vt:lpstr>Continuously Learning Neural Dialogue Management</vt:lpstr>
      <vt:lpstr>Limitation of Supervised Learning</vt:lpstr>
      <vt:lpstr>Architecture of the System</vt:lpstr>
      <vt:lpstr>Input and Output of the System</vt:lpstr>
      <vt:lpstr>Phase 1: Supervised Learning</vt:lpstr>
      <vt:lpstr>Phase 2: Reinforcement Learning</vt:lpstr>
      <vt:lpstr>Experimental Results</vt:lpstr>
      <vt:lpstr>F-1 Scores of Supervised Learning</vt:lpstr>
      <vt:lpstr>Policy Network in Simulation</vt:lpstr>
      <vt:lpstr>Policy Network with Real Users</vt:lpstr>
      <vt:lpstr>Sample-efficient Actor-Critic Reinforcement Learning with Supervised Data for Dialogue Management</vt:lpstr>
      <vt:lpstr>Learning from Demonstration Data</vt:lpstr>
      <vt:lpstr>Experimental Results: Learning from Scratch</vt:lpstr>
      <vt:lpstr>Experimental Results: Learning from Demonstration </vt:lpstr>
      <vt:lpstr>Experimental Results: with Noisy Sample</vt:lpstr>
      <vt:lpstr>Multimodal Applications</vt:lpstr>
      <vt:lpstr>Multimodal Translation</vt:lpstr>
      <vt:lpstr>Rumer Verification</vt:lpstr>
      <vt:lpstr>Mental Health Consultant</vt:lpstr>
      <vt:lpstr>Visual 20 Question Games</vt:lpstr>
      <vt:lpstr>Visual 20 Question Games   </vt:lpstr>
      <vt:lpstr>Visual 20 Questions Game Rules</vt:lpstr>
      <vt:lpstr>Hierarchical Reinforcement Learning</vt:lpstr>
      <vt:lpstr>Dialog State</vt:lpstr>
      <vt:lpstr>Vision Belief State</vt:lpstr>
      <vt:lpstr>High-Level Policies Making</vt:lpstr>
      <vt:lpstr>Low-Level Policies Making</vt:lpstr>
      <vt:lpstr>Ablation Analysis</vt:lpstr>
      <vt:lpstr>Ablation Analysis: Human Q + Machine A</vt:lpstr>
      <vt:lpstr>Interesting Findings: Recover from Wrong Answer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Task-Oriented Dialogue Systems &amp; Multi-Modal Dialog System</dc:title>
  <dc:creator>Chia-Yi Su</dc:creator>
  <cp:lastModifiedBy>IanSu</cp:lastModifiedBy>
  <cp:revision>497</cp:revision>
  <dcterms:created xsi:type="dcterms:W3CDTF">2020-07-07T01:55:53Z</dcterms:created>
  <dcterms:modified xsi:type="dcterms:W3CDTF">2022-05-11T13:04:32Z</dcterms:modified>
</cp:coreProperties>
</file>