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12" r:id="rId3"/>
    <p:sldId id="257" r:id="rId4"/>
    <p:sldId id="30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268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Markov Decision Process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Markov Transition Matrix</a:t>
            </a:r>
          </a:p>
        </p:txBody>
      </p:sp>
      <p:pic>
        <p:nvPicPr>
          <p:cNvPr id="10" name="內容版面配置區 9" descr="畫面剪輯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0770"/>
            <a:ext cx="5181600" cy="203866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9" name="內容版面配置區 6" descr="畫面剪輯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85" y="1825625"/>
            <a:ext cx="5148430" cy="4351338"/>
          </a:xfrm>
        </p:spPr>
      </p:pic>
    </p:spTree>
    <p:extLst>
      <p:ext uri="{BB962C8B-B14F-4D97-AF65-F5344CB8AC3E}">
        <p14:creationId xmlns:p14="http://schemas.microsoft.com/office/powerpoint/2010/main" val="41047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Reward Process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4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Reward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Markov </a:t>
                </a:r>
                <a:r>
                  <a:rPr lang="en-US" dirty="0"/>
                  <a:t>R</a:t>
                </a:r>
                <a:r>
                  <a:rPr lang="en-US" dirty="0" smtClean="0"/>
                  <a:t>eward Process: A Markov chain with the value judgement.</a:t>
                </a:r>
              </a:p>
              <a:p>
                <a:r>
                  <a:rPr lang="en-US" dirty="0"/>
                  <a:t>Formal Definition:</a:t>
                </a:r>
              </a:p>
              <a:p>
                <a:pPr lvl="1"/>
                <a:r>
                  <a:rPr lang="en-US" dirty="0"/>
                  <a:t>A Markov reward process is a tuple &lt;S, </a:t>
                </a:r>
                <a:r>
                  <a:rPr lang="en-US" dirty="0" smtClean="0"/>
                  <a:t>P, 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&gt;</a:t>
                </a:r>
                <a:endParaRPr lang="en-US" dirty="0"/>
              </a:p>
              <a:p>
                <a:pPr lvl="2"/>
                <a:r>
                  <a:rPr lang="en-US" dirty="0"/>
                  <a:t>S is a finite set of states.</a:t>
                </a:r>
              </a:p>
              <a:p>
                <a:pPr lvl="2"/>
                <a:r>
                  <a:rPr lang="en-US" dirty="0"/>
                  <a:t>P is a state transition probability </a:t>
                </a:r>
                <a:r>
                  <a:rPr lang="en-US" dirty="0" smtClean="0"/>
                  <a:t>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 is a reward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is a discount factor,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Student MRP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23" y="1609495"/>
            <a:ext cx="5065639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7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Return: Total discounted reward from time-step 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Discounted Factor?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Convenient to discount rewards mathematically</a:t>
            </a:r>
          </a:p>
          <a:p>
            <a:r>
              <a:rPr lang="en-US" dirty="0" smtClean="0"/>
              <a:t>Avoids infinites returns in cyclic Markov processes</a:t>
            </a:r>
          </a:p>
          <a:p>
            <a:r>
              <a:rPr lang="en-US" dirty="0" smtClean="0"/>
              <a:t>The uncertainty of the future</a:t>
            </a:r>
          </a:p>
          <a:p>
            <a:r>
              <a:rPr lang="en-US" dirty="0" smtClean="0"/>
              <a:t>Immediate rewards may be preferred in some cases.</a:t>
            </a:r>
          </a:p>
          <a:p>
            <a:pPr lvl="1"/>
            <a:r>
              <a:rPr lang="en-US" dirty="0" smtClean="0"/>
              <a:t>Financial Investment</a:t>
            </a:r>
          </a:p>
          <a:p>
            <a:pPr lvl="1"/>
            <a:r>
              <a:rPr lang="en-US" dirty="0" smtClean="0"/>
              <a:t>Human Behavior</a:t>
            </a:r>
          </a:p>
          <a:p>
            <a:r>
              <a:rPr lang="en-US" dirty="0" smtClean="0"/>
              <a:t>It’s sometimes better to use undiscounted reward.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84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Value Function v(s): Total rewards from state s </a:t>
                </a:r>
              </a:p>
              <a:p>
                <a:r>
                  <a:rPr lang="en-US" dirty="0"/>
                  <a:t>Formal Definition:</a:t>
                </a:r>
              </a:p>
              <a:p>
                <a:pPr lvl="1"/>
                <a:r>
                  <a:rPr lang="en-US" dirty="0" smtClean="0"/>
                  <a:t>Expected return from the state s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4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Student MRP Returns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C1 </a:t>
                </a:r>
                <a:r>
                  <a:rPr lang="en-US" dirty="0"/>
                  <a:t>C2 C3 Pass Sleep</a:t>
                </a:r>
                <a:endParaRPr lang="en-US" dirty="0" smtClean="0"/>
              </a:p>
              <a:p>
                <a:r>
                  <a:rPr lang="en-US" dirty="0"/>
                  <a:t>C1 FB </a:t>
                </a:r>
                <a:r>
                  <a:rPr lang="en-US" dirty="0" err="1"/>
                  <a:t>FB</a:t>
                </a:r>
                <a:r>
                  <a:rPr lang="en-US" dirty="0"/>
                  <a:t> C1 </a:t>
                </a:r>
                <a:r>
                  <a:rPr lang="en-US" dirty="0" smtClean="0"/>
                  <a:t>C2 Sleep</a:t>
                </a:r>
              </a:p>
              <a:p>
                <a:r>
                  <a:rPr lang="en-US" dirty="0"/>
                  <a:t>C1 C2 C3 Pub C2 C3 Pass </a:t>
                </a:r>
                <a:r>
                  <a:rPr lang="en-US" dirty="0" smtClean="0"/>
                  <a:t>Sleep</a:t>
                </a:r>
              </a:p>
              <a:p>
                <a:r>
                  <a:rPr lang="en-US" dirty="0"/>
                  <a:t>C1 FB </a:t>
                </a:r>
                <a:r>
                  <a:rPr lang="en-US" dirty="0" err="1"/>
                  <a:t>FB</a:t>
                </a:r>
                <a:r>
                  <a:rPr lang="en-US" dirty="0"/>
                  <a:t> C1 C2 C3 Pub C1 </a:t>
                </a:r>
                <a:r>
                  <a:rPr lang="en-US" dirty="0" smtClean="0"/>
                  <a:t>… 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1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=−2−2∗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=−2−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=−2−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=−2−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</a:t>
            </a:r>
            <a:r>
              <a:rPr lang="en-US" sz="4000" dirty="0" smtClean="0"/>
              <a:t>State-Value Function for Student </a:t>
            </a:r>
            <a:r>
              <a:rPr lang="en-US" sz="4000" dirty="0"/>
              <a:t>MRP</a:t>
            </a:r>
          </a:p>
        </p:txBody>
      </p:sp>
      <p:pic>
        <p:nvPicPr>
          <p:cNvPr id="10" name="內容版面配置區 9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39" y="1847850"/>
            <a:ext cx="5005461" cy="4351338"/>
          </a:xfr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1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State-Value Function for Student MRP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38" y="1690688"/>
            <a:ext cx="4560274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4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/>
              <a:t>Markov Decision </a:t>
            </a:r>
            <a:r>
              <a:rPr lang="en-US" altLang="zh-TW" dirty="0" smtClean="0"/>
              <a:t>Processes</a:t>
            </a:r>
          </a:p>
          <a:p>
            <a:r>
              <a:rPr lang="en-US" altLang="zh-TW" dirty="0"/>
              <a:t>Planning by Dynamic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6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 Equation for MRPs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value function can be disintegrated into two parts:</a:t>
                </a:r>
              </a:p>
              <a:p>
                <a:pPr lvl="1"/>
                <a:r>
                  <a:rPr lang="en-US" dirty="0" smtClean="0"/>
                  <a:t>Immediate reward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Discounted value of successor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for MRPs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 b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39051"/>
            <a:ext cx="4599792" cy="236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for MRPs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88322"/>
            <a:ext cx="5241836" cy="456802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2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Vectorzied</a:t>
            </a:r>
            <a:r>
              <a:rPr lang="en-US" sz="4000" dirty="0" smtClean="0"/>
              <a:t> Representation of Bellman Equation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Bellman equation can be </a:t>
                </a:r>
                <a:r>
                  <a:rPr lang="en-US" dirty="0" err="1" smtClean="0"/>
                  <a:t>vectorized</a:t>
                </a:r>
                <a:r>
                  <a:rPr lang="en-US" dirty="0" smtClean="0"/>
                  <a:t>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𝑃𝑣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v is a column vector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8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the Bellman Equation?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Bellman equation is linear.</a:t>
                </a:r>
              </a:p>
              <a:p>
                <a:r>
                  <a:rPr lang="en-US" dirty="0" smtClean="0"/>
                  <a:t>Therefore: We can solve it directly: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𝑃𝑣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algorithm complexity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Therefore: We need some iterative methods to solve MDPs, e.g.:</a:t>
                </a:r>
              </a:p>
              <a:p>
                <a:pPr lvl="1"/>
                <a:r>
                  <a:rPr lang="en-US" dirty="0" smtClean="0"/>
                  <a:t>Dynamic Programming</a:t>
                </a:r>
              </a:p>
              <a:p>
                <a:pPr lvl="1"/>
                <a:r>
                  <a:rPr lang="en-US" dirty="0" smtClean="0"/>
                  <a:t>Monte Carlo Evaluation</a:t>
                </a:r>
              </a:p>
              <a:p>
                <a:pPr lvl="1"/>
                <a:r>
                  <a:rPr lang="en-US" dirty="0" smtClean="0"/>
                  <a:t>Temporal-Difference Learning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Markov Decision Process is to make a decision based on Markov Reward Process.</a:t>
                </a:r>
              </a:p>
              <a:p>
                <a:r>
                  <a:rPr lang="en-US" dirty="0" smtClean="0"/>
                  <a:t>All states in the environment satisfy the Markov property.</a:t>
                </a:r>
              </a:p>
              <a:p>
                <a:r>
                  <a:rPr lang="en-US" dirty="0"/>
                  <a:t>Formal Definition:</a:t>
                </a:r>
              </a:p>
              <a:p>
                <a:pPr lvl="1"/>
                <a:r>
                  <a:rPr lang="en-US" dirty="0"/>
                  <a:t>A Markov </a:t>
                </a:r>
                <a:r>
                  <a:rPr lang="en-US" dirty="0" smtClean="0"/>
                  <a:t>decision process </a:t>
                </a:r>
                <a:r>
                  <a:rPr lang="en-US" dirty="0"/>
                  <a:t>is a tuple &lt;S, </a:t>
                </a:r>
                <a:r>
                  <a:rPr lang="en-US" dirty="0" smtClean="0"/>
                  <a:t>A, P</a:t>
                </a:r>
                <a:r>
                  <a:rPr lang="en-US" dirty="0"/>
                  <a:t>, 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&gt;</a:t>
                </a:r>
              </a:p>
              <a:p>
                <a:pPr lvl="2"/>
                <a:r>
                  <a:rPr lang="en-US" dirty="0"/>
                  <a:t>S is a finite set of states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A is a finite set of actions.</a:t>
                </a:r>
                <a:endParaRPr lang="en-US" dirty="0"/>
              </a:p>
              <a:p>
                <a:pPr lvl="2"/>
                <a:r>
                  <a:rPr lang="en-US" dirty="0"/>
                  <a:t>P is a state transition probability </a:t>
                </a:r>
                <a:r>
                  <a:rPr lang="en-US" dirty="0" smtClean="0"/>
                  <a:t>matrix,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 is a reward function,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 discount factor,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Student MDP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22" y="1817212"/>
            <a:ext cx="5579756" cy="441261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5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policy is a probability distribution of all action given states,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behavior of an agent depends on the policy.</a:t>
                </a:r>
              </a:p>
              <a:p>
                <a:r>
                  <a:rPr lang="en-US" dirty="0" smtClean="0"/>
                  <a:t>MDP policies are only dependent on the current state.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0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MDP M = &lt;S</a:t>
                </a:r>
                <a:r>
                  <a:rPr lang="en-US" dirty="0"/>
                  <a:t>, A, P, 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&gt; and a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state sequence is a Markov process </a:t>
                </a:r>
                <a:r>
                  <a:rPr lang="en-US" dirty="0"/>
                  <a:t>&lt;S,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 smtClean="0"/>
                  <a:t>&gt;.</a:t>
                </a:r>
              </a:p>
              <a:p>
                <a:r>
                  <a:rPr lang="en-US" dirty="0" smtClean="0"/>
                  <a:t>The sate and reward sequence is a Markov reward process </a:t>
                </a:r>
                <a:r>
                  <a:rPr lang="en-US" dirty="0"/>
                  <a:t>&lt;S,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&gt;.</a:t>
                </a:r>
              </a:p>
              <a:p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8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Markov </a:t>
            </a:r>
            <a:r>
              <a:rPr lang="en-US" dirty="0" smtClean="0"/>
              <a:t>Process</a:t>
            </a:r>
          </a:p>
          <a:p>
            <a:r>
              <a:rPr lang="en-US" dirty="0"/>
              <a:t>Markov Reward </a:t>
            </a:r>
            <a:r>
              <a:rPr lang="en-US" dirty="0" smtClean="0"/>
              <a:t>Process</a:t>
            </a:r>
          </a:p>
          <a:p>
            <a:r>
              <a:rPr lang="en-US" dirty="0"/>
              <a:t>Markov Decision </a:t>
            </a:r>
            <a:r>
              <a:rPr lang="en-US" dirty="0" smtClean="0"/>
              <a:t>Process</a:t>
            </a:r>
          </a:p>
          <a:p>
            <a:r>
              <a:rPr lang="en-US" dirty="0"/>
              <a:t>Extensions to MDPs</a:t>
            </a:r>
            <a:endParaRPr lang="en-US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The expected return starting from state s, then following the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The expected return starting from state s and taking action a, then following the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8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 Expectation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state-value function and action-value function can also be disintegrated into two parts:</a:t>
                </a:r>
              </a:p>
              <a:p>
                <a:pPr lvl="1"/>
                <a:r>
                  <a:rPr lang="en-US" dirty="0" smtClean="0"/>
                  <a:t>Instant reward</a:t>
                </a:r>
              </a:p>
              <a:p>
                <a:pPr lvl="1"/>
                <a:r>
                  <a:rPr lang="en-US" dirty="0" smtClean="0"/>
                  <a:t>Discounted value of subsequent state 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8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Bellman Expectation </a:t>
                </a:r>
                <a:r>
                  <a:rPr lang="en-US" dirty="0" smtClean="0"/>
                  <a:t>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17" y="1870075"/>
            <a:ext cx="5089194" cy="25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Bellman Expectation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28" y="2016645"/>
            <a:ext cx="4534744" cy="22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Bellman Expectation Equation in Student MDP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30" y="1830087"/>
            <a:ext cx="6392657" cy="438686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859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Optimal 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The maximum value function over all policies.</a:t>
                </a:r>
              </a:p>
              <a:p>
                <a:r>
                  <a:rPr lang="en-US" dirty="0"/>
                  <a:t>Optimal </a:t>
                </a:r>
                <a:r>
                  <a:rPr lang="en-US" dirty="0" smtClean="0"/>
                  <a:t>Action-Value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maximum </a:t>
                </a:r>
                <a:r>
                  <a:rPr lang="en-US" dirty="0" smtClean="0"/>
                  <a:t>action value function </a:t>
                </a:r>
                <a:r>
                  <a:rPr lang="en-US" dirty="0"/>
                  <a:t>over all policies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The optimal value function expresses the best possible performance in the MDP.</a:t>
                </a:r>
              </a:p>
              <a:p>
                <a:r>
                  <a:rPr lang="en-US" dirty="0" smtClean="0"/>
                  <a:t>The MDP is solved when the optimal value function is found.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087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Optimal Value Function for Student MDP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05" y="1945131"/>
            <a:ext cx="5969323" cy="415677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31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Optimal Action-Value Function for Student MDP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9" y="1966917"/>
            <a:ext cx="5687751" cy="406100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256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Optimal Policy: The best policy over all policies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For any MDP</a:t>
                </a:r>
              </a:p>
              <a:p>
                <a:pPr lvl="1"/>
                <a:r>
                  <a:rPr lang="en-US" dirty="0" smtClean="0"/>
                  <a:t>There is at least one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All optimal policies achieve the optimal value function,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All optimal policies achieve the optimal action-value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588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Optimal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optimal policy can be found by maximizing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ax</m:t>
                                        </m:r>
                                      </m:e>
                                      <m:li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There is always a deterministic optimal policy for any MDP.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is known, the optimal policy is immediately found.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46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Process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64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Optimal Policy for Student MDP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4" y="1838137"/>
            <a:ext cx="5845913" cy="415144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890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Bellman Optimality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Bellman optimality equation is to find the maximum value in the state s.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677678"/>
            <a:ext cx="4541724" cy="192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Bellman Optimality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87942" y="4915588"/>
                <a:ext cx="3622658" cy="604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42" y="4915588"/>
                <a:ext cx="3622658" cy="604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內容版面配置區 12" descr="畫面剪輯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29" y="2147217"/>
            <a:ext cx="4214157" cy="2311842"/>
          </a:xfrm>
        </p:spPr>
      </p:pic>
    </p:spTree>
    <p:extLst>
      <p:ext uri="{BB962C8B-B14F-4D97-AF65-F5344CB8AC3E}">
        <p14:creationId xmlns:p14="http://schemas.microsoft.com/office/powerpoint/2010/main" val="3128760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Bellman Optimality Equation in Student MDP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158407"/>
            <a:ext cx="5298228" cy="385738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612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Bellman Optimality Equation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Bellman Optimality Equation is non-linear.</a:t>
            </a:r>
          </a:p>
          <a:p>
            <a:r>
              <a:rPr lang="en-US" dirty="0" smtClean="0"/>
              <a:t>Therefore: Bellman Optimality Equation will be solved by using iterative methods:</a:t>
            </a:r>
          </a:p>
          <a:p>
            <a:pPr lvl="1"/>
            <a:r>
              <a:rPr lang="en-US" dirty="0" smtClean="0"/>
              <a:t>Value Iteration</a:t>
            </a:r>
          </a:p>
          <a:p>
            <a:pPr lvl="1"/>
            <a:r>
              <a:rPr lang="en-US" dirty="0" smtClean="0"/>
              <a:t>Policy Iteration</a:t>
            </a:r>
          </a:p>
          <a:p>
            <a:pPr lvl="1"/>
            <a:r>
              <a:rPr lang="en-US" dirty="0" smtClean="0"/>
              <a:t>Q-Learning</a:t>
            </a:r>
          </a:p>
          <a:p>
            <a:pPr lvl="1"/>
            <a:r>
              <a:rPr lang="en-US" dirty="0" err="1" smtClean="0"/>
              <a:t>Sarsa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6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MDPs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258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MDPs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 </a:t>
            </a:r>
            <a:r>
              <a:rPr lang="en-US" dirty="0"/>
              <a:t>and continuous MDPs</a:t>
            </a:r>
          </a:p>
          <a:p>
            <a:r>
              <a:rPr lang="en-US" dirty="0"/>
              <a:t>Partially observable MDPs</a:t>
            </a:r>
          </a:p>
          <a:p>
            <a:r>
              <a:rPr lang="en-US" dirty="0"/>
              <a:t>Undiscounted, average reward MDPs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578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Silver, Introduction</a:t>
            </a:r>
            <a:r>
              <a:rPr lang="en-US" dirty="0"/>
              <a:t> to Reinforcement Learning with David Silver, DeepMind x UCL.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MDPs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MDPs are to describe an environment for reinforcement learning mathematically.</a:t>
            </a:r>
          </a:p>
          <a:p>
            <a:r>
              <a:rPr lang="en-US" dirty="0" smtClean="0"/>
              <a:t>MDP environments are fully observable.</a:t>
            </a:r>
          </a:p>
          <a:p>
            <a:r>
              <a:rPr lang="en-US" dirty="0" smtClean="0"/>
              <a:t>i.e. The environment state is fully known.</a:t>
            </a:r>
          </a:p>
          <a:p>
            <a:r>
              <a:rPr lang="en-US" dirty="0" smtClean="0"/>
              <a:t>Almost all RL problems can be treated as MDP problems.</a:t>
            </a:r>
          </a:p>
          <a:p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4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future is only dependent on the present state.</a:t>
                </a:r>
              </a:p>
              <a:p>
                <a:r>
                  <a:rPr lang="en-US" dirty="0"/>
                  <a:t>A state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Markov </a:t>
                </a:r>
                <a:r>
                  <a:rPr lang="en-US" altLang="zh-TW" dirty="0" err="1"/>
                  <a:t>iff</a:t>
                </a:r>
                <a:r>
                  <a:rPr lang="en-US" altLang="zh-TW" dirty="0"/>
                  <a:t> 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The history can be given up when the state is known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state is a sufficient statistic of the future.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0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 Transition Probability: The probability from present state to next state.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State Transition </a:t>
                </a:r>
                <a:r>
                  <a:rPr lang="en-US" dirty="0" smtClean="0"/>
                  <a:t>Matrix: Defining probabilities from all Markov states s to all successor states </a:t>
                </a:r>
                <a:r>
                  <a:rPr lang="en-US" dirty="0"/>
                  <a:t>s</a:t>
                </a:r>
                <a:r>
                  <a:rPr lang="en-US" baseline="30000" dirty="0" smtClean="0"/>
                  <a:t>’</a:t>
                </a:r>
                <a:r>
                  <a:rPr lang="en-US" dirty="0" smtClean="0"/>
                  <a:t>.</a:t>
                </a:r>
                <a:endParaRPr lang="en-US" baseline="30000" dirty="0" smtClean="0"/>
              </a:p>
              <a:p>
                <a:r>
                  <a:rPr lang="en-US" dirty="0" smtClean="0"/>
                  <a:t>Formula of </a:t>
                </a:r>
                <a:r>
                  <a:rPr lang="en-US" dirty="0"/>
                  <a:t>State Transition </a:t>
                </a:r>
                <a:r>
                  <a:rPr lang="en-US" dirty="0" smtClean="0"/>
                  <a:t>Matrix: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where the gross probabilities of each row is 1.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34887" y="4322618"/>
            <a:ext cx="1197033" cy="407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Markov Process: To sample randomly and repeatedly.</a:t>
                </a:r>
              </a:p>
              <a:p>
                <a:r>
                  <a:rPr lang="en-US" dirty="0" smtClean="0"/>
                  <a:t>i.e. a random sequence of states with the Markov property.</a:t>
                </a:r>
                <a:endParaRPr lang="en-US" dirty="0"/>
              </a:p>
              <a:p>
                <a:r>
                  <a:rPr lang="en-US" dirty="0" smtClean="0"/>
                  <a:t>Formal Definition:</a:t>
                </a:r>
              </a:p>
              <a:p>
                <a:pPr lvl="1"/>
                <a:r>
                  <a:rPr lang="en-US" dirty="0" smtClean="0"/>
                  <a:t>A Markov process is a tuple &lt;S, P&gt;</a:t>
                </a:r>
              </a:p>
              <a:p>
                <a:pPr lvl="2"/>
                <a:r>
                  <a:rPr lang="en-US" dirty="0"/>
                  <a:t>S is </a:t>
                </a:r>
                <a:r>
                  <a:rPr lang="en-US" dirty="0" smtClean="0"/>
                  <a:t>a finite </a:t>
                </a:r>
                <a:r>
                  <a:rPr lang="en-US" dirty="0"/>
                  <a:t>set of </a:t>
                </a:r>
                <a:r>
                  <a:rPr lang="en-US" dirty="0" smtClean="0"/>
                  <a:t>states.</a:t>
                </a:r>
              </a:p>
              <a:p>
                <a:pPr lvl="2"/>
                <a:r>
                  <a:rPr lang="en-US" dirty="0"/>
                  <a:t>P is a state transition probability </a:t>
                </a:r>
                <a:r>
                  <a:rPr lang="en-US" dirty="0" smtClean="0"/>
                  <a:t>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Student Markov Chain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56" y="1690688"/>
            <a:ext cx="5148430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3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1189</Words>
  <Application>Microsoft Office PowerPoint</Application>
  <PresentationFormat>寬螢幕</PresentationFormat>
  <Paragraphs>384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新細明體</vt:lpstr>
      <vt:lpstr>Arial</vt:lpstr>
      <vt:lpstr>Calibri</vt:lpstr>
      <vt:lpstr>Calibri Light</vt:lpstr>
      <vt:lpstr>Cambria Math</vt:lpstr>
      <vt:lpstr>Office 佈景主題</vt:lpstr>
      <vt:lpstr>Markov Decision Process</vt:lpstr>
      <vt:lpstr>Course Outline</vt:lpstr>
      <vt:lpstr>Today’s Agenda</vt:lpstr>
      <vt:lpstr>Markov Process</vt:lpstr>
      <vt:lpstr>Introduction to MDPs</vt:lpstr>
      <vt:lpstr>Markov Property</vt:lpstr>
      <vt:lpstr>State Transition Matrix</vt:lpstr>
      <vt:lpstr>Markov Process</vt:lpstr>
      <vt:lpstr>Example: Student Markov Chain</vt:lpstr>
      <vt:lpstr>Example: Student Markov Transition Matrix</vt:lpstr>
      <vt:lpstr>Markov Reward Process</vt:lpstr>
      <vt:lpstr>Markov Reward Process</vt:lpstr>
      <vt:lpstr>Example: Student MRP</vt:lpstr>
      <vt:lpstr>Return</vt:lpstr>
      <vt:lpstr>Why Discounted Factor?</vt:lpstr>
      <vt:lpstr>Value Function</vt:lpstr>
      <vt:lpstr>Example: Student MRP Returns</vt:lpstr>
      <vt:lpstr>Example: State-Value Function for Student MRP</vt:lpstr>
      <vt:lpstr>Example: State-Value Function for Student MRP</vt:lpstr>
      <vt:lpstr>Bellman Equation for MRPs</vt:lpstr>
      <vt:lpstr>Bellman Equation for MRPs</vt:lpstr>
      <vt:lpstr>Bellman Equation for MRPs</vt:lpstr>
      <vt:lpstr>Vectorzied Representation of Bellman Equation</vt:lpstr>
      <vt:lpstr>How to solve the Bellman Equation?</vt:lpstr>
      <vt:lpstr>Markov Decision Process</vt:lpstr>
      <vt:lpstr>Markov Decision Process</vt:lpstr>
      <vt:lpstr>Example: Student MDP</vt:lpstr>
      <vt:lpstr>Policies</vt:lpstr>
      <vt:lpstr>Policies</vt:lpstr>
      <vt:lpstr>Value Function</vt:lpstr>
      <vt:lpstr>Bellman Expectation Equation</vt:lpstr>
      <vt:lpstr>Bellman Expectation Equation for v_π </vt:lpstr>
      <vt:lpstr>Bellman Expectation Equation for Q_π </vt:lpstr>
      <vt:lpstr>Example: Bellman Expectation Equation in Student MDP</vt:lpstr>
      <vt:lpstr>Optimal Value Function</vt:lpstr>
      <vt:lpstr>Example: Optimal Value Function for Student MDP</vt:lpstr>
      <vt:lpstr>Example: Optimal Action-Value Function for Student MDP</vt:lpstr>
      <vt:lpstr>Optimal Policy</vt:lpstr>
      <vt:lpstr>Finding an Optimal Policy</vt:lpstr>
      <vt:lpstr>Example: Optimal Policy for Student MDP</vt:lpstr>
      <vt:lpstr>Bellman Optimality Equation for v_∗</vt:lpstr>
      <vt:lpstr>Bellman Optimality Equation for Q_∗</vt:lpstr>
      <vt:lpstr>Example: Bellman Optimality Equation in Student MDP</vt:lpstr>
      <vt:lpstr>Solving the Bellman Optimality Equation</vt:lpstr>
      <vt:lpstr>Extensions to MDPs</vt:lpstr>
      <vt:lpstr>Extensions to MDPs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Decision Process</dc:title>
  <dc:creator>Chia-Yi Su</dc:creator>
  <cp:lastModifiedBy>Su, Ian</cp:lastModifiedBy>
  <cp:revision>397</cp:revision>
  <dcterms:created xsi:type="dcterms:W3CDTF">2020-07-07T01:55:53Z</dcterms:created>
  <dcterms:modified xsi:type="dcterms:W3CDTF">2022-04-30T12:07:46Z</dcterms:modified>
</cp:coreProperties>
</file>