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13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14" r:id="rId43"/>
    <p:sldId id="307" r:id="rId44"/>
    <p:sldId id="308" r:id="rId45"/>
    <p:sldId id="309" r:id="rId46"/>
    <p:sldId id="310" r:id="rId47"/>
    <p:sldId id="311" r:id="rId48"/>
    <p:sldId id="312" r:id="rId49"/>
    <p:sldId id="268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Model-Free Prediction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Chia-Yi </a:t>
            </a:r>
            <a:r>
              <a:rPr lang="en-US" altLang="zh-TW" dirty="0"/>
              <a:t>Su</a:t>
            </a:r>
          </a:p>
          <a:p>
            <a:r>
              <a:rPr lang="en-US" altLang="zh-TW" dirty="0" smtClean="0"/>
              <a:t>Department </a:t>
            </a:r>
            <a:r>
              <a:rPr lang="en-US" altLang="zh-TW" dirty="0"/>
              <a:t>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Every-Visit Monte-Carlo Policy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evaluate state s</a:t>
                </a:r>
              </a:p>
              <a:p>
                <a:r>
                  <a:rPr lang="en-US" dirty="0"/>
                  <a:t>Every time-step t that state s is visited in an episode, </a:t>
                </a:r>
                <a:endParaRPr lang="en-US" dirty="0" smtClean="0"/>
              </a:p>
              <a:p>
                <a:pPr lvl="1"/>
                <a:r>
                  <a:rPr lang="en-US" dirty="0"/>
                  <a:t>Increment counter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Increment total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Value is estimated by mean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By law of large numbers,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14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Blackjack </a:t>
            </a:r>
            <a:r>
              <a:rPr lang="en-US" dirty="0" smtClean="0"/>
              <a:t>Example: Rules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States (200 of them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Current </a:t>
            </a:r>
            <a:r>
              <a:rPr lang="en-US" dirty="0"/>
              <a:t>sum (</a:t>
            </a:r>
            <a:r>
              <a:rPr lang="en-US" dirty="0" smtClean="0"/>
              <a:t>12-21)</a:t>
            </a:r>
          </a:p>
          <a:p>
            <a:pPr lvl="1"/>
            <a:r>
              <a:rPr lang="en-US" dirty="0" smtClean="0"/>
              <a:t>Dealer’s </a:t>
            </a:r>
            <a:r>
              <a:rPr lang="en-US" dirty="0"/>
              <a:t>showing card (ace-10) 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/>
              <a:t>I have a “useable” ace? (yes-no</a:t>
            </a:r>
            <a:r>
              <a:rPr lang="en-US" dirty="0" smtClean="0"/>
              <a:t>)</a:t>
            </a:r>
          </a:p>
          <a:p>
            <a:r>
              <a:rPr lang="en-US" dirty="0"/>
              <a:t>Action </a:t>
            </a:r>
            <a:endParaRPr lang="en-US" dirty="0" smtClean="0"/>
          </a:p>
          <a:p>
            <a:pPr lvl="1"/>
            <a:r>
              <a:rPr lang="en-US" dirty="0" smtClean="0"/>
              <a:t>stick</a:t>
            </a:r>
            <a:r>
              <a:rPr lang="en-US" dirty="0"/>
              <a:t>: Stop receiving cards (and terminate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twist</a:t>
            </a:r>
            <a:r>
              <a:rPr lang="en-US" dirty="0"/>
              <a:t>: Take another card (no replacement</a:t>
            </a:r>
            <a:r>
              <a:rPr lang="en-US" dirty="0" smtClean="0"/>
              <a:t>)</a:t>
            </a:r>
          </a:p>
          <a:p>
            <a:r>
              <a:rPr lang="en-US" dirty="0"/>
              <a:t>Reward for </a:t>
            </a:r>
            <a:r>
              <a:rPr lang="en-US" dirty="0" smtClean="0"/>
              <a:t>stick</a:t>
            </a:r>
          </a:p>
          <a:p>
            <a:pPr lvl="1"/>
            <a:r>
              <a:rPr lang="en-US" dirty="0"/>
              <a:t>+1 if sum of cards &gt; sum of dealer cards </a:t>
            </a:r>
            <a:endParaRPr lang="en-US" dirty="0" smtClean="0"/>
          </a:p>
          <a:p>
            <a:pPr lvl="1"/>
            <a:r>
              <a:rPr lang="en-US" dirty="0" smtClean="0"/>
              <a:t>0 </a:t>
            </a:r>
            <a:r>
              <a:rPr lang="en-US" dirty="0"/>
              <a:t>if sum of cards = sum of dealer cards </a:t>
            </a:r>
            <a:endParaRPr lang="en-US" dirty="0" smtClean="0"/>
          </a:p>
          <a:p>
            <a:pPr lvl="1"/>
            <a:r>
              <a:rPr lang="en-US" dirty="0" smtClean="0"/>
              <a:t>-</a:t>
            </a:r>
            <a:r>
              <a:rPr lang="en-US" dirty="0"/>
              <a:t>1 if sum of cards &lt; sum of dealer </a:t>
            </a:r>
            <a:r>
              <a:rPr lang="en-US" dirty="0" smtClean="0"/>
              <a:t>cards</a:t>
            </a:r>
          </a:p>
          <a:p>
            <a:r>
              <a:rPr lang="en-US" dirty="0"/>
              <a:t>Reward for </a:t>
            </a:r>
            <a:r>
              <a:rPr lang="en-US" dirty="0" smtClean="0"/>
              <a:t>twist</a:t>
            </a:r>
          </a:p>
          <a:p>
            <a:pPr lvl="1"/>
            <a:r>
              <a:rPr lang="en-US" dirty="0"/>
              <a:t>-1 if sum of cards &gt; 21 (and terminate) </a:t>
            </a:r>
            <a:endParaRPr lang="en-US" dirty="0" smtClean="0"/>
          </a:p>
          <a:p>
            <a:pPr lvl="1"/>
            <a:r>
              <a:rPr lang="en-US" dirty="0" smtClean="0"/>
              <a:t>0 otherwise</a:t>
            </a:r>
          </a:p>
          <a:p>
            <a:r>
              <a:rPr lang="en-US" dirty="0"/>
              <a:t>Transitions: automatically twist if sum of cards &lt; 12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Blackjack Example: </a:t>
            </a:r>
            <a:r>
              <a:rPr lang="en-US" dirty="0" smtClean="0"/>
              <a:t>Value </a:t>
            </a:r>
            <a:r>
              <a:rPr lang="en-US" dirty="0"/>
              <a:t>Function after Monte-Carlo Learning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Policy</a:t>
            </a:r>
            <a:r>
              <a:rPr lang="en-US" dirty="0"/>
              <a:t>: stick if sum of cards ≥ 20, otherwise twist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33" y="1643945"/>
            <a:ext cx="6035967" cy="38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</m:oMath>
                </a14:m>
                <a:r>
                  <a:rPr lang="en-US" dirty="0" smtClean="0"/>
                  <a:t>of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</m:oMath>
                </a14:m>
                <a:r>
                  <a:rPr lang="en-US" dirty="0" smtClean="0"/>
                  <a:t>can be computed incrementally,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1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Monte-Carlo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Update V(s) incrementally after episode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For each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with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In non-stationary problems, it can be useful to track a running mean, i.e. forget old </a:t>
                </a:r>
                <a:r>
                  <a:rPr lang="en-US" dirty="0" smtClean="0"/>
                  <a:t>episodes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4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Temporal-Difference Learning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4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Temporal-Difference Learning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methods learn directly from episodes of experience </a:t>
            </a:r>
            <a:endParaRPr lang="en-US" dirty="0" smtClean="0"/>
          </a:p>
          <a:p>
            <a:r>
              <a:rPr lang="en-US" dirty="0" smtClean="0"/>
              <a:t>TD </a:t>
            </a:r>
            <a:r>
              <a:rPr lang="en-US" dirty="0"/>
              <a:t>is model-free: no knowledge of MDP transitions / rewards </a:t>
            </a:r>
            <a:endParaRPr lang="en-US" dirty="0" smtClean="0"/>
          </a:p>
          <a:p>
            <a:r>
              <a:rPr lang="en-US" dirty="0" smtClean="0"/>
              <a:t>TD </a:t>
            </a:r>
            <a:r>
              <a:rPr lang="en-US" dirty="0"/>
              <a:t>learns from incomplete episodes, by bootstrapping </a:t>
            </a:r>
            <a:endParaRPr lang="en-US" dirty="0" smtClean="0"/>
          </a:p>
          <a:p>
            <a:r>
              <a:rPr lang="en-US" dirty="0" smtClean="0"/>
              <a:t>TD </a:t>
            </a:r>
            <a:r>
              <a:rPr lang="en-US" dirty="0"/>
              <a:t>updates a guess towards a guess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30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and TD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Goal: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online from experience under policy </a:t>
                </a:r>
                <a:r>
                  <a:rPr lang="en-US" dirty="0" smtClean="0"/>
                  <a:t>π</a:t>
                </a:r>
              </a:p>
              <a:p>
                <a:r>
                  <a:rPr lang="en-US" dirty="0"/>
                  <a:t>Incremental every-visit </a:t>
                </a:r>
                <a:r>
                  <a:rPr lang="en-US" dirty="0" smtClean="0"/>
                  <a:t>Monte-Carlo</a:t>
                </a:r>
              </a:p>
              <a:p>
                <a:pPr lvl="1"/>
                <a:r>
                  <a:rPr lang="en-US" dirty="0" smtClean="0"/>
                  <a:t>Update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toward actual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Simplest temporal-difference learning algorithm: TD(0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Update </a:t>
                </a:r>
                <a:r>
                  <a:rPr lang="en-US" dirty="0" smtClean="0"/>
                  <a:t>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toward estimated </a:t>
                </a: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TD target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 TD error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15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Home Example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47" y="1632499"/>
            <a:ext cx="7201905" cy="414395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6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Home Example: MC vs. TD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Changes recommended by Monte Carlo methods </a:t>
            </a:r>
            <a:r>
              <a:rPr lang="en-US" dirty="0" smtClean="0"/>
              <a:t>(</a:t>
            </a:r>
            <a:r>
              <a:rPr lang="en-US" dirty="0" smtClean="0">
                <a:sym typeface="Symbol" panose="05050102010706020507" pitchFamily="18" charset="2"/>
              </a:rPr>
              <a:t></a:t>
            </a:r>
            <a:r>
              <a:rPr lang="en-US" dirty="0" smtClean="0"/>
              <a:t>=1)</a:t>
            </a:r>
          </a:p>
          <a:p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Changes recommended by TD methods </a:t>
            </a:r>
            <a:r>
              <a:rPr lang="en-US" dirty="0" smtClean="0"/>
              <a:t>(</a:t>
            </a:r>
            <a:r>
              <a:rPr lang="en-US" dirty="0">
                <a:sym typeface="Symbol" panose="05050102010706020507" pitchFamily="18" charset="2"/>
              </a:rPr>
              <a:t> </a:t>
            </a:r>
            <a:r>
              <a:rPr lang="en-US" dirty="0" smtClean="0"/>
              <a:t>=</a:t>
            </a:r>
            <a:r>
              <a:rPr lang="en-US" dirty="0"/>
              <a:t>1)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68" y="2851954"/>
            <a:ext cx="3286584" cy="2534004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68" y="2947217"/>
            <a:ext cx="368668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3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Markov Decision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Planning by Dynamic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Programming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Prediction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Control</a:t>
            </a:r>
          </a:p>
          <a:p>
            <a:r>
              <a:rPr lang="en-US" altLang="zh-TW" dirty="0" smtClean="0"/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dirty="0" smtClean="0"/>
              <a:t>Policy Gradient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9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MC </a:t>
            </a:r>
            <a:r>
              <a:rPr lang="en-US" dirty="0" smtClean="0"/>
              <a:t>and TD (1)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can learn before knowing the final </a:t>
            </a:r>
            <a:r>
              <a:rPr lang="en-US" dirty="0" smtClean="0"/>
              <a:t>outcome</a:t>
            </a:r>
          </a:p>
          <a:p>
            <a:pPr lvl="1"/>
            <a:r>
              <a:rPr lang="en-US" dirty="0"/>
              <a:t>TD can learn online after every step </a:t>
            </a:r>
            <a:endParaRPr lang="en-US" dirty="0" smtClean="0"/>
          </a:p>
          <a:p>
            <a:pPr lvl="1"/>
            <a:r>
              <a:rPr lang="en-US" dirty="0" smtClean="0"/>
              <a:t>MC </a:t>
            </a:r>
            <a:r>
              <a:rPr lang="en-US" dirty="0"/>
              <a:t>must wait until end of episode before return is </a:t>
            </a:r>
            <a:r>
              <a:rPr lang="en-US" dirty="0" smtClean="0"/>
              <a:t>known</a:t>
            </a:r>
          </a:p>
          <a:p>
            <a:r>
              <a:rPr lang="en-US" dirty="0"/>
              <a:t>TD can learn without the final </a:t>
            </a:r>
            <a:r>
              <a:rPr lang="en-US" dirty="0" smtClean="0"/>
              <a:t>outcome</a:t>
            </a:r>
          </a:p>
          <a:p>
            <a:pPr lvl="1"/>
            <a:r>
              <a:rPr lang="en-US" dirty="0"/>
              <a:t>TD can learn from incomplete sequences </a:t>
            </a:r>
            <a:endParaRPr lang="en-US" dirty="0" smtClean="0"/>
          </a:p>
          <a:p>
            <a:pPr lvl="1"/>
            <a:r>
              <a:rPr lang="en-US" dirty="0" smtClean="0"/>
              <a:t>MC </a:t>
            </a:r>
            <a:r>
              <a:rPr lang="en-US" dirty="0"/>
              <a:t>can only learn from complete sequences </a:t>
            </a:r>
            <a:endParaRPr lang="en-US" dirty="0" smtClean="0"/>
          </a:p>
          <a:p>
            <a:pPr lvl="1"/>
            <a:r>
              <a:rPr lang="en-US" dirty="0" smtClean="0"/>
              <a:t>TD </a:t>
            </a:r>
            <a:r>
              <a:rPr lang="en-US" dirty="0"/>
              <a:t>works in continuing (non-terminating) environments </a:t>
            </a:r>
            <a:endParaRPr lang="en-US" dirty="0" smtClean="0"/>
          </a:p>
          <a:p>
            <a:pPr lvl="1"/>
            <a:r>
              <a:rPr lang="en-US" dirty="0" smtClean="0"/>
              <a:t>MC </a:t>
            </a:r>
            <a:r>
              <a:rPr lang="en-US" dirty="0"/>
              <a:t>only works for episodic (terminating) environments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787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Bias/Variance Trade-Of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is unbiased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True TD </a:t>
                </a:r>
                <a:r>
                  <a:rPr lang="en-US" dirty="0" smtClean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/>
                  <a:t>is unbiased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as well</a:t>
                </a:r>
              </a:p>
              <a:p>
                <a:r>
                  <a:rPr lang="en-US" dirty="0"/>
                  <a:t>TD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is </a:t>
                </a:r>
                <a:r>
                  <a:rPr lang="en-US" dirty="0" smtClean="0"/>
                  <a:t>biased </a:t>
                </a:r>
                <a:r>
                  <a:rPr lang="en-US" dirty="0"/>
                  <a:t>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However: </a:t>
                </a:r>
                <a:r>
                  <a:rPr lang="en-US" dirty="0"/>
                  <a:t>TD target </a:t>
                </a:r>
                <a:r>
                  <a:rPr lang="en-US" dirty="0" smtClean="0"/>
                  <a:t>is much lower variance than the return</a:t>
                </a:r>
              </a:p>
              <a:p>
                <a:pPr lvl="1"/>
                <a:r>
                  <a:rPr lang="en-US" dirty="0"/>
                  <a:t>Return depends on many random actions, transitions, rewards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TD </a:t>
                </a:r>
                <a:r>
                  <a:rPr lang="en-US" dirty="0"/>
                  <a:t>target depends on one random action, transition, reward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92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MC and </a:t>
            </a:r>
            <a:r>
              <a:rPr lang="en-US" dirty="0" smtClean="0"/>
              <a:t>TD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MC has high variance, zero bias</a:t>
                </a:r>
              </a:p>
              <a:p>
                <a:pPr lvl="1"/>
                <a:r>
                  <a:rPr lang="en-US" dirty="0"/>
                  <a:t>Good convergence </a:t>
                </a:r>
                <a:r>
                  <a:rPr lang="en-US" dirty="0" smtClean="0"/>
                  <a:t>properties (Even </a:t>
                </a:r>
                <a:r>
                  <a:rPr lang="en-US" dirty="0"/>
                  <a:t>with function </a:t>
                </a:r>
                <a:r>
                  <a:rPr lang="en-US" dirty="0" smtClean="0"/>
                  <a:t>approximation)</a:t>
                </a:r>
              </a:p>
              <a:p>
                <a:pPr lvl="1"/>
                <a:r>
                  <a:rPr lang="en-US" dirty="0"/>
                  <a:t>Not very sensitive to initial </a:t>
                </a:r>
                <a:r>
                  <a:rPr lang="en-US" dirty="0" smtClean="0"/>
                  <a:t>value</a:t>
                </a:r>
              </a:p>
              <a:p>
                <a:r>
                  <a:rPr lang="en-US" dirty="0"/>
                  <a:t>TD has low variance, some </a:t>
                </a:r>
                <a:r>
                  <a:rPr lang="en-US" dirty="0" smtClean="0"/>
                  <a:t>bias</a:t>
                </a:r>
              </a:p>
              <a:p>
                <a:pPr lvl="1"/>
                <a:r>
                  <a:rPr lang="en-US" dirty="0"/>
                  <a:t>Usually more efficient than </a:t>
                </a:r>
                <a:r>
                  <a:rPr lang="en-US" dirty="0" smtClean="0"/>
                  <a:t>MC</a:t>
                </a:r>
              </a:p>
              <a:p>
                <a:pPr lvl="1"/>
                <a:r>
                  <a:rPr lang="en-US" dirty="0"/>
                  <a:t>TD(0) converges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(but not always with function approximation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More sensitive to initial value</a:t>
                </a:r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781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Example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58" y="1800986"/>
            <a:ext cx="7230484" cy="420111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443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Walk: MC vs. TD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32" y="1690688"/>
            <a:ext cx="7392432" cy="4258269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76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MC and TD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MC and TD converge: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as experience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∞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But </a:t>
                </a:r>
                <a:r>
                  <a:rPr lang="en-US" dirty="0" smtClean="0"/>
                  <a:t>what </a:t>
                </a:r>
                <a:r>
                  <a:rPr lang="en-US" dirty="0"/>
                  <a:t>about batch solution for finite experience</a:t>
                </a:r>
                <a:r>
                  <a:rPr lang="en-US" dirty="0" smtClean="0"/>
                  <a:t>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⋯,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⋯,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e.g. Repeatedly sample episode k ∈ [1,K] </a:t>
                </a:r>
                <a:endParaRPr lang="en-US" dirty="0" smtClean="0"/>
              </a:p>
              <a:p>
                <a:pPr lvl="1"/>
                <a:r>
                  <a:rPr lang="en-US" dirty="0"/>
                  <a:t>Apply MC or TD(0) to episode k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62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 Example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states A, B; no discounting; 8 episodes of </a:t>
            </a:r>
            <a:r>
              <a:rPr lang="en-US" dirty="0" smtClean="0"/>
              <a:t>experience</a:t>
            </a:r>
          </a:p>
          <a:p>
            <a:r>
              <a:rPr lang="en-US" dirty="0"/>
              <a:t>A, 0, B, </a:t>
            </a:r>
            <a:r>
              <a:rPr lang="en-US" dirty="0" smtClean="0"/>
              <a:t>0</a:t>
            </a:r>
          </a:p>
          <a:p>
            <a:r>
              <a:rPr lang="en-US" dirty="0"/>
              <a:t>B,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</a:t>
            </a:r>
            <a:r>
              <a:rPr lang="en-US" dirty="0" smtClean="0"/>
              <a:t>0</a:t>
            </a:r>
          </a:p>
          <a:p>
            <a:r>
              <a:rPr lang="en-US" dirty="0"/>
              <a:t>What is V(A), V(B)?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59" y="2605482"/>
            <a:ext cx="3921281" cy="26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61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Certainty 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MC converges to solution with minimum mean-squared error</a:t>
                </a:r>
              </a:p>
              <a:p>
                <a:pPr lvl="1"/>
                <a:r>
                  <a:rPr lang="en-US" dirty="0"/>
                  <a:t>Best fit to the observed </a:t>
                </a:r>
                <a:r>
                  <a:rPr lang="en-US" dirty="0" smtClean="0"/>
                  <a:t>returns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In the AB example, V(A) = </a:t>
                </a:r>
                <a:r>
                  <a:rPr lang="en-US" dirty="0" smtClean="0"/>
                  <a:t>0</a:t>
                </a:r>
              </a:p>
              <a:p>
                <a:r>
                  <a:rPr lang="en-US" dirty="0"/>
                  <a:t>TD(0) converges to solution of max likelihood Markov </a:t>
                </a:r>
                <a:r>
                  <a:rPr lang="en-US" dirty="0" smtClean="0"/>
                  <a:t>mode</a:t>
                </a:r>
              </a:p>
              <a:p>
                <a:pPr lvl="1"/>
                <a:r>
                  <a:rPr lang="en-US" dirty="0"/>
                  <a:t>Solution to the </a:t>
                </a:r>
                <a:r>
                  <a:rPr lang="en-US" dirty="0" smtClean="0"/>
                  <a:t>that </a:t>
                </a:r>
                <a:r>
                  <a:rPr lang="en-US" dirty="0"/>
                  <a:t>best fits the </a:t>
                </a:r>
                <a:r>
                  <a:rPr lang="en-US" dirty="0" smtClean="0"/>
                  <a:t>data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In the AB example, V(A) = </a:t>
                </a:r>
                <a:r>
                  <a:rPr lang="en-US" dirty="0" smtClean="0"/>
                  <a:t>0.7</a:t>
                </a:r>
                <a:r>
                  <a:rPr lang="en-US" altLang="zh-TW" dirty="0" smtClean="0"/>
                  <a:t>5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711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MC </a:t>
            </a:r>
            <a:r>
              <a:rPr lang="en-US" dirty="0" smtClean="0"/>
              <a:t>and </a:t>
            </a:r>
            <a:r>
              <a:rPr lang="en-US" dirty="0"/>
              <a:t>TD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exploits Markov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/>
              <a:t>Usually more efficient in Markov </a:t>
            </a:r>
            <a:r>
              <a:rPr lang="en-US" dirty="0" smtClean="0"/>
              <a:t>environments</a:t>
            </a:r>
          </a:p>
          <a:p>
            <a:r>
              <a:rPr lang="en-US" dirty="0"/>
              <a:t>MC does not exploit Markov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/>
              <a:t>Usually more effective in non-Markov environments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458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Backup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13" y="2574020"/>
            <a:ext cx="6849431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4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Monte-Carlo </a:t>
            </a:r>
            <a:r>
              <a:rPr lang="en-US" dirty="0" smtClean="0"/>
              <a:t>Learning</a:t>
            </a:r>
          </a:p>
          <a:p>
            <a:r>
              <a:rPr lang="en-US" dirty="0"/>
              <a:t>Temporal-Difference </a:t>
            </a:r>
            <a:r>
              <a:rPr lang="en-US" dirty="0" smtClean="0"/>
              <a:t>Learning</a:t>
            </a:r>
          </a:p>
          <a:p>
            <a:r>
              <a:rPr lang="en-US" dirty="0"/>
              <a:t>TD(</a:t>
            </a:r>
            <a:r>
              <a:rPr lang="el-GR" dirty="0"/>
              <a:t>λ</a:t>
            </a:r>
            <a:r>
              <a:rPr lang="el-GR" dirty="0" smtClean="0"/>
              <a:t>)</a:t>
            </a:r>
            <a:endParaRPr lang="en-US" dirty="0" smtClean="0"/>
          </a:p>
          <a:p>
            <a:r>
              <a:rPr lang="en-US" dirty="0"/>
              <a:t>Backward View TD(</a:t>
            </a:r>
            <a:r>
              <a:rPr lang="el-GR" dirty="0"/>
              <a:t>λ)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Temporal-Difference Backup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6" y="2594032"/>
            <a:ext cx="654458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26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Backup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90" y="2737958"/>
            <a:ext cx="641122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09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and </a:t>
            </a:r>
            <a:r>
              <a:rPr lang="en-US" dirty="0" smtClean="0"/>
              <a:t>Sampling: Summary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Bootstrapping: update involves an estimate </a:t>
            </a:r>
            <a:endParaRPr lang="en-US" dirty="0" smtClean="0"/>
          </a:p>
          <a:p>
            <a:pPr lvl="1"/>
            <a:r>
              <a:rPr lang="en-US" dirty="0" smtClean="0"/>
              <a:t>MC </a:t>
            </a:r>
            <a:r>
              <a:rPr lang="en-US" dirty="0"/>
              <a:t>does not bootstrap </a:t>
            </a:r>
            <a:endParaRPr lang="en-US" dirty="0" smtClean="0"/>
          </a:p>
          <a:p>
            <a:pPr lvl="1"/>
            <a:r>
              <a:rPr lang="en-US" dirty="0" smtClean="0"/>
              <a:t>DP </a:t>
            </a:r>
            <a:r>
              <a:rPr lang="en-US" dirty="0"/>
              <a:t>bootstraps </a:t>
            </a:r>
            <a:endParaRPr lang="en-US" dirty="0" smtClean="0"/>
          </a:p>
          <a:p>
            <a:pPr lvl="1"/>
            <a:r>
              <a:rPr lang="en-US" dirty="0" smtClean="0"/>
              <a:t>TD </a:t>
            </a:r>
            <a:r>
              <a:rPr lang="en-US" dirty="0"/>
              <a:t>bootstraps </a:t>
            </a:r>
            <a:endParaRPr lang="en-US" dirty="0" smtClean="0"/>
          </a:p>
          <a:p>
            <a:r>
              <a:rPr lang="en-US" dirty="0" smtClean="0"/>
              <a:t>Sampling</a:t>
            </a:r>
            <a:r>
              <a:rPr lang="en-US" dirty="0"/>
              <a:t>: update samples an expectation </a:t>
            </a:r>
            <a:endParaRPr lang="en-US" dirty="0" smtClean="0"/>
          </a:p>
          <a:p>
            <a:pPr lvl="1"/>
            <a:r>
              <a:rPr lang="en-US" dirty="0" smtClean="0"/>
              <a:t>MC samples</a:t>
            </a:r>
          </a:p>
          <a:p>
            <a:pPr lvl="1"/>
            <a:r>
              <a:rPr lang="en-US" dirty="0" smtClean="0"/>
              <a:t>DP </a:t>
            </a:r>
            <a:r>
              <a:rPr lang="en-US" dirty="0"/>
              <a:t>does not sample </a:t>
            </a:r>
            <a:endParaRPr lang="en-US" dirty="0" smtClean="0"/>
          </a:p>
          <a:p>
            <a:pPr lvl="1"/>
            <a:r>
              <a:rPr lang="en-US" dirty="0" smtClean="0"/>
              <a:t>TD </a:t>
            </a:r>
            <a:r>
              <a:rPr lang="en-US" dirty="0"/>
              <a:t>samples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845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View of Reinforcement Learning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37" y="1690688"/>
            <a:ext cx="5175091" cy="443579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642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</a:t>
            </a:r>
            <a:r>
              <a:rPr lang="el-GR" dirty="0"/>
              <a:t>λ)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697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Prediction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TD target look n steps into the future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71" y="2335383"/>
            <a:ext cx="5886292" cy="397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62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Return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the following n-step returns for n = 1, 2, ∞:</a:t>
                </a:r>
              </a:p>
              <a:p>
                <a:pPr marL="0" indent="0">
                  <a:buNone/>
                </a:pPr>
                <a:r>
                  <a:rPr lang="en-US" dirty="0" smtClean="0"/>
                  <a:t>n </a:t>
                </a:r>
                <a:r>
                  <a:rPr lang="en-US" dirty="0"/>
                  <a:t>= 1 </a:t>
                </a:r>
                <a:r>
                  <a:rPr lang="en-US" dirty="0" smtClean="0"/>
                  <a:t> (</a:t>
                </a:r>
                <a:r>
                  <a:rPr lang="en-US" dirty="0"/>
                  <a:t>TD</a:t>
                </a:r>
                <a:r>
                  <a:rPr lang="en-US" dirty="0" smtClean="0"/>
                  <a:t>)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n = </a:t>
                </a:r>
                <a:r>
                  <a:rPr lang="en-US" dirty="0" smtClean="0"/>
                  <a:t>2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 = ∞ (MC)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Definition of the n-step return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n-step temporal-difference learning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418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Random Walk Example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03" y="1690688"/>
            <a:ext cx="5452698" cy="452175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5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n-Step Returns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average n-step returns over different </a:t>
            </a:r>
            <a:r>
              <a:rPr lang="en-US" dirty="0" smtClean="0"/>
              <a:t>n</a:t>
            </a:r>
          </a:p>
          <a:p>
            <a:pPr lvl="1"/>
            <a:r>
              <a:rPr lang="en-US" dirty="0"/>
              <a:t>e.g. average the 2-step and 4-step </a:t>
            </a:r>
            <a:r>
              <a:rPr lang="en-US" dirty="0" smtClean="0"/>
              <a:t>returns</a:t>
            </a:r>
          </a:p>
          <a:p>
            <a:r>
              <a:rPr lang="en-US" dirty="0"/>
              <a:t>Can we efficiently combine information from all time-steps?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048" y="821395"/>
            <a:ext cx="1695687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λ-</a:t>
            </a:r>
            <a:r>
              <a:rPr lang="en-US" dirty="0"/>
              <a:t>return</a:t>
            </a:r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935"/>
            <a:ext cx="3689370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l-GR" dirty="0"/>
                  <a:t>λ-</a:t>
                </a:r>
                <a:r>
                  <a:rPr lang="en-US" dirty="0" smtClean="0"/>
                  <a:t>return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sup>
                    </m:sSubSup>
                  </m:oMath>
                </a14:m>
                <a:r>
                  <a:rPr lang="en-US" dirty="0" smtClean="0"/>
                  <a:t> combines all n-step returns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/>
                  <a:t>Using </a:t>
                </a:r>
                <a:r>
                  <a:rPr lang="en-US" dirty="0" smtClean="0"/>
                  <a:t>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(1 − </m:t>
                        </m:r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l-GR" dirty="0"/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l-GR" dirty="0"/>
                            <m:t>λ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(1 − </m:t>
                      </m:r>
                      <m:r>
                        <m:rPr>
                          <m:nor/>
                        </m:rPr>
                        <a:rPr lang="el-GR" dirty="0"/>
                        <m:t>λ</m:t>
                      </m:r>
                      <m:r>
                        <m:rPr>
                          <m:nor/>
                        </m:rPr>
                        <a:rPr lang="el-GR" dirty="0"/>
                        <m:t>)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l-G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Forward-view TD(</a:t>
                </a:r>
                <a:r>
                  <a:rPr lang="el-GR" dirty="0"/>
                  <a:t>λ</a:t>
                </a:r>
                <a:r>
                  <a:rPr lang="el-GR" dirty="0" smtClean="0"/>
                  <a:t>)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λ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47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69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91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TD(</a:t>
            </a:r>
            <a:r>
              <a:rPr lang="el-GR" dirty="0"/>
              <a:t>λ) </a:t>
            </a:r>
            <a:r>
              <a:rPr lang="en-US" dirty="0"/>
              <a:t>Weighting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(1 − 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m:rPr>
                        <m:nor/>
                      </m:rPr>
                      <a:rPr lang="el-GR" dirty="0"/>
                      <m:t>)</m:t>
                    </m:r>
                    <m:nary>
                      <m:naryPr>
                        <m:chr m:val="∑"/>
                        <m:limLoc m:val="subSup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25" y="1455991"/>
            <a:ext cx="805927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35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Forward-view TD(</a:t>
            </a:r>
            <a:r>
              <a:rPr lang="el-GR" dirty="0"/>
              <a:t>λ</a:t>
            </a:r>
            <a:r>
              <a:rPr lang="el-GR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Update </a:t>
                </a:r>
                <a:r>
                  <a:rPr lang="en-US" dirty="0"/>
                  <a:t>value function towards the </a:t>
                </a:r>
                <a:r>
                  <a:rPr lang="en-US" dirty="0" smtClean="0"/>
                  <a:t>λ-return</a:t>
                </a:r>
              </a:p>
              <a:p>
                <a:r>
                  <a:rPr lang="en-US" dirty="0"/>
                  <a:t>Forward-view looks into the future to </a:t>
                </a: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/>
                  <a:t>Like MC, can only be computed from complete </a:t>
                </a:r>
                <a:r>
                  <a:rPr lang="en-US" dirty="0" smtClean="0"/>
                  <a:t>episodes</a:t>
                </a:r>
              </a:p>
              <a:p>
                <a:r>
                  <a:rPr lang="en-US" dirty="0" smtClean="0"/>
                  <a:t>The advantage of TD(λ) is that it does not need to experience all of the states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54" y="1690688"/>
            <a:ext cx="810690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66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Forward-View TD(λ) on Large Random Walk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42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46" y="2122790"/>
            <a:ext cx="5274908" cy="3047725"/>
          </a:xfrm>
        </p:spPr>
      </p:pic>
    </p:spTree>
    <p:extLst>
      <p:ext uri="{BB962C8B-B14F-4D97-AF65-F5344CB8AC3E}">
        <p14:creationId xmlns:p14="http://schemas.microsoft.com/office/powerpoint/2010/main" val="4116187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View TD(</a:t>
            </a:r>
            <a:r>
              <a:rPr lang="el-GR" dirty="0"/>
              <a:t>λ)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2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Eligibility Traces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sz="2000" dirty="0" smtClean="0"/>
                  <a:t>Credit </a:t>
                </a:r>
                <a:r>
                  <a:rPr lang="en-US" sz="2000" dirty="0"/>
                  <a:t>assignment problem: D</a:t>
                </a:r>
                <a:r>
                  <a:rPr lang="en-US" sz="2000" dirty="0" smtClean="0"/>
                  <a:t>id </a:t>
                </a:r>
                <a:r>
                  <a:rPr lang="en-US" sz="2000" dirty="0"/>
                  <a:t>bell or light cause shock? </a:t>
                </a:r>
                <a:endParaRPr lang="en-US" sz="2000" dirty="0" smtClean="0"/>
              </a:p>
              <a:p>
                <a:r>
                  <a:rPr lang="en-US" sz="2000" dirty="0" smtClean="0"/>
                  <a:t>Frequency </a:t>
                </a:r>
                <a:r>
                  <a:rPr lang="en-US" sz="2000" dirty="0"/>
                  <a:t>heuristic: </a:t>
                </a:r>
                <a:r>
                  <a:rPr lang="en-US" sz="2000" dirty="0" smtClean="0"/>
                  <a:t>Assign </a:t>
                </a:r>
                <a:r>
                  <a:rPr lang="en-US" sz="2000" dirty="0"/>
                  <a:t>credit to most frequent states </a:t>
                </a:r>
                <a:endParaRPr lang="en-US" sz="2000" dirty="0" smtClean="0"/>
              </a:p>
              <a:p>
                <a:r>
                  <a:rPr lang="en-US" sz="2000" dirty="0" err="1" smtClean="0"/>
                  <a:t>Recency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heuristic: </a:t>
                </a:r>
                <a:r>
                  <a:rPr lang="en-US" sz="2000" dirty="0" smtClean="0"/>
                  <a:t>Assign </a:t>
                </a:r>
                <a:r>
                  <a:rPr lang="en-US" sz="2000" dirty="0"/>
                  <a:t>credit to most recent states </a:t>
                </a:r>
                <a:endParaRPr lang="en-US" sz="2000" dirty="0" smtClean="0"/>
              </a:p>
              <a:p>
                <a:r>
                  <a:rPr lang="en-US" sz="2000" dirty="0" smtClean="0"/>
                  <a:t>Eligibility </a:t>
                </a:r>
                <a:r>
                  <a:rPr lang="en-US" sz="2000" dirty="0"/>
                  <a:t>traces combine both </a:t>
                </a:r>
                <a:r>
                  <a:rPr lang="en-US" sz="2000" dirty="0" smtClean="0"/>
                  <a:t>heuristics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61" y="1584556"/>
            <a:ext cx="5191360" cy="98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View TD(</a:t>
            </a:r>
            <a:r>
              <a:rPr lang="el-GR" dirty="0"/>
              <a:t>λ)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Keep an eligibility trace for every state s</a:t>
                </a:r>
              </a:p>
              <a:p>
                <a:r>
                  <a:rPr lang="en-US" dirty="0"/>
                  <a:t>Update value V(s) for every state </a:t>
                </a:r>
                <a:r>
                  <a:rPr lang="en-US" dirty="0" smtClean="0"/>
                  <a:t>s</a:t>
                </a:r>
              </a:p>
              <a:p>
                <a:pPr lvl="1"/>
                <a:r>
                  <a:rPr lang="en-US" dirty="0"/>
                  <a:t>In proportion to </a:t>
                </a:r>
                <a:r>
                  <a:rPr lang="en-US" dirty="0" smtClean="0"/>
                  <a:t>TD-error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eligibility trace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9903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TD(</a:t>
            </a:r>
            <a:r>
              <a:rPr lang="el-GR" dirty="0"/>
              <a:t>λ) </a:t>
            </a:r>
            <a:r>
              <a:rPr lang="en-US" dirty="0"/>
              <a:t>and TD(0)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λ = 0, only current state is updated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exactly equivalent to TD(0) </a:t>
                </a:r>
                <a:r>
                  <a:rPr lang="en-US" dirty="0" smtClean="0"/>
                  <a:t>update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1609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TD(</a:t>
            </a:r>
            <a:r>
              <a:rPr lang="el-GR" dirty="0"/>
              <a:t>λ) </a:t>
            </a:r>
            <a:r>
              <a:rPr lang="en-US" dirty="0"/>
              <a:t>and </a:t>
            </a:r>
            <a:r>
              <a:rPr lang="en-US" dirty="0" smtClean="0"/>
              <a:t>MC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</a:t>
                </a:r>
                <a:r>
                  <a:rPr lang="en-US" dirty="0"/>
                  <a:t>λ = 1, credit is deferred until end of </a:t>
                </a:r>
                <a:r>
                  <a:rPr lang="en-US" dirty="0" smtClean="0"/>
                  <a:t>episode</a:t>
                </a:r>
              </a:p>
              <a:p>
                <a:r>
                  <a:rPr lang="en-US" dirty="0"/>
                  <a:t>The sum of offline updates is identical for forward-view and backward-view TD(λ)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sup>
                            </m:sSub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287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and Backward View of TD(</a:t>
            </a:r>
            <a:r>
              <a:rPr lang="el-GR" dirty="0"/>
              <a:t>λ)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view provides </a:t>
            </a:r>
            <a:r>
              <a:rPr lang="en-US" dirty="0" smtClean="0"/>
              <a:t>theory</a:t>
            </a:r>
          </a:p>
          <a:p>
            <a:r>
              <a:rPr lang="en-US" dirty="0"/>
              <a:t>Backward v</a:t>
            </a:r>
            <a:r>
              <a:rPr lang="en-US" dirty="0" smtClean="0"/>
              <a:t>iew assigns the credits to </a:t>
            </a:r>
            <a:r>
              <a:rPr lang="en-US" smtClean="0"/>
              <a:t>each state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290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Silver, Introduction</a:t>
            </a:r>
            <a:r>
              <a:rPr lang="en-US" dirty="0"/>
              <a:t> to Reinforcement Learning with David Silver, DeepMind x UCL.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Model-Free Reinforcement Learning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by </a:t>
            </a:r>
            <a:r>
              <a:rPr lang="en-US" dirty="0" smtClean="0"/>
              <a:t>Dynamic </a:t>
            </a:r>
            <a:r>
              <a:rPr lang="en-US" dirty="0"/>
              <a:t>P</a:t>
            </a:r>
            <a:r>
              <a:rPr lang="en-US" dirty="0" smtClean="0"/>
              <a:t>rogramming</a:t>
            </a:r>
          </a:p>
          <a:p>
            <a:pPr lvl="1"/>
            <a:r>
              <a:rPr lang="en-US" dirty="0" smtClean="0"/>
              <a:t>Solve a known MDP</a:t>
            </a:r>
          </a:p>
          <a:p>
            <a:r>
              <a:rPr lang="en-US" dirty="0" smtClean="0"/>
              <a:t>Model-Free Prediction</a:t>
            </a:r>
          </a:p>
          <a:p>
            <a:pPr lvl="1"/>
            <a:r>
              <a:rPr lang="en-US" dirty="0"/>
              <a:t>Estimate the value function of an unknown </a:t>
            </a:r>
            <a:r>
              <a:rPr lang="en-US" dirty="0" smtClean="0"/>
              <a:t>MDP</a:t>
            </a:r>
          </a:p>
          <a:p>
            <a:r>
              <a:rPr lang="en-US" dirty="0"/>
              <a:t>Model-Free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Optimize </a:t>
            </a:r>
            <a:r>
              <a:rPr lang="en-US" dirty="0"/>
              <a:t>the value function of an unknown MDP</a:t>
            </a:r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82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Monte-Carlo Learning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86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Reinforcement Learning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 methods learn directly from episodes of </a:t>
            </a:r>
            <a:r>
              <a:rPr lang="en-US" dirty="0" smtClean="0"/>
              <a:t>experience</a:t>
            </a:r>
          </a:p>
          <a:p>
            <a:r>
              <a:rPr lang="en-US" dirty="0"/>
              <a:t>MC is model-free: no knowledge of MDP transitions / </a:t>
            </a:r>
            <a:r>
              <a:rPr lang="en-US" dirty="0" smtClean="0"/>
              <a:t>rewards</a:t>
            </a:r>
          </a:p>
          <a:p>
            <a:r>
              <a:rPr lang="en-US" dirty="0" smtClean="0"/>
              <a:t>MC </a:t>
            </a:r>
            <a:r>
              <a:rPr lang="en-US" dirty="0"/>
              <a:t>learns from complete episodes: </a:t>
            </a:r>
            <a:r>
              <a:rPr lang="en-US" dirty="0" smtClean="0"/>
              <a:t>none </a:t>
            </a:r>
            <a:r>
              <a:rPr lang="en-US" dirty="0"/>
              <a:t>bootstrapping </a:t>
            </a:r>
            <a:endParaRPr lang="en-US" dirty="0" smtClean="0"/>
          </a:p>
          <a:p>
            <a:r>
              <a:rPr lang="en-US" dirty="0" smtClean="0"/>
              <a:t>MC </a:t>
            </a:r>
            <a:r>
              <a:rPr lang="en-US" dirty="0"/>
              <a:t>uses the simplest possible idea: value = mean </a:t>
            </a:r>
            <a:r>
              <a:rPr lang="en-US" dirty="0" smtClean="0"/>
              <a:t>return</a:t>
            </a:r>
          </a:p>
          <a:p>
            <a:r>
              <a:rPr lang="en-US" dirty="0" smtClean="0"/>
              <a:t>Caveat</a:t>
            </a:r>
            <a:r>
              <a:rPr lang="en-US" dirty="0"/>
              <a:t>: can only apply MC to episodic MDPs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episodes must </a:t>
            </a:r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09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Policy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Goal: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from episodes of experience under policy </a:t>
                </a:r>
                <a:r>
                  <a:rPr lang="en-US" dirty="0" smtClean="0"/>
                  <a:t>π</a:t>
                </a:r>
              </a:p>
              <a:p>
                <a:r>
                  <a:rPr lang="en-US" dirty="0" smtClean="0"/>
                  <a:t>Recall </a:t>
                </a:r>
                <a:r>
                  <a:rPr lang="en-US" dirty="0"/>
                  <a:t>that the return is the total discounted reward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Recall that the value function is the expected return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Monte-Carlo policy evaluation uses empirical mean return instead of expected return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13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First-Visit Monte-Carlo Policy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evaluate state s</a:t>
                </a:r>
              </a:p>
              <a:p>
                <a:r>
                  <a:rPr lang="en-US" dirty="0"/>
                  <a:t>The first time-step t that state s is visited in an episode,</a:t>
                </a:r>
              </a:p>
              <a:p>
                <a:pPr lvl="1"/>
                <a:r>
                  <a:rPr lang="en-US" dirty="0"/>
                  <a:t>Increment </a:t>
                </a:r>
                <a:r>
                  <a:rPr lang="en-US" dirty="0" smtClean="0"/>
                  <a:t>counter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Increment total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Value is estimated by mean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By law of large numbers,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∞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April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60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1434</Words>
  <Application>Microsoft Office PowerPoint</Application>
  <PresentationFormat>寬螢幕</PresentationFormat>
  <Paragraphs>419</Paragraphs>
  <Slides>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6" baseType="lpstr">
      <vt:lpstr>新細明體</vt:lpstr>
      <vt:lpstr>Arial</vt:lpstr>
      <vt:lpstr>Calibri</vt:lpstr>
      <vt:lpstr>Calibri Light</vt:lpstr>
      <vt:lpstr>Cambria Math</vt:lpstr>
      <vt:lpstr>Symbol</vt:lpstr>
      <vt:lpstr>Office 佈景主題</vt:lpstr>
      <vt:lpstr>Model-Free Prediction</vt:lpstr>
      <vt:lpstr>Course Outline</vt:lpstr>
      <vt:lpstr>Agenda</vt:lpstr>
      <vt:lpstr>Introduction</vt:lpstr>
      <vt:lpstr>Model-Free Reinforcement Learning</vt:lpstr>
      <vt:lpstr>Monte-Carlo Learning</vt:lpstr>
      <vt:lpstr>Monte-Carlo Reinforcement Learning</vt:lpstr>
      <vt:lpstr>Monte-Carlo Policy Evaluation</vt:lpstr>
      <vt:lpstr>First-Visit Monte-Carlo Policy Evaluation</vt:lpstr>
      <vt:lpstr>Every-Visit Monte-Carlo Policy Evaluation</vt:lpstr>
      <vt:lpstr>Blackjack Example: Rules</vt:lpstr>
      <vt:lpstr>Blackjack Example: Value Function after Monte-Carlo Learning</vt:lpstr>
      <vt:lpstr>Incremental Mean</vt:lpstr>
      <vt:lpstr>Incremental Monte-Carlo Updates</vt:lpstr>
      <vt:lpstr>Temporal-Difference Learning</vt:lpstr>
      <vt:lpstr>Temporal-Difference Learning</vt:lpstr>
      <vt:lpstr>MC and TD</vt:lpstr>
      <vt:lpstr>Driving Home Example</vt:lpstr>
      <vt:lpstr>Driving Home Example: MC vs. TD</vt:lpstr>
      <vt:lpstr>Advantages and Disadvantages of MC and TD (1)</vt:lpstr>
      <vt:lpstr>Bias/Variance Trade-Of</vt:lpstr>
      <vt:lpstr>Advantages and Disadvantages of MC and TD (2)</vt:lpstr>
      <vt:lpstr>Random Walk Example</vt:lpstr>
      <vt:lpstr>Random Walk: MC vs. TD</vt:lpstr>
      <vt:lpstr>Batch MC and TD</vt:lpstr>
      <vt:lpstr>AB Example</vt:lpstr>
      <vt:lpstr>Certainty Equivalence</vt:lpstr>
      <vt:lpstr>Advantages and Disadvantages of MC and TD (3)</vt:lpstr>
      <vt:lpstr>Monte-Carlo Backup</vt:lpstr>
      <vt:lpstr>Temporal-Difference Backup</vt:lpstr>
      <vt:lpstr>Dynamic Programming Backup</vt:lpstr>
      <vt:lpstr>Bootstrapping and Sampling: Summary</vt:lpstr>
      <vt:lpstr>Unified View of Reinforcement Learning</vt:lpstr>
      <vt:lpstr>TD(λ)</vt:lpstr>
      <vt:lpstr>n-Step Prediction</vt:lpstr>
      <vt:lpstr>n-Step Return</vt:lpstr>
      <vt:lpstr>Large Random Walk Example</vt:lpstr>
      <vt:lpstr>Averaging n-Step Returns</vt:lpstr>
      <vt:lpstr>λ-return</vt:lpstr>
      <vt:lpstr>TD(λ) Weighting Function</vt:lpstr>
      <vt:lpstr>Forward-view TD(λ)</vt:lpstr>
      <vt:lpstr>Forward-View TD(λ) on Large Random Walk</vt:lpstr>
      <vt:lpstr>Backward View TD(λ)</vt:lpstr>
      <vt:lpstr>Eligibility Traces</vt:lpstr>
      <vt:lpstr>Backward View TD(λ)</vt:lpstr>
      <vt:lpstr>TD(λ) and TD(0)</vt:lpstr>
      <vt:lpstr>TD(λ) and MC</vt:lpstr>
      <vt:lpstr>Forward and Backward View of TD(λ)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Model-Free Prediction</dc:title>
  <dc:creator>Chia-Yi Su</dc:creator>
  <cp:lastModifiedBy>Su, Ian</cp:lastModifiedBy>
  <cp:revision>649</cp:revision>
  <dcterms:created xsi:type="dcterms:W3CDTF">2020-07-07T01:55:53Z</dcterms:created>
  <dcterms:modified xsi:type="dcterms:W3CDTF">2022-04-30T12:07:22Z</dcterms:modified>
</cp:coreProperties>
</file>