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309" r:id="rId3"/>
    <p:sldId id="308" r:id="rId4"/>
    <p:sldId id="269" r:id="rId5"/>
    <p:sldId id="270" r:id="rId6"/>
    <p:sldId id="271" r:id="rId7"/>
    <p:sldId id="272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268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2022/4/30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Model-Free </a:t>
            </a:r>
            <a:r>
              <a:rPr lang="en-US" dirty="0" smtClean="0"/>
              <a:t>Control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With Monte-Carlo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Policy Evaluation: Monte-Carlo Policy Evaluation, V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?</a:t>
                </a:r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/>
                  <a:t>Greedy </a:t>
                </a:r>
                <a:r>
                  <a:rPr lang="en-US" dirty="0" smtClean="0"/>
                  <a:t>Policy Improvement</a:t>
                </a:r>
                <a:r>
                  <a:rPr lang="en-US" dirty="0"/>
                  <a:t>?</a:t>
                </a:r>
                <a:endParaRPr lang="en-US" dirty="0" smtClean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210" y="1426746"/>
            <a:ext cx="4963218" cy="2657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1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Policy Iteration Using Action-Value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Greedy policy improvement over V(s) requires model of MDP</a:t>
                </a:r>
              </a:p>
              <a:p>
                <a:pPr marL="457200" lvl="1" indent="0">
                  <a:buNone/>
                </a:pP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Greedy policy improvement over Q(s, a) is </a:t>
                </a:r>
                <a:r>
                  <a:rPr lang="en-US" dirty="0" smtClean="0"/>
                  <a:t>model-free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𝑟𝑔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nor/>
                            </m:rPr>
                            <a:rPr lang="en-US" dirty="0"/>
                            <m:t>Q</m:t>
                          </m:r>
                          <m:r>
                            <m:rPr>
                              <m:nor/>
                            </m:rPr>
                            <a:rPr lang="en-US" dirty="0"/>
                            <m:t>(</m:t>
                          </m:r>
                          <m:r>
                            <m:rPr>
                              <m:nor/>
                            </m:rPr>
                            <a:rPr lang="en-US" dirty="0"/>
                            <m:t>s</m:t>
                          </m:r>
                          <m:r>
                            <m:rPr>
                              <m:nor/>
                            </m:rPr>
                            <a:rPr lang="en-US" dirty="0"/>
                            <m:t>, </m:t>
                          </m:r>
                          <m:r>
                            <m:rPr>
                              <m:nor/>
                            </m:rPr>
                            <a:rPr lang="en-US" dirty="0"/>
                            <m:t>a</m:t>
                          </m:r>
                          <m:r>
                            <m:rPr>
                              <m:nor/>
                            </m:rPr>
                            <a:rPr lang="en-US" dirty="0"/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04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with Action-Value Function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Evaluation: </a:t>
                </a:r>
                <a:r>
                  <a:rPr lang="en-US" dirty="0"/>
                  <a:t>Monte-Carlo </a:t>
                </a:r>
                <a:r>
                  <a:rPr lang="en-US" dirty="0" smtClean="0"/>
                  <a:t>Policy Evaluation</a:t>
                </a:r>
                <a:r>
                  <a:rPr lang="en-US" dirty="0"/>
                  <a:t>, </a:t>
                </a:r>
                <a:r>
                  <a:rPr lang="en-US" dirty="0" smtClean="0"/>
                  <a:t>Q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/>
                  <a:t>Greedy </a:t>
                </a:r>
                <a:r>
                  <a:rPr lang="en-US" dirty="0" smtClean="0"/>
                  <a:t>Policy </a:t>
                </a:r>
                <a:r>
                  <a:rPr lang="en-US" dirty="0"/>
                  <a:t>I</a:t>
                </a:r>
                <a:r>
                  <a:rPr lang="en-US" dirty="0" smtClean="0"/>
                  <a:t>mprovement ?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383" y="1388479"/>
            <a:ext cx="4239217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853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Greedy Action Selection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are two doors in front of you.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left door and get reward 0 </a:t>
            </a:r>
            <a:endParaRPr lang="en-US" dirty="0" smtClean="0"/>
          </a:p>
          <a:p>
            <a:pPr lvl="1"/>
            <a:r>
              <a:rPr lang="en-US" dirty="0" smtClean="0"/>
              <a:t>V(left</a:t>
            </a:r>
            <a:r>
              <a:rPr lang="en-US" dirty="0"/>
              <a:t>) = 0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+1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+1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+3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+2 </a:t>
            </a:r>
            <a:endParaRPr lang="en-US" dirty="0" smtClean="0"/>
          </a:p>
          <a:p>
            <a:r>
              <a:rPr lang="en-US" dirty="0" smtClean="0"/>
              <a:t>You </a:t>
            </a:r>
            <a:r>
              <a:rPr lang="en-US" dirty="0"/>
              <a:t>open the right door and get reward +2 </a:t>
            </a:r>
            <a:endParaRPr lang="en-US" dirty="0" smtClean="0"/>
          </a:p>
          <a:p>
            <a:pPr lvl="1"/>
            <a:r>
              <a:rPr lang="en-US" dirty="0" smtClean="0"/>
              <a:t>V(right</a:t>
            </a:r>
            <a:r>
              <a:rPr lang="en-US" dirty="0"/>
              <a:t>) = +2 </a:t>
            </a:r>
            <a:endParaRPr lang="en-US" dirty="0" smtClean="0"/>
          </a:p>
          <a:p>
            <a:r>
              <a:rPr lang="en-US" dirty="0" smtClean="0"/>
              <a:t>. </a:t>
            </a:r>
            <a:r>
              <a:rPr lang="en-US" dirty="0"/>
              <a:t>. . </a:t>
            </a:r>
            <a:endParaRPr lang="en-US" dirty="0" smtClean="0"/>
          </a:p>
          <a:p>
            <a:r>
              <a:rPr lang="en-US" dirty="0" smtClean="0"/>
              <a:t>Are </a:t>
            </a:r>
            <a:r>
              <a:rPr lang="en-US" dirty="0"/>
              <a:t>you sure you’ve chosen the best door?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113" y="2003874"/>
            <a:ext cx="3242687" cy="314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873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-</a:t>
            </a:r>
            <a:r>
              <a:rPr lang="en-US" dirty="0"/>
              <a:t>Greedy Exploration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idea for ensuring continual </a:t>
            </a:r>
            <a:r>
              <a:rPr lang="en-US" dirty="0" smtClean="0"/>
              <a:t>exploration</a:t>
            </a:r>
          </a:p>
          <a:p>
            <a:r>
              <a:rPr lang="en-US" dirty="0"/>
              <a:t>All m actions are tried with non-zero </a:t>
            </a:r>
            <a:r>
              <a:rPr lang="en-US" dirty="0" smtClean="0"/>
              <a:t>probability</a:t>
            </a:r>
          </a:p>
          <a:p>
            <a:r>
              <a:rPr lang="en-US" dirty="0"/>
              <a:t>With probability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choose an action at random</a:t>
            </a:r>
            <a:endParaRPr lang="en-US" dirty="0" smtClean="0"/>
          </a:p>
          <a:p>
            <a:r>
              <a:rPr lang="en-US" dirty="0"/>
              <a:t>With probability 1 − </a:t>
            </a:r>
            <a:r>
              <a:rPr lang="en-US" dirty="0">
                <a:sym typeface="Symbol" panose="05050102010706020507" pitchFamily="18" charset="2"/>
              </a:rPr>
              <a:t></a:t>
            </a:r>
            <a:r>
              <a:rPr lang="en-US" dirty="0" smtClean="0"/>
              <a:t> </a:t>
            </a:r>
            <a:r>
              <a:rPr lang="en-US" dirty="0"/>
              <a:t>choose the greedy </a:t>
            </a:r>
            <a:r>
              <a:rPr lang="en-US" dirty="0" smtClean="0"/>
              <a:t>action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938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ym typeface="Symbol" panose="05050102010706020507" pitchFamily="18" charset="2"/>
              </a:rPr>
              <a:t></a:t>
            </a:r>
            <a:r>
              <a:rPr lang="en-US" altLang="zh-TW" dirty="0" smtClean="0"/>
              <a:t>-</a:t>
            </a:r>
            <a:r>
              <a:rPr lang="en-US" dirty="0" smtClean="0"/>
              <a:t>Greedy </a:t>
            </a:r>
            <a:r>
              <a:rPr lang="en-US" dirty="0"/>
              <a:t>Policy Improvement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For any </a:t>
                </a:r>
                <a:r>
                  <a:rPr lang="en-US" dirty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-</a:t>
                </a:r>
                <a:r>
                  <a:rPr lang="en-US" dirty="0"/>
                  <a:t>greedy policy π, the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policy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‘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with respect </a:t>
                </a:r>
                <a:r>
                  <a:rPr lang="en-US" dirty="0" smtClean="0"/>
                  <a:t>to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is </a:t>
                </a:r>
                <a:r>
                  <a:rPr lang="en-US" dirty="0"/>
                  <a:t>an improvement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(s)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+(1−</m:t>
                        </m:r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  <m:r>
                          <a:rPr 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)</m:t>
                        </m:r>
                        <m:func>
                          <m:func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𝑎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∈</m:t>
                                </m:r>
                                <m: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𝐴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>
                            <a:sym typeface="Symbol" panose="05050102010706020507" pitchFamily="18" charset="2"/>
                          </a:rPr>
                          <m:t>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sym typeface="Symbol" panose="05050102010706020507" pitchFamily="18" charset="2"/>
                              </a:rPr>
                              <m:t>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naryPr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𝑎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∈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𝐴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</m:ctrlPr>
                              </m:fPr>
                              <m:num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𝜋</m:t>
                                </m:r>
                                <m:d>
                                  <m:d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𝑠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,</m:t>
                                    </m:r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sym typeface="Symbol" panose="05050102010706020507" pitchFamily="18" charset="2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 − 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nor/>
                                      </m:rPr>
                                      <a:rPr lang="en-US" dirty="0">
                                        <a:sym typeface="Symbol" panose="05050102010706020507" pitchFamily="18" charset="2"/>
                                      </a:rPr>
                                      <m:t>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sym typeface="Symbol" panose="05050102010706020507" pitchFamily="18" charset="2"/>
                                  </a:rPr>
                                  <m:t>1 −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sym typeface="Symbol" panose="05050102010706020507" pitchFamily="18" charset="2"/>
                                  </a:rPr>
                                  <m:t></m:t>
                                </m:r>
                              </m:den>
                            </m:f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r>
                          <a:rPr lang="en-US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r>
                  <a:rPr lang="en-US" dirty="0" smtClean="0"/>
                  <a:t>Therefore: </a:t>
                </a:r>
                <a:r>
                  <a:rPr lang="en-US" dirty="0"/>
                  <a:t>from policy improvement </a:t>
                </a:r>
                <a:r>
                  <a:rPr lang="en-US" dirty="0" smtClean="0"/>
                  <a:t>theorem,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(s)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7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 smtClean="0"/>
                  <a:t>Policy </a:t>
                </a:r>
                <a:r>
                  <a:rPr lang="en-US" dirty="0"/>
                  <a:t>Evaluation: Monte-Carlo Policy Evaluation, 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Policy Improvement</a:t>
                </a:r>
                <a:r>
                  <a:rPr lang="en-US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altLang="zh-TW" dirty="0" smtClean="0">
                    <a:sym typeface="Symbol" panose="05050102010706020507" pitchFamily="18" charset="2"/>
                  </a:rPr>
                  <a:t>-</a:t>
                </a:r>
                <a:r>
                  <a:rPr lang="en-US" dirty="0" smtClean="0"/>
                  <a:t>Greedy </a:t>
                </a:r>
                <a:r>
                  <a:rPr lang="en-US" dirty="0"/>
                  <a:t>Policy </a:t>
                </a:r>
                <a:r>
                  <a:rPr lang="en-US" dirty="0" smtClean="0"/>
                  <a:t>Improvement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045" y="1481491"/>
            <a:ext cx="4230355" cy="257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4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Monte-Carlo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Every </a:t>
                </a:r>
                <a:r>
                  <a:rPr lang="en-US" dirty="0"/>
                  <a:t>E</a:t>
                </a:r>
                <a:r>
                  <a:rPr lang="en-US" dirty="0" smtClean="0"/>
                  <a:t>pisode</a:t>
                </a:r>
                <a:r>
                  <a:rPr lang="en-US" dirty="0"/>
                  <a:t>:</a:t>
                </a:r>
                <a:r>
                  <a:rPr lang="zh-TW" altLang="en-US" dirty="0" smtClean="0"/>
                  <a:t> </a:t>
                </a:r>
                <a:endParaRPr lang="en-US" altLang="zh-TW" dirty="0" smtClean="0"/>
              </a:p>
              <a:p>
                <a:pPr lvl="1"/>
                <a:r>
                  <a:rPr lang="en-US" dirty="0"/>
                  <a:t>Policy Evaluation: Monte-Carlo Policy Evaluation, Q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Policy Improvement:</a:t>
                </a:r>
                <a:r>
                  <a:rPr lang="zh-TW" altLang="en-US" dirty="0"/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</a:t>
                </a:r>
                <a:r>
                  <a:rPr lang="en-US" altLang="zh-TW" dirty="0">
                    <a:sym typeface="Symbol" panose="05050102010706020507" pitchFamily="18" charset="2"/>
                  </a:rPr>
                  <a:t>-</a:t>
                </a:r>
                <a:r>
                  <a:rPr lang="en-US" dirty="0"/>
                  <a:t>Greedy Policy Improvement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117" y="1646238"/>
            <a:ext cx="4114800" cy="267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62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Greedy in the Limit with Infinite Exploration (GLIE)</a:t>
                </a:r>
              </a:p>
              <a:p>
                <a:r>
                  <a:rPr lang="en-US" dirty="0"/>
                  <a:t>All state-action pairs are explored infinitely many times</a:t>
                </a:r>
                <a:r>
                  <a:rPr lang="en-US" dirty="0" smtClean="0"/>
                  <a:t>,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policy converges on a greedy </a:t>
                </a:r>
                <a:r>
                  <a:rPr lang="en-US" dirty="0" smtClean="0"/>
                  <a:t>policy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→∞</m:t>
                          </m:r>
                        </m:lim>
                      </m:limLow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limLow>
                                <m:limLow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𝑟𝑔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𝐴</m:t>
                                  </m:r>
                                </m:lim>
                              </m:limLow>
                            </m:fNam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s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dirty="0"/>
                                <m:t>)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For example, </a:t>
                </a:r>
                <a:r>
                  <a:rPr lang="en-US" dirty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-</a:t>
                </a:r>
                <a:r>
                  <a:rPr lang="en-US" dirty="0"/>
                  <a:t>greedy is GLIE if </a:t>
                </a:r>
                <a:r>
                  <a:rPr lang="en-US" dirty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 </a:t>
                </a:r>
                <a:r>
                  <a:rPr lang="en-US" dirty="0"/>
                  <a:t>reduces to zero </a:t>
                </a:r>
                <a:r>
                  <a:rPr lang="en-US" dirty="0" smtClean="0"/>
                  <a:t>at </a:t>
                </a:r>
                <a:r>
                  <a:rPr lang="en-US" dirty="0" smtClean="0">
                    <a:sym typeface="Symbol" panose="05050102010706020507" pitchFamily="18" charset="2"/>
                  </a:rPr>
                  <a:t> </a:t>
                </a:r>
                <a:r>
                  <a:rPr lang="en-US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1425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GLIE Monte-Carlo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Sample kth episode using π: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For each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in the episode</a:t>
                </a:r>
                <a:r>
                  <a:rPr lang="en-US" dirty="0" smtClean="0"/>
                  <a:t>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dirty="0" smtClean="0"/>
              </a:p>
              <a:p>
                <a:pPr lvl="1"/>
                <a:r>
                  <a:rPr lang="en-US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Improve policy based on new action-value </a:t>
                </a:r>
                <a:r>
                  <a:rPr lang="en-US" dirty="0" smtClean="0"/>
                  <a:t>function,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 </m:t>
                    </m:r>
                    <m:r>
                      <m:rPr>
                        <m:nor/>
                      </m:rPr>
                      <a:rPr lang="en-US" dirty="0"/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−</m:t>
                    </m:r>
                    <m:r>
                      <m:rPr>
                        <m:nor/>
                      </m:rPr>
                      <a:rPr lang="en-US" b="0" i="0" dirty="0" smtClean="0">
                        <a:sym typeface="Symbol" panose="05050102010706020507" pitchFamily="18" charset="2"/>
                      </a:rPr>
                      <m:t>greedy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𝑄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GLIE Monte-Carlo control converges to the optimal action-value function</a:t>
                </a:r>
                <a:r>
                  <a:rPr lang="en-US" dirty="0" smtClean="0"/>
                  <a:t>,</a:t>
                </a:r>
              </a:p>
              <a:p>
                <a:pPr lvl="1"/>
                <a:r>
                  <a:rPr lang="en-US" dirty="0"/>
                  <a:t>Q(s, a) </a:t>
                </a:r>
                <a:r>
                  <a:rPr lang="en-US" dirty="0" smtClean="0"/>
                  <a:t>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005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36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</a:t>
            </a:r>
            <a:r>
              <a:rPr lang="en-US" dirty="0"/>
              <a:t>Temporal-Difference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085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MC vs. TD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Temporal-Difference </a:t>
                </a:r>
                <a:r>
                  <a:rPr lang="en-US" dirty="0"/>
                  <a:t>(TD) learning has several advantages over Monte-Carlo (</a:t>
                </a:r>
                <a:r>
                  <a:rPr lang="en-US" dirty="0" smtClean="0"/>
                  <a:t>MC)</a:t>
                </a:r>
              </a:p>
              <a:p>
                <a:pPr lvl="1"/>
                <a:r>
                  <a:rPr lang="en-US" dirty="0" smtClean="0"/>
                  <a:t>Lower variance</a:t>
                </a:r>
              </a:p>
              <a:p>
                <a:pPr lvl="1"/>
                <a:r>
                  <a:rPr lang="en-US" dirty="0" smtClean="0"/>
                  <a:t>Online</a:t>
                </a:r>
              </a:p>
              <a:p>
                <a:pPr lvl="1"/>
                <a:r>
                  <a:rPr lang="en-US" dirty="0" smtClean="0"/>
                  <a:t>Incomplete Sequences </a:t>
                </a:r>
              </a:p>
              <a:p>
                <a:r>
                  <a:rPr lang="en-US" dirty="0" smtClean="0"/>
                  <a:t>Natural </a:t>
                </a:r>
                <a:r>
                  <a:rPr lang="en-US" dirty="0"/>
                  <a:t>idea: use TD instead of MC in our control loop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Apply </a:t>
                </a:r>
                <a:r>
                  <a:rPr lang="en-US" dirty="0"/>
                  <a:t>TD to Q(S, A) 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ym typeface="Symbol" panose="05050102010706020507" pitchFamily="18" charset="2"/>
                      </a:rPr>
                      <m:t></m:t>
                    </m:r>
                  </m:oMath>
                </a14:m>
                <a:r>
                  <a:rPr lang="en-US" dirty="0" smtClean="0"/>
                  <a:t>-</a:t>
                </a:r>
                <a:r>
                  <a:rPr lang="en-US" dirty="0"/>
                  <a:t>greedy policy </a:t>
                </a:r>
                <a:r>
                  <a:rPr lang="en-US" dirty="0" smtClean="0"/>
                  <a:t>improvement</a:t>
                </a:r>
              </a:p>
              <a:p>
                <a:pPr lvl="1"/>
                <a:r>
                  <a:rPr lang="en-US" dirty="0" smtClean="0"/>
                  <a:t>Update </a:t>
                </a:r>
                <a:r>
                  <a:rPr lang="en-US" dirty="0"/>
                  <a:t>every time-step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838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Action-Value Functions with </a:t>
            </a:r>
            <a:r>
              <a:rPr lang="en-US" dirty="0" err="1" smtClean="0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r>
                      <m:rPr>
                        <m:nor/>
                      </m:rPr>
                      <a:rPr lang="en-US" dirty="0"/>
                      <m:t>(</m:t>
                    </m:r>
                    <m:r>
                      <m:rPr>
                        <m:nor/>
                      </m:rPr>
                      <a:rPr lang="en-US" dirty="0"/>
                      <m:t>S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m:rPr>
                        <m:nor/>
                      </m:rPr>
                      <a:rPr lang="en-US" dirty="0"/>
                      <m:t>A</m:t>
                    </m:r>
                    <m:r>
                      <m:rPr>
                        <m:nor/>
                      </m:rPr>
                      <a:rPr lang="en-US" dirty="0"/>
                      <m:t>) + 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m:rPr>
                            <m:nor/>
                          </m:rPr>
                          <a:rPr lang="en-US" dirty="0"/>
                          <m:t>S</m:t>
                        </m:r>
                        <m:r>
                          <m:rPr>
                            <m:nor/>
                          </m:rPr>
                          <a:rPr lang="en-US" dirty="0"/>
                          <m:t>,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5295" y="1646238"/>
            <a:ext cx="1638529" cy="2876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70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On-Policy Control With </a:t>
            </a:r>
            <a:r>
              <a:rPr lang="en-US" dirty="0" err="1"/>
              <a:t>Sarsa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Every time-step</a:t>
                </a:r>
                <a:r>
                  <a:rPr lang="en-US" dirty="0" smtClean="0"/>
                  <a:t>:</a:t>
                </a:r>
              </a:p>
              <a:p>
                <a:pPr lvl="1"/>
                <a:r>
                  <a:rPr lang="en-US" dirty="0"/>
                  <a:t>Policy </a:t>
                </a:r>
                <a:r>
                  <a:rPr lang="en-US" dirty="0" smtClean="0"/>
                  <a:t>Evaluation: </a:t>
                </a:r>
                <a:r>
                  <a:rPr lang="en-US" dirty="0" err="1" smtClean="0"/>
                  <a:t>Sarsa</a:t>
                </a:r>
                <a:r>
                  <a:rPr lang="en-US" dirty="0" smtClean="0"/>
                  <a:t>, Q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Policy </a:t>
                </a:r>
                <a:r>
                  <a:rPr lang="en-US" dirty="0" smtClean="0"/>
                  <a:t>Improvement: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policy improvement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9792" y="1646238"/>
            <a:ext cx="3983182" cy="25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8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Algorithm for On-Policy Control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642" y="1977559"/>
            <a:ext cx="8129578" cy="326777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4780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</a:t>
            </a:r>
            <a:r>
              <a:rPr lang="en-US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Sarsa</a:t>
                </a:r>
                <a:r>
                  <a:rPr lang="en-US" dirty="0"/>
                  <a:t> converges to the optimal action-value function</a:t>
                </a:r>
                <a:r>
                  <a:rPr lang="en-US" dirty="0" smtClean="0"/>
                  <a:t>, </a:t>
                </a:r>
                <a:r>
                  <a:rPr lang="en-US" dirty="0"/>
                  <a:t>Q(s, a) →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 under the following conditions:</a:t>
                </a:r>
              </a:p>
              <a:p>
                <a:pPr lvl="1"/>
                <a:r>
                  <a:rPr lang="en-US" dirty="0"/>
                  <a:t>GLIE sequence of </a:t>
                </a:r>
                <a:r>
                  <a:rPr lang="en-US" dirty="0" smtClean="0"/>
                  <a:t>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Robbins-</a:t>
                </a:r>
                <a:r>
                  <a:rPr lang="en-US" dirty="0" err="1"/>
                  <a:t>Monro</a:t>
                </a:r>
                <a:r>
                  <a:rPr lang="en-US" dirty="0"/>
                  <a:t> sequence of step-sizes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e>
                    </m:nary>
                  </m:oMath>
                </a14:m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74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n-Step </a:t>
            </a:r>
            <a:r>
              <a:rPr lang="en-US" dirty="0" err="1"/>
              <a:t>Sarsa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Consider the following n-step returns for n = 1, 2, ∞:</a:t>
                </a:r>
              </a:p>
              <a:p>
                <a:pPr marL="0" indent="0">
                  <a:buNone/>
                </a:pPr>
                <a:r>
                  <a:rPr lang="en-US" dirty="0"/>
                  <a:t>n = 1  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Sarsa</a:t>
                </a:r>
                <a:r>
                  <a:rPr lang="en-US" dirty="0" smtClean="0"/>
                  <a:t>)  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= 2               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(2)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r>
                  <a:rPr lang="en-US" dirty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⋮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 = ∞ (MC)   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dirty="0">
                                <a:ea typeface="Cambria Math" panose="02040503050406030204" pitchFamily="18" charset="0"/>
                              </a:rPr>
                              <m:t>∞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Define the n-step </a:t>
                </a:r>
                <a:r>
                  <a:rPr lang="en-US" dirty="0" smtClean="0"/>
                  <a:t>Q-return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</m:d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+⋯+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n-step </a:t>
                </a:r>
                <a:r>
                  <a:rPr lang="en-US" dirty="0" err="1"/>
                  <a:t>Sarsa</a:t>
                </a:r>
                <a:r>
                  <a:rPr lang="en-US" dirty="0"/>
                  <a:t> updates Q(s, a) towards the n-step </a:t>
                </a:r>
                <a:r>
                  <a:rPr lang="en-US" dirty="0" smtClean="0"/>
                  <a:t>Q-return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</m:e>
                            </m:d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961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dirty="0" smtClean="0"/>
                  <a:t> return combines </a:t>
                </a:r>
                <a:r>
                  <a:rPr lang="en-US" dirty="0"/>
                  <a:t>all n-step </a:t>
                </a:r>
                <a:r>
                  <a:rPr lang="en-US" dirty="0" smtClean="0"/>
                  <a:t>Q-returns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Using weight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(1 − </m:t>
                        </m:r>
                        <m:r>
                          <m:rPr>
                            <m:nor/>
                          </m:rPr>
                          <a:rPr lang="el-GR" dirty="0"/>
                          <m:t>λ</m:t>
                        </m:r>
                        <m:r>
                          <m:rPr>
                            <m:nor/>
                          </m:rPr>
                          <a:rPr lang="el-GR" dirty="0"/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m:rPr>
                            <m:nor/>
                          </m:rPr>
                          <a:rPr lang="el-GR" sz="1600" dirty="0"/>
                          <m:t>λ</m:t>
                        </m:r>
                      </m:sup>
                    </m:sSubSup>
                    <m:r>
                      <a:rPr lang="en-US" sz="16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1600" dirty="0"/>
                      <m:t>(1 − </m:t>
                    </m:r>
                    <m:r>
                      <m:rPr>
                        <m:nor/>
                      </m:rPr>
                      <a:rPr lang="el-GR" sz="1600" dirty="0"/>
                      <m:t>λ</m:t>
                    </m:r>
                    <m:r>
                      <m:rPr>
                        <m:nor/>
                      </m:rPr>
                      <a:rPr lang="el-GR" sz="1600" dirty="0"/>
                      <m:t>)</m:t>
                    </m:r>
                    <m:nary>
                      <m:naryPr>
                        <m:chr m:val="∑"/>
                        <m:limLoc m:val="subSup"/>
                        <m:ctrlPr>
                          <a:rPr lang="el-GR" sz="16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600" i="1" dirty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i="1" dirty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  <m:sup>
                        <m:r>
                          <a:rPr lang="el-GR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sup>
                        </m:sSubSup>
                      </m:e>
                    </m:nary>
                  </m:oMath>
                </a14:m>
                <a:endParaRPr lang="en-US" sz="1600" dirty="0"/>
              </a:p>
              <a:p>
                <a:r>
                  <a:rPr lang="en-US" dirty="0"/>
                  <a:t>Forward-view TD(</a:t>
                </a:r>
                <a:r>
                  <a:rPr lang="el-GR" dirty="0"/>
                  <a:t>λ)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60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l-GR" sz="1600" dirty="0"/>
                                  <m:t>λ</m:t>
                                </m:r>
                              </m:e>
                            </m:d>
                          </m:sup>
                        </m:sSubSup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TW" sz="16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Q</m:t>
                        </m:r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16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64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13" name="內容版面配置區 12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924" y="1825625"/>
            <a:ext cx="3682643" cy="3599888"/>
          </a:xfrm>
        </p:spPr>
      </p:pic>
    </p:spTree>
    <p:extLst>
      <p:ext uri="{BB962C8B-B14F-4D97-AF65-F5344CB8AC3E}">
        <p14:creationId xmlns:p14="http://schemas.microsoft.com/office/powerpoint/2010/main" val="253719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Backward View </a:t>
            </a:r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內容版面配置區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Just like </a:t>
                </a:r>
                <a:r>
                  <a:rPr lang="en-US" dirty="0"/>
                  <a:t>TD(λ), we use eligibility traces in an online </a:t>
                </a:r>
                <a:r>
                  <a:rPr lang="en-US" dirty="0" smtClean="0"/>
                  <a:t>algorithm</a:t>
                </a:r>
              </a:p>
              <a:p>
                <a:r>
                  <a:rPr lang="en-US" dirty="0"/>
                  <a:t>But </a:t>
                </a:r>
                <a:r>
                  <a:rPr lang="en-US" dirty="0" err="1"/>
                  <a:t>Sarsa</a:t>
                </a:r>
                <a:r>
                  <a:rPr lang="en-US" dirty="0"/>
                  <a:t>(λ) has one eligibility trace for each state-action </a:t>
                </a:r>
                <a:r>
                  <a:rPr lang="en-US" dirty="0" smtClean="0"/>
                  <a:t>pair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Q(s, a) is updated for every state s and action </a:t>
                </a:r>
                <a:r>
                  <a:rPr lang="en-US" dirty="0" smtClean="0"/>
                  <a:t>a</a:t>
                </a:r>
              </a:p>
              <a:p>
                <a:r>
                  <a:rPr lang="en-US" dirty="0"/>
                  <a:t>I</a:t>
                </a:r>
                <a:r>
                  <a:rPr lang="en-US" dirty="0" smtClean="0"/>
                  <a:t>n </a:t>
                </a:r>
                <a:r>
                  <a:rPr lang="en-US" dirty="0"/>
                  <a:t>proportion to </a:t>
                </a:r>
                <a:r>
                  <a:rPr lang="en-US" dirty="0" smtClean="0"/>
                  <a:t>TD-error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/>
                          <m:t>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and eligibility trace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9" name="內容版面配置區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926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(</a:t>
            </a:r>
            <a:r>
              <a:rPr lang="el-GR" dirty="0"/>
              <a:t>λ) </a:t>
            </a:r>
            <a:r>
              <a:rPr lang="en-US" dirty="0"/>
              <a:t>Algorithm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557" y="1690688"/>
            <a:ext cx="6782747" cy="3962953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562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Introduction </a:t>
            </a:r>
            <a:endParaRPr lang="en-US" altLang="zh-TW" dirty="0" smtClean="0"/>
          </a:p>
          <a:p>
            <a:r>
              <a:rPr lang="en-US" dirty="0"/>
              <a:t>On-Policy Monte-Carlo </a:t>
            </a:r>
            <a:r>
              <a:rPr lang="en-US" dirty="0" smtClean="0"/>
              <a:t>Control</a:t>
            </a:r>
          </a:p>
          <a:p>
            <a:r>
              <a:rPr lang="en-US" dirty="0"/>
              <a:t>On-Policy Temporal-Difference </a:t>
            </a:r>
            <a:r>
              <a:rPr lang="en-US" dirty="0" smtClean="0"/>
              <a:t>Learning</a:t>
            </a:r>
          </a:p>
          <a:p>
            <a:r>
              <a:rPr lang="en-US" dirty="0"/>
              <a:t>Off-Policy </a:t>
            </a:r>
            <a:r>
              <a:rPr lang="en-US" dirty="0" smtClean="0"/>
              <a:t>Learning</a:t>
            </a:r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88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95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Evaluate target policy π(</a:t>
                </a:r>
                <a:r>
                  <a:rPr lang="en-US" dirty="0" err="1"/>
                  <a:t>a|s</a:t>
                </a:r>
                <a:r>
                  <a:rPr lang="en-US" dirty="0"/>
                  <a:t>) to </a:t>
                </a:r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sub>
                    </m:sSub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While following </a:t>
                </a:r>
                <a:r>
                  <a:rPr lang="en-US" dirty="0" smtClean="0"/>
                  <a:t>behavior </a:t>
                </a:r>
                <a:r>
                  <a:rPr lang="en-US" dirty="0"/>
                  <a:t>policy µ(</a:t>
                </a:r>
                <a:r>
                  <a:rPr lang="en-US" dirty="0" err="1"/>
                  <a:t>a|s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Why is this important</a:t>
                </a:r>
                <a:r>
                  <a:rPr lang="en-US" dirty="0" smtClean="0"/>
                  <a:t>?</a:t>
                </a:r>
              </a:p>
              <a:p>
                <a:pPr lvl="1"/>
                <a:r>
                  <a:rPr lang="en-US" dirty="0"/>
                  <a:t>Learn from observing humans or other </a:t>
                </a:r>
                <a:r>
                  <a:rPr lang="en-US" dirty="0" smtClean="0"/>
                  <a:t>agents</a:t>
                </a:r>
              </a:p>
              <a:p>
                <a:pPr lvl="1"/>
                <a:r>
                  <a:rPr lang="en-US" dirty="0"/>
                  <a:t>Re-use </a:t>
                </a:r>
                <a:r>
                  <a:rPr lang="en-US" dirty="0" smtClean="0"/>
                  <a:t>experience </a:t>
                </a:r>
                <a:r>
                  <a:rPr lang="en-US" dirty="0"/>
                  <a:t>generated from old </a:t>
                </a:r>
                <a:r>
                  <a:rPr lang="en-US" dirty="0" smtClean="0"/>
                  <a:t>policies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Learn about optimal policy while following exploratory </a:t>
                </a:r>
                <a:r>
                  <a:rPr lang="en-US" dirty="0" smtClean="0"/>
                  <a:t>policy</a:t>
                </a:r>
              </a:p>
              <a:p>
                <a:pPr lvl="1"/>
                <a:r>
                  <a:rPr lang="en-US" dirty="0"/>
                  <a:t>Learn about multiple policies while following one policy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6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</a:t>
            </a:r>
            <a:r>
              <a:rPr lang="en-US" dirty="0" smtClean="0"/>
              <a:t>Sampling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Estimate the expectation of a different distribution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9202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for Off-Policy Monte-Carlo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returns generated from µ to evaluate π</a:t>
                </a:r>
              </a:p>
              <a:p>
                <a:r>
                  <a:rPr lang="en-US" dirty="0"/>
                  <a:t>Weight 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according to similarity between policies</a:t>
                </a:r>
                <a:endParaRPr lang="en-US" dirty="0" smtClean="0"/>
              </a:p>
              <a:p>
                <a:r>
                  <a:rPr lang="en-US" dirty="0"/>
                  <a:t>Multiply importance sampling corrections along whole </a:t>
                </a:r>
                <a:r>
                  <a:rPr lang="en-US" dirty="0" smtClean="0"/>
                  <a:t>episode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f>
                          <m:fPr>
                            <m:type m:val="li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den>
                        </m:f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dirty="0"/>
                          <m:t>π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nor/>
                          </m:rPr>
                          <a:rPr lang="en-US" dirty="0"/>
                          <m:t>µ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den>
                    </m:f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/>
                  <a:t>Update value towards corrected </a:t>
                </a:r>
                <a:r>
                  <a:rPr lang="en-US" dirty="0" smtClean="0"/>
                  <a:t>return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f>
                              <m:fPr>
                                <m:type m:val="lin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den>
                            </m:f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Importance sampling can dramatically increase </a:t>
                </a:r>
                <a:r>
                  <a:rPr lang="en-US" dirty="0" smtClean="0"/>
                  <a:t>variance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56574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Sampling for Off-Policy TD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Use TD targets generated from µ to evaluate π</a:t>
                </a:r>
              </a:p>
              <a:p>
                <a:r>
                  <a:rPr lang="en-US" dirty="0"/>
                  <a:t>Weight TD target </a:t>
                </a:r>
                <a:r>
                  <a:rPr lang="en-US" dirty="0" smtClean="0"/>
                  <a:t>R +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by importance </a:t>
                </a:r>
                <a:r>
                  <a:rPr lang="en-US" dirty="0" smtClean="0"/>
                  <a:t>sampling</a:t>
                </a:r>
              </a:p>
              <a:p>
                <a:r>
                  <a:rPr lang="en-US" dirty="0"/>
                  <a:t>Only need a single importance sampling </a:t>
                </a:r>
                <a:r>
                  <a:rPr lang="en-US" dirty="0" smtClean="0"/>
                  <a:t>correction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/>
                              <m:t>π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m:rPr>
                                <m:nor/>
                              </m:rPr>
                              <a:rPr lang="en-US" dirty="0"/>
                              <m:t>µ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Much lower variance than Monte-Carlo importance </a:t>
                </a:r>
                <a:r>
                  <a:rPr lang="en-US" dirty="0" smtClean="0"/>
                  <a:t>sampling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5466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now consider off-policy learning of action-values Q(s, a) </a:t>
                </a:r>
              </a:p>
              <a:p>
                <a:r>
                  <a:rPr lang="en-US" dirty="0"/>
                  <a:t>No importance sampling is </a:t>
                </a:r>
                <a:r>
                  <a:rPr lang="en-US" dirty="0" smtClean="0"/>
                  <a:t>required</a:t>
                </a:r>
              </a:p>
              <a:p>
                <a:r>
                  <a:rPr lang="en-US" dirty="0"/>
                  <a:t>Next action is chosen using </a:t>
                </a:r>
                <a:r>
                  <a:rPr lang="en-US" dirty="0" smtClean="0"/>
                  <a:t>behavior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But we consider alternative successor </a:t>
                </a:r>
                <a:r>
                  <a:rPr lang="en-US" dirty="0" smtClean="0"/>
                  <a:t>action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And </a:t>
                </a:r>
                <a:r>
                  <a:rPr lang="en-US" dirty="0" smtClean="0"/>
                  <a:t>update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towards value of alternative </a:t>
                </a:r>
                <a:r>
                  <a:rPr lang="en-US" dirty="0" smtClean="0"/>
                  <a:t>action</a:t>
                </a:r>
              </a:p>
              <a:p>
                <a:r>
                  <a:rPr lang="en-US" dirty="0"/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/>
                      <m:t>Q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/>
                          <m:t>Q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197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Off-Policy Control with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We now allow both behavior </a:t>
                </a:r>
                <a:r>
                  <a:rPr lang="en-US" dirty="0"/>
                  <a:t>and target policies to </a:t>
                </a:r>
                <a:r>
                  <a:rPr lang="en-US" dirty="0" smtClean="0"/>
                  <a:t>improve</a:t>
                </a:r>
              </a:p>
              <a:p>
                <a:r>
                  <a:rPr lang="en-US" dirty="0"/>
                  <a:t>The target policy π is greedy w.r.t. Q(s, a</a:t>
                </a:r>
                <a:r>
                  <a:rPr lang="en-US" dirty="0" smtClean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r>
                  <a:rPr lang="en-US" dirty="0"/>
                  <a:t>The </a:t>
                </a:r>
                <a:r>
                  <a:rPr lang="en-US" dirty="0" smtClean="0"/>
                  <a:t>behavior </a:t>
                </a:r>
                <a:r>
                  <a:rPr lang="en-US" dirty="0"/>
                  <a:t>policy µ is e.g. </a:t>
                </a:r>
                <a:r>
                  <a:rPr lang="en-US" dirty="0" smtClean="0">
                    <a:sym typeface="Symbol" panose="05050102010706020507" pitchFamily="18" charset="2"/>
                  </a:rPr>
                  <a:t></a:t>
                </a:r>
                <a:r>
                  <a:rPr lang="en-US" dirty="0" smtClean="0"/>
                  <a:t>-</a:t>
                </a:r>
                <a:r>
                  <a:rPr lang="en-US" dirty="0"/>
                  <a:t>greedy w.r.t. Q(s, a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The Q-learning target </a:t>
                </a:r>
                <a:r>
                  <a:rPr lang="en-US" dirty="0" smtClean="0"/>
                  <a:t>simplifies</a:t>
                </a:r>
                <a:r>
                  <a:rPr lang="en-US" dirty="0"/>
                  <a:t> </a:t>
                </a:r>
                <a:r>
                  <a:rPr lang="en-US" dirty="0" smtClean="0"/>
                  <a:t>as follows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argmax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06257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 Control </a:t>
            </a:r>
            <a:r>
              <a:rPr lang="en-US" dirty="0" smtClean="0"/>
              <a:t>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endParaRPr lang="en-US" i="1" dirty="0" smtClean="0">
                  <a:latin typeface="Cambria Math" panose="02040503050406030204" pitchFamily="18" charset="0"/>
                </a:endParaRP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Q(S, A)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Q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dirty="0"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Q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S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dirty="0"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Q-learning control converges to the optimal action-value </a:t>
                </a:r>
                <a:r>
                  <a:rPr lang="en-US" dirty="0" smtClean="0"/>
                  <a:t>function</a:t>
                </a:r>
              </a:p>
              <a:p>
                <a:pPr lvl="1"/>
                <a:r>
                  <a:rPr lang="en-US" dirty="0" smtClean="0">
                    <a:ea typeface="Cambria Math" panose="02040503050406030204" pitchFamily="18" charset="0"/>
                  </a:rPr>
                  <a:t>Q(s, a)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261" y="1646238"/>
            <a:ext cx="2343477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822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 Between DP and TD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968" y="1690688"/>
            <a:ext cx="7030930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007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Silver, Introduction</a:t>
            </a:r>
            <a:r>
              <a:rPr lang="en-US" dirty="0"/>
              <a:t>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689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Model-Free Reinforcement Learning 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Model-Free Prediction </a:t>
            </a:r>
          </a:p>
          <a:p>
            <a:pPr lvl="1"/>
            <a:r>
              <a:rPr lang="en-US" dirty="0" smtClean="0"/>
              <a:t>Estimate </a:t>
            </a:r>
            <a:r>
              <a:rPr lang="en-US" dirty="0"/>
              <a:t>the value function of an unknown MDP </a:t>
            </a:r>
            <a:endParaRPr lang="en-US" dirty="0" smtClean="0"/>
          </a:p>
          <a:p>
            <a:r>
              <a:rPr lang="en-US" dirty="0" smtClean="0"/>
              <a:t>Model-Free Control </a:t>
            </a:r>
          </a:p>
          <a:p>
            <a:pPr lvl="1"/>
            <a:r>
              <a:rPr lang="en-US" dirty="0" smtClean="0"/>
              <a:t>Optimize the </a:t>
            </a:r>
            <a:r>
              <a:rPr lang="en-US" dirty="0"/>
              <a:t>value function of an unknown MDP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6911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Model-Free Control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Elevator</a:t>
            </a:r>
          </a:p>
          <a:p>
            <a:r>
              <a:rPr lang="en-US" dirty="0" smtClean="0"/>
              <a:t>Ship </a:t>
            </a:r>
            <a:r>
              <a:rPr lang="en-US" dirty="0"/>
              <a:t>Steering </a:t>
            </a:r>
            <a:endParaRPr lang="en-US" dirty="0" smtClean="0"/>
          </a:p>
          <a:p>
            <a:r>
              <a:rPr lang="en-US" dirty="0" smtClean="0"/>
              <a:t>Helicopter </a:t>
            </a:r>
          </a:p>
          <a:p>
            <a:r>
              <a:rPr lang="en-US" dirty="0" smtClean="0"/>
              <a:t>Portfolio Management </a:t>
            </a:r>
          </a:p>
          <a:p>
            <a:r>
              <a:rPr lang="en-US" dirty="0" smtClean="0"/>
              <a:t>Robot Walking </a:t>
            </a:r>
          </a:p>
          <a:p>
            <a:r>
              <a:rPr lang="en-US" dirty="0" smtClean="0"/>
              <a:t>Game </a:t>
            </a:r>
            <a:r>
              <a:rPr lang="en-US" dirty="0"/>
              <a:t>of </a:t>
            </a:r>
            <a:r>
              <a:rPr lang="en-US" dirty="0" smtClean="0"/>
              <a:t>Go</a:t>
            </a:r>
          </a:p>
          <a:p>
            <a:r>
              <a:rPr lang="en-US" dirty="0"/>
              <a:t>For most of these problems, either</a:t>
            </a:r>
            <a:r>
              <a:rPr lang="en-US" dirty="0" smtClean="0"/>
              <a:t>:</a:t>
            </a:r>
          </a:p>
          <a:p>
            <a:pPr lvl="1"/>
            <a:r>
              <a:rPr lang="en-US" dirty="0"/>
              <a:t>MDP model is unknown, but experience can be </a:t>
            </a:r>
            <a:r>
              <a:rPr lang="en-US" dirty="0" smtClean="0"/>
              <a:t>sampled</a:t>
            </a:r>
          </a:p>
          <a:p>
            <a:pPr lvl="1"/>
            <a:r>
              <a:rPr lang="en-US" dirty="0"/>
              <a:t>MDP model is known, but is too big to use, except by </a:t>
            </a:r>
            <a:r>
              <a:rPr lang="en-US" dirty="0" smtClean="0"/>
              <a:t>samples</a:t>
            </a:r>
          </a:p>
          <a:p>
            <a:r>
              <a:rPr lang="en-US" dirty="0"/>
              <a:t>Model-free control can solve these problems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972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 and Off-Policy Learning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On-Policy Learning</a:t>
            </a:r>
          </a:p>
          <a:p>
            <a:pPr lvl="1"/>
            <a:r>
              <a:rPr lang="en-US" dirty="0" smtClean="0"/>
              <a:t>Learning from agent’s own behavior</a:t>
            </a:r>
          </a:p>
          <a:p>
            <a:pPr lvl="1"/>
            <a:r>
              <a:rPr lang="en-US" dirty="0"/>
              <a:t>Learn about policy π from experience </a:t>
            </a:r>
            <a:r>
              <a:rPr lang="en-US" dirty="0" smtClean="0"/>
              <a:t>sampled </a:t>
            </a:r>
            <a:r>
              <a:rPr lang="en-US" dirty="0"/>
              <a:t>from </a:t>
            </a:r>
            <a:r>
              <a:rPr lang="en-US" dirty="0" smtClean="0"/>
              <a:t>π</a:t>
            </a:r>
          </a:p>
          <a:p>
            <a:r>
              <a:rPr lang="en-US" dirty="0" smtClean="0"/>
              <a:t>Off-Policy Learning</a:t>
            </a:r>
          </a:p>
          <a:p>
            <a:pPr lvl="1"/>
            <a:r>
              <a:rPr lang="en-US" dirty="0" smtClean="0"/>
              <a:t>Look </a:t>
            </a:r>
            <a:r>
              <a:rPr lang="en-US" dirty="0"/>
              <a:t>over someone’s </a:t>
            </a:r>
            <a:r>
              <a:rPr lang="en-US" dirty="0" smtClean="0"/>
              <a:t>shoulder</a:t>
            </a:r>
          </a:p>
          <a:p>
            <a:pPr lvl="1"/>
            <a:r>
              <a:rPr lang="en-US" dirty="0"/>
              <a:t>Learn about policy π from experience sampled from µ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62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On-Policy </a:t>
            </a:r>
            <a:r>
              <a:rPr lang="en-US" dirty="0"/>
              <a:t>Monte-Carlo Control</a:t>
            </a:r>
          </a:p>
        </p:txBody>
      </p:sp>
      <p:sp>
        <p:nvSpPr>
          <p:cNvPr id="7" name="文字版面配置區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813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Generalized </a:t>
            </a:r>
            <a:r>
              <a:rPr lang="en-US" dirty="0"/>
              <a:t>Policy Iteration (Refresher)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Policy </a:t>
                </a:r>
                <a:r>
                  <a:rPr lang="en-US" dirty="0" smtClean="0"/>
                  <a:t>Evaluation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e.g. Iterative P</a:t>
                </a:r>
                <a:r>
                  <a:rPr lang="en-US" dirty="0" smtClean="0"/>
                  <a:t>olicy </a:t>
                </a:r>
                <a:r>
                  <a:rPr lang="en-US" dirty="0"/>
                  <a:t>E</a:t>
                </a:r>
                <a:r>
                  <a:rPr lang="en-US" dirty="0" smtClean="0"/>
                  <a:t>valuation</a:t>
                </a:r>
              </a:p>
              <a:p>
                <a:r>
                  <a:rPr lang="en-US" dirty="0"/>
                  <a:t>Policy I</a:t>
                </a:r>
                <a:r>
                  <a:rPr lang="en-US" dirty="0" smtClean="0"/>
                  <a:t>mprovement Generate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Greedy policy improvement</a:t>
                </a:r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6709" y="1423470"/>
            <a:ext cx="418205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11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1817</TotalTime>
  <Words>1099</Words>
  <Application>Microsoft Office PowerPoint</Application>
  <PresentationFormat>寬螢幕</PresentationFormat>
  <Paragraphs>377</Paragraphs>
  <Slides>39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Cambria Math</vt:lpstr>
      <vt:lpstr>Symbol</vt:lpstr>
      <vt:lpstr>Office 佈景主題</vt:lpstr>
      <vt:lpstr>Model-Free Control</vt:lpstr>
      <vt:lpstr>Course Outline</vt:lpstr>
      <vt:lpstr>Today’s Agenda</vt:lpstr>
      <vt:lpstr>Introduction</vt:lpstr>
      <vt:lpstr>Model-Free Reinforcement Learning </vt:lpstr>
      <vt:lpstr>Uses of Model-Free Control</vt:lpstr>
      <vt:lpstr>On and Off-Policy Learning</vt:lpstr>
      <vt:lpstr>On-Policy Monte-Carlo Control</vt:lpstr>
      <vt:lpstr>Generalized Policy Iteration (Refresher)</vt:lpstr>
      <vt:lpstr>Generalized Policy Iteration With Monte-Carlo Evaluation</vt:lpstr>
      <vt:lpstr>Model-Free Policy Iteration Using Action-Value Function</vt:lpstr>
      <vt:lpstr>Generalized Policy Iteration with Action-Value Function</vt:lpstr>
      <vt:lpstr>Example of Greedy Action Selection</vt:lpstr>
      <vt:lpstr>-Greedy Exploration</vt:lpstr>
      <vt:lpstr>-Greedy Policy Improvement</vt:lpstr>
      <vt:lpstr>Monte-Carlo Policy Iteration</vt:lpstr>
      <vt:lpstr>Monte-Carlo Control</vt:lpstr>
      <vt:lpstr>GLIE</vt:lpstr>
      <vt:lpstr>GLIE Monte-Carlo Control</vt:lpstr>
      <vt:lpstr>On-Policy Temporal-Difference Learning</vt:lpstr>
      <vt:lpstr>MC vs. TD Control</vt:lpstr>
      <vt:lpstr>Updating Action-Value Functions with Sarsa</vt:lpstr>
      <vt:lpstr>On-Policy Control With Sarsa</vt:lpstr>
      <vt:lpstr>Sarsa Algorithm for On-Policy Control</vt:lpstr>
      <vt:lpstr>Convergence of Sarsa</vt:lpstr>
      <vt:lpstr>n-Step Sarsa</vt:lpstr>
      <vt:lpstr>Forward View Sarsa(λ) </vt:lpstr>
      <vt:lpstr>Backward View Sarsa(λ)</vt:lpstr>
      <vt:lpstr>Sarsa(λ) Algorithm</vt:lpstr>
      <vt:lpstr>Off-Policy Learning</vt:lpstr>
      <vt:lpstr>Off-Policy Learning</vt:lpstr>
      <vt:lpstr>Importance Sampling</vt:lpstr>
      <vt:lpstr>Importance Sampling for Off-Policy Monte-Carlo</vt:lpstr>
      <vt:lpstr>Importance Sampling for Off-Policy TD</vt:lpstr>
      <vt:lpstr>Q-Learning</vt:lpstr>
      <vt:lpstr>Off-Policy Control with Q-Learning</vt:lpstr>
      <vt:lpstr>Q-Learning Control Algorithm </vt:lpstr>
      <vt:lpstr>Relationship Between DP and TD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Model-Free Control</dc:title>
  <dc:creator>Chia-Yi Su</dc:creator>
  <cp:lastModifiedBy>Su, Ian</cp:lastModifiedBy>
  <cp:revision>583</cp:revision>
  <dcterms:created xsi:type="dcterms:W3CDTF">2020-07-07T01:55:53Z</dcterms:created>
  <dcterms:modified xsi:type="dcterms:W3CDTF">2022-04-30T12:17:49Z</dcterms:modified>
</cp:coreProperties>
</file>