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7" r:id="rId3"/>
    <p:sldId id="257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3" r:id="rId45"/>
    <p:sldId id="268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7" Type="http://schemas.openxmlformats.org/officeDocument/2006/relationships/image" Target="../media/image54.tm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tmp"/><Relationship Id="rId5" Type="http://schemas.openxmlformats.org/officeDocument/2006/relationships/image" Target="../media/image52.tmp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Policy Gradient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Recall: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26724" y="3952692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9" name="右彎箭號 8"/>
          <p:cNvSpPr/>
          <p:nvPr/>
        </p:nvSpPr>
        <p:spPr>
          <a:xfrm>
            <a:off x="6498979" y="3235723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119" y="3140840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1" name="向下箭號 10"/>
          <p:cNvSpPr/>
          <p:nvPr/>
        </p:nvSpPr>
        <p:spPr>
          <a:xfrm>
            <a:off x="8499229" y="3952692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636119" y="5275079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13" name="右彎箭號 12"/>
          <p:cNvSpPr/>
          <p:nvPr/>
        </p:nvSpPr>
        <p:spPr>
          <a:xfrm rot="16200000">
            <a:off x="6095463" y="4793442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Algorithm (</a:t>
            </a:r>
            <a:r>
              <a:rPr lang="en-US" dirty="0" smtClean="0"/>
              <a:t>Williams, 1992)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Sample 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Update through gradient ascend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Policy Gradients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23492" y="2504133"/>
            <a:ext cx="1811216" cy="713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46" y="4001294"/>
            <a:ext cx="86308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Policy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Maximum Likelihood: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3" y="1731190"/>
            <a:ext cx="7433478" cy="15359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85090" y="4952084"/>
            <a:ext cx="1820488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Data</a:t>
            </a:r>
            <a:endParaRPr 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3896770" y="5195455"/>
            <a:ext cx="490451" cy="38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585341" y="4952085"/>
            <a:ext cx="1820488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6838526" y="5195455"/>
            <a:ext cx="490451" cy="38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880465" y="4952084"/>
                <a:ext cx="1330037" cy="739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65" y="4952084"/>
                <a:ext cx="1330037" cy="73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Policy gradient made </a:t>
                </a:r>
              </a:p>
              <a:p>
                <a:pPr lvl="1"/>
                <a:r>
                  <a:rPr lang="en-US" sz="1600" dirty="0"/>
                  <a:t>g</a:t>
                </a:r>
                <a:r>
                  <a:rPr lang="en-US" sz="1600" dirty="0" smtClean="0"/>
                  <a:t>ood stuff more likely</a:t>
                </a:r>
              </a:p>
              <a:p>
                <a:pPr lvl="1"/>
                <a:r>
                  <a:rPr lang="en-US" sz="1600" dirty="0" smtClean="0"/>
                  <a:t>Bad stuff less likely</a:t>
                </a:r>
              </a:p>
              <a:p>
                <a:pPr lvl="1"/>
                <a:r>
                  <a:rPr lang="en-US" sz="1600" dirty="0" smtClean="0"/>
                  <a:t>Formalizes the “trial and error” learning method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57" y="2471422"/>
            <a:ext cx="433448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Policy gradient also works on POMDP case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90" y="1765503"/>
            <a:ext cx="861180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</a:t>
            </a:r>
            <a:r>
              <a:rPr lang="en-US" dirty="0"/>
              <a:t>with the policy gradient?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Even worse: what if good samples have r(</a:t>
                </a:r>
                <a:r>
                  <a:rPr 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)=0?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36" y="2564216"/>
            <a:ext cx="6535062" cy="31436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53491" y="4621876"/>
            <a:ext cx="1970116" cy="44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0568" y="4566097"/>
            <a:ext cx="1970116" cy="44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90756" y="2460567"/>
            <a:ext cx="2452255" cy="648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High Variance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Variance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8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Causality: policy at time t</a:t>
                </a:r>
                <a:r>
                  <a:rPr lang="en-US" baseline="30000" dirty="0" smtClean="0"/>
                  <a:t>’</a:t>
                </a:r>
                <a:r>
                  <a:rPr lang="en-US" dirty="0" smtClean="0"/>
                  <a:t> cannot affect reward at time t, where t &lt; </a:t>
                </a:r>
                <a:r>
                  <a:rPr lang="en-US" dirty="0"/>
                  <a:t>t</a:t>
                </a:r>
                <a:r>
                  <a:rPr lang="en-US" baseline="30000" dirty="0" smtClean="0"/>
                  <a:t>’</a:t>
                </a:r>
              </a:p>
              <a:p>
                <a:endParaRPr lang="en-US" baseline="30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77591" y="3397702"/>
            <a:ext cx="1654232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78580" y="4202747"/>
                <a:ext cx="2452255" cy="6483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reward to go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0" y="4202747"/>
                <a:ext cx="2452255" cy="648393"/>
              </a:xfrm>
              <a:prstGeom prst="rect">
                <a:avLst/>
              </a:prstGeom>
              <a:blipFill>
                <a:blip r:embed="rId3"/>
                <a:stretch>
                  <a:fillRect t="-6542" b="-56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Value Function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8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1825625"/>
            <a:ext cx="3905795" cy="21243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81400" y="3767128"/>
            <a:ext cx="4062046" cy="1055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But!! Are we allowed to do that?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Baselines: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Subtracting a baseline is unbiased in expectation</a:t>
                </a:r>
              </a:p>
              <a:p>
                <a:r>
                  <a:rPr lang="en-US" dirty="0" smtClean="0"/>
                  <a:t>Average reward is not the best. However, it works well.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91608" y="1825625"/>
            <a:ext cx="1705707" cy="398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</m:e>
                                </m:fun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𝑑𝑉𝑎𝑟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𝑑𝑉𝑎𝑟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g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g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42533" y="2602523"/>
            <a:ext cx="2497021" cy="47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43548" y="3212245"/>
                <a:ext cx="4762500" cy="61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48" y="3212245"/>
                <a:ext cx="4762500" cy="615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769577" y="2716823"/>
            <a:ext cx="1160586" cy="281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40978" y="3077308"/>
            <a:ext cx="1389185" cy="545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)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073162" y="3827707"/>
            <a:ext cx="931984" cy="55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Policy Gradient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policy gradient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current policy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obtain improved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Look Familiar?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Policy iteration algorithm?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sym typeface="Symbol" panose="05050102010706020507" pitchFamily="18" charset="2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 smtClean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sym typeface="Symbol" panose="05050102010706020507" pitchFamily="18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迴轉箭號 8"/>
          <p:cNvSpPr/>
          <p:nvPr/>
        </p:nvSpPr>
        <p:spPr>
          <a:xfrm rot="16200000">
            <a:off x="370009" y="3085368"/>
            <a:ext cx="430823" cy="6608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迴轉箭號 9"/>
          <p:cNvSpPr/>
          <p:nvPr/>
        </p:nvSpPr>
        <p:spPr>
          <a:xfrm rot="16200000">
            <a:off x="370007" y="4890967"/>
            <a:ext cx="430823" cy="6608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 as Policy Iteration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53400" y="1641537"/>
                <a:ext cx="3417276" cy="8528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41537"/>
                <a:ext cx="3417276" cy="852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18385" y="2365588"/>
                <a:ext cx="5152291" cy="8528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5" y="2365588"/>
                <a:ext cx="5152291" cy="852854"/>
              </a:xfrm>
              <a:prstGeom prst="rect">
                <a:avLst/>
              </a:prstGeom>
              <a:blipFill>
                <a:blip r:embed="rId4"/>
                <a:stretch>
                  <a:fillRect t="-27857" b="-4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910253" y="4299439"/>
            <a:ext cx="3411415" cy="518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as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138853" y="2171701"/>
            <a:ext cx="899747" cy="439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38600" y="2479431"/>
                <a:ext cx="2300654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Advantage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479431"/>
                <a:ext cx="2300654" cy="527538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1327638" y="2259624"/>
            <a:ext cx="354624" cy="351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1935" y="2526933"/>
                <a:ext cx="2300654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Expectation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5" y="2526933"/>
                <a:ext cx="2300654" cy="527538"/>
              </a:xfrm>
              <a:prstGeom prst="rect">
                <a:avLst/>
              </a:prstGeom>
              <a:blipFill>
                <a:blip r:embed="rId4"/>
                <a:stretch>
                  <a:fillRect l="-1323"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 flipV="1">
            <a:off x="1702778" y="4863004"/>
            <a:ext cx="335573" cy="498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44389" y="5361234"/>
                <a:ext cx="3127131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it ok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89" y="5361234"/>
                <a:ext cx="3127131" cy="527538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965330" y="4435046"/>
            <a:ext cx="852855" cy="539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3824653" y="5048096"/>
            <a:ext cx="3042139" cy="52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Important Sampling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</a:t>
            </a:r>
            <a:r>
              <a:rPr lang="en-US" dirty="0" smtClean="0"/>
              <a:t>Distribution Mismatch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Why do we want this to be true?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2.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get improved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it true ? When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3141573" y="902889"/>
            <a:ext cx="493486" cy="468406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13195" y="3475195"/>
                <a:ext cx="2044931" cy="573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95" y="3475195"/>
                <a:ext cx="2044931" cy="573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3316085" y="4273194"/>
            <a:ext cx="530629" cy="2826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139044" y="4183711"/>
                <a:ext cx="2044931" cy="573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44" y="4183711"/>
                <a:ext cx="2044931" cy="5735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Bounding the Distribution Change</a:t>
            </a:r>
            <a:endParaRPr lang="en-US" sz="4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D</a:t>
            </a:r>
            <a:r>
              <a:rPr lang="en-US" dirty="0" smtClean="0"/>
              <a:t>istribution 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Simple case: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a deterministic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𝑚𝑖𝑠𝑡𝑎𝑘𝑒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𝑚𝑖𝑠𝑡𝑎𝑘𝑒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 a good bound. But, a bound.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 rot="16200000">
            <a:off x="2388816" y="3132491"/>
            <a:ext cx="236915" cy="594946"/>
          </a:xfrm>
          <a:prstGeom prst="leftBrace">
            <a:avLst>
              <a:gd name="adj1" fmla="val 8333"/>
              <a:gd name="adj2" fmla="val 5306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230285" y="3683359"/>
            <a:ext cx="2919152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Probability that we made no mistakes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左大括弧 10"/>
          <p:cNvSpPr/>
          <p:nvPr/>
        </p:nvSpPr>
        <p:spPr>
          <a:xfrm rot="16200000">
            <a:off x="5749316" y="2822735"/>
            <a:ext cx="236915" cy="1118808"/>
          </a:xfrm>
          <a:prstGeom prst="leftBrace">
            <a:avLst>
              <a:gd name="adj1" fmla="val 8333"/>
              <a:gd name="adj2" fmla="val 5306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541521" y="3635534"/>
            <a:ext cx="2919152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Other distributions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444837" y="5043559"/>
                <a:ext cx="4031672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Useful identity: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7" y="5043559"/>
                <a:ext cx="4031672" cy="365760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of Reinforcement </a:t>
            </a:r>
            <a:r>
              <a:rPr lang="en-US" dirty="0" smtClean="0"/>
              <a:t>Learning</a:t>
            </a:r>
          </a:p>
          <a:p>
            <a:r>
              <a:rPr lang="en-US" dirty="0"/>
              <a:t>Understanding Policy </a:t>
            </a:r>
            <a:r>
              <a:rPr lang="en-US" dirty="0" smtClean="0"/>
              <a:t>Gradients</a:t>
            </a:r>
          </a:p>
          <a:p>
            <a:r>
              <a:rPr lang="en-US" dirty="0"/>
              <a:t>Reducing </a:t>
            </a:r>
            <a:r>
              <a:rPr lang="en-US" dirty="0" smtClean="0"/>
              <a:t>Variance</a:t>
            </a:r>
          </a:p>
          <a:p>
            <a:r>
              <a:rPr lang="en-US" dirty="0"/>
              <a:t>Advanced Policy </a:t>
            </a:r>
            <a:r>
              <a:rPr lang="en-US" dirty="0" smtClean="0"/>
              <a:t>Gradient</a:t>
            </a:r>
          </a:p>
          <a:p>
            <a:r>
              <a:rPr lang="en-US" dirty="0"/>
              <a:t>Bounding the Distribution </a:t>
            </a:r>
            <a:r>
              <a:rPr lang="en-US" dirty="0" smtClean="0"/>
              <a:t>Change</a:t>
            </a:r>
          </a:p>
          <a:p>
            <a:r>
              <a:rPr lang="en-US" dirty="0"/>
              <a:t>Policy Gradients with </a:t>
            </a:r>
            <a:r>
              <a:rPr lang="en-US" dirty="0" smtClean="0"/>
              <a:t>Constraints</a:t>
            </a:r>
          </a:p>
          <a:p>
            <a:r>
              <a:rPr lang="en-US" dirty="0"/>
              <a:t>Natural Gradient</a:t>
            </a:r>
            <a:endParaRPr lang="en-US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</a:t>
            </a:r>
            <a:r>
              <a:rPr lang="en-US" dirty="0" smtClean="0"/>
              <a:t>Distribution 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General case: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an arbitrary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lemma: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        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cc </a:t>
                </a:r>
                <a:r>
                  <a:rPr lang="en-US" dirty="0" smtClean="0"/>
                  <a:t>                    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“agree”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with probability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 takes a different action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 with probability at most 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𝑚𝑖𝑠𝑡𝑎𝑘𝑒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1770608" y="3548735"/>
            <a:ext cx="573579" cy="235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右箭號 7"/>
          <p:cNvSpPr/>
          <p:nvPr/>
        </p:nvSpPr>
        <p:spPr>
          <a:xfrm>
            <a:off x="1770608" y="3919300"/>
            <a:ext cx="573579" cy="235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</a:t>
            </a:r>
            <a:r>
              <a:rPr lang="en-US" dirty="0" smtClean="0"/>
              <a:t>Objective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𝑡𝐶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016644" y="4223397"/>
            <a:ext cx="295097" cy="651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89710" y="3760225"/>
                <a:ext cx="3017520" cy="4821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10" y="3760225"/>
                <a:ext cx="3017520" cy="482138"/>
              </a:xfrm>
              <a:prstGeom prst="rect">
                <a:avLst/>
              </a:prstGeom>
              <a:blipFill>
                <a:blip r:embed="rId3"/>
                <a:stretch>
                  <a:fillRect b="-7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158936" y="5694824"/>
            <a:ext cx="6625243" cy="4821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Maximizing this maximizes a bound on the thing that we want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at so far?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 small enough </a:t>
                </a:r>
                <a:r>
                  <a:rPr lang="en-US" dirty="0" smtClean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Gradients with Constraints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More Convenient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 more convenient bound: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bounds state margin difference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KL divergence has some convenient properties that make it easier to approximate. 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337710" y="3613792"/>
            <a:ext cx="457200" cy="2826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the objective?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small enough </a:t>
                </a:r>
                <a:r>
                  <a:rPr lang="en-US" dirty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enforce the constraint?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Intuition: raise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if constraint violates too much, else lower it</a:t>
                </a:r>
              </a:p>
              <a:p>
                <a:r>
                  <a:rPr lang="en-US" dirty="0" smtClean="0"/>
                  <a:t>Dual gradient descent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805160" y="3745843"/>
            <a:ext cx="964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35585" y="3612839"/>
            <a:ext cx="2435629" cy="26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Few steps are required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Gradient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(else) do we optimize the objective?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For small enough </a:t>
                </a:r>
                <a:r>
                  <a:rPr lang="en-US" dirty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Use first order Taylor approximation for objective (a.k.a</a:t>
                </a:r>
                <a:r>
                  <a:rPr lang="en-US" dirty="0" smtClean="0"/>
                  <a:t>. </a:t>
                </a:r>
                <a:r>
                  <a:rPr lang="en-US" dirty="0"/>
                  <a:t>linearization)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01" y="2848468"/>
            <a:ext cx="2191056" cy="1609950"/>
          </a:xfrm>
          <a:prstGeom prst="rect">
            <a:avLst/>
          </a:prstGeom>
        </p:spPr>
      </p:pic>
      <p:sp>
        <p:nvSpPr>
          <p:cNvPr id="11" name="左大括弧 10"/>
          <p:cNvSpPr/>
          <p:nvPr/>
        </p:nvSpPr>
        <p:spPr>
          <a:xfrm rot="5400000">
            <a:off x="4761115" y="-414090"/>
            <a:ext cx="296300" cy="4864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55462" y="1467672"/>
                <a:ext cx="1163782" cy="3127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62" y="1467672"/>
                <a:ext cx="1163782" cy="312709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the objective?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  <a:r>
                  <a:rPr lang="en-US" sz="16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Exactly regular policy gradient</a:t>
                </a:r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4172989" y="4256116"/>
            <a:ext cx="955964" cy="5902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 of Reinforcement Learning</a:t>
            </a:r>
            <a:endParaRPr lang="en-US" sz="40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2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Some parameters change probabilities a lot more than others!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Claim: gradient ascent does this: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23607" y="3283528"/>
                <a:ext cx="1820487" cy="315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607" y="3283528"/>
                <a:ext cx="1820487" cy="315883"/>
              </a:xfrm>
              <a:prstGeom prst="rect">
                <a:avLst/>
              </a:prstGeom>
              <a:blipFill>
                <a:blip r:embed="rId3"/>
                <a:stretch>
                  <a:fillRect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44" y="2999121"/>
            <a:ext cx="2493469" cy="2320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648604" y="2385753"/>
            <a:ext cx="332509" cy="14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Can estimate with samples        </a:t>
                </a: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上-下雙向箭號 7"/>
          <p:cNvSpPr/>
          <p:nvPr/>
        </p:nvSpPr>
        <p:spPr>
          <a:xfrm>
            <a:off x="2567248" y="2851267"/>
            <a:ext cx="357447" cy="7564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148051" y="4862945"/>
            <a:ext cx="2152996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53645" y="4862944"/>
                <a:ext cx="4347556" cy="53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5" y="4862944"/>
                <a:ext cx="4347556" cy="532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148051" y="4380807"/>
            <a:ext cx="3408218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 order Taylor expansion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13" y="2700072"/>
            <a:ext cx="2411634" cy="231542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 flipV="1">
            <a:off x="3749040" y="4355869"/>
            <a:ext cx="997527" cy="349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2000" y="4761959"/>
            <a:ext cx="1911928" cy="50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atural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radient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even a problem in practice?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34" y="1646238"/>
            <a:ext cx="6122852" cy="1083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71039" y="3341077"/>
                <a:ext cx="2013438" cy="360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39" y="3341077"/>
                <a:ext cx="2013438" cy="360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062039"/>
            <a:ext cx="2506376" cy="2158268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66" y="4456721"/>
            <a:ext cx="3594926" cy="1839923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36" y="4134027"/>
            <a:ext cx="4096344" cy="21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smtClean="0"/>
              <a:t>Policy </a:t>
            </a:r>
            <a:r>
              <a:rPr lang="en-US" dirty="0"/>
              <a:t>G</a:t>
            </a:r>
            <a:r>
              <a:rPr lang="en-US" dirty="0" smtClean="0"/>
              <a:t>radient</a:t>
            </a:r>
          </a:p>
          <a:p>
            <a:pPr lvl="1"/>
            <a:r>
              <a:rPr lang="en-US" dirty="0" smtClean="0"/>
              <a:t>Good choice to stabilize policy gradient training</a:t>
            </a:r>
          </a:p>
          <a:p>
            <a:pPr lvl="1"/>
            <a:r>
              <a:rPr lang="en-US" dirty="0" smtClean="0"/>
              <a:t>More details: Peters</a:t>
            </a:r>
            <a:r>
              <a:rPr lang="en-US" dirty="0"/>
              <a:t>, </a:t>
            </a:r>
            <a:r>
              <a:rPr lang="en-US" dirty="0" err="1"/>
              <a:t>Schaal</a:t>
            </a:r>
            <a:r>
              <a:rPr lang="en-US" dirty="0"/>
              <a:t>. Reinforcement learning of motor skills with policy </a:t>
            </a:r>
            <a:r>
              <a:rPr lang="en-US" dirty="0" smtClean="0"/>
              <a:t>gradients</a:t>
            </a:r>
          </a:p>
          <a:p>
            <a:pPr lvl="1"/>
            <a:r>
              <a:rPr lang="en-US" dirty="0" smtClean="0"/>
              <a:t>But, requires efficient computation for Fishier-vector products</a:t>
            </a:r>
          </a:p>
          <a:p>
            <a:pPr lvl="1"/>
            <a:r>
              <a:rPr lang="en-US" dirty="0" smtClean="0"/>
              <a:t>Detail</a:t>
            </a:r>
            <a:r>
              <a:rPr lang="en-US" dirty="0"/>
              <a:t>: Schulman et al. Trust region policy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Just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IS objective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/>
              <a:t>Proximal policy optimization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Levine, “CS285</a:t>
            </a:r>
            <a:r>
              <a:rPr lang="en-US" altLang="zh-TW" sz="2000" dirty="0"/>
              <a:t>: Deep Reinforcement </a:t>
            </a:r>
            <a:r>
              <a:rPr lang="en-US" altLang="zh-TW" sz="2000" dirty="0" smtClean="0"/>
              <a:t>Learning”, UC Berkeley.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Reinforcement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內容版面配置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5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43" y="1646238"/>
            <a:ext cx="7685169" cy="2264449"/>
          </a:xfrm>
          <a:prstGeom prst="rect">
            <a:avLst/>
          </a:prstGeom>
        </p:spPr>
      </p:pic>
      <p:sp>
        <p:nvSpPr>
          <p:cNvPr id="12" name="左大括弧 11"/>
          <p:cNvSpPr/>
          <p:nvPr/>
        </p:nvSpPr>
        <p:spPr>
          <a:xfrm rot="16200000">
            <a:off x="4372282" y="3832673"/>
            <a:ext cx="285136" cy="1433146"/>
          </a:xfrm>
          <a:prstGeom prst="leftBrace">
            <a:avLst>
              <a:gd name="adj1" fmla="val 5497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06586" y="4871201"/>
                <a:ext cx="616527" cy="207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86" y="4871201"/>
                <a:ext cx="616527" cy="207818"/>
              </a:xfrm>
              <a:prstGeom prst="rect">
                <a:avLst/>
              </a:prstGeom>
              <a:blipFill>
                <a:blip r:embed="rId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601883"/>
                <a:ext cx="5181600" cy="3575079"/>
              </a:xfrm>
            </p:spPr>
            <p:txBody>
              <a:bodyPr/>
              <a:lstStyle/>
              <a:p>
                <a:r>
                  <a:rPr lang="en-US" dirty="0" smtClean="0"/>
                  <a:t>Infinite Horizon Case </a:t>
                </a: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601883"/>
                <a:ext cx="5181600" cy="3575079"/>
              </a:xfrm>
              <a:blipFill>
                <a:blip r:embed="rId2"/>
                <a:stretch>
                  <a:fillRect l="-164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601883"/>
                <a:ext cx="5181600" cy="3575080"/>
              </a:xfrm>
            </p:spPr>
            <p:txBody>
              <a:bodyPr/>
              <a:lstStyle/>
              <a:p>
                <a:r>
                  <a:rPr lang="en-US" dirty="0" smtClean="0"/>
                  <a:t> Finite Horizon Case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1=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601883"/>
                <a:ext cx="5181600" cy="3575080"/>
              </a:xfrm>
              <a:blipFill>
                <a:blip r:embed="rId3"/>
                <a:stretch>
                  <a:fillRect l="-164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81400" y="1690688"/>
                <a:ext cx="3967117" cy="61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90688"/>
                <a:ext cx="3967117" cy="61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172200" y="2601884"/>
            <a:ext cx="5066607" cy="150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55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內容版面配置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55773"/>
              </a:xfrm>
              <a:prstGeom prst="rect">
                <a:avLst/>
              </a:prstGeom>
              <a:blipFill>
                <a:blip r:embed="rId2"/>
                <a:stretch>
                  <a:fillRect l="-812" t="-20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弧 10"/>
          <p:cNvSpPr/>
          <p:nvPr/>
        </p:nvSpPr>
        <p:spPr>
          <a:xfrm rot="16200000">
            <a:off x="3318487" y="1358013"/>
            <a:ext cx="220021" cy="1847395"/>
          </a:xfrm>
          <a:prstGeom prst="leftBrace">
            <a:avLst>
              <a:gd name="adj1" fmla="val 56333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845033" y="2563100"/>
            <a:ext cx="1381298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J(</a:t>
            </a:r>
            <a:r>
              <a:rPr lang="el-GR" dirty="0" smtClean="0">
                <a:solidFill>
                  <a:schemeClr val="tx1"/>
                </a:solidFill>
                <a:latin typeface="Garamond" panose="02020404030301010803" pitchFamily="18" charset="0"/>
              </a:rPr>
              <a:t>θ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0646" y="2987049"/>
            <a:ext cx="294305" cy="626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4038600" y="3909708"/>
            <a:ext cx="2801389" cy="598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Sum over sample from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(</a:t>
            </a:r>
            <a:r>
              <a:rPr lang="el-GR" dirty="0" smtClean="0">
                <a:solidFill>
                  <a:srgbClr val="FF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θ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84" y="1238666"/>
            <a:ext cx="422969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Policy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3591657" y="1296598"/>
            <a:ext cx="131889" cy="1995054"/>
          </a:xfrm>
          <a:prstGeom prst="leftBrace">
            <a:avLst>
              <a:gd name="adj1" fmla="val 252332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890751" y="2495007"/>
            <a:ext cx="1381298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J(</a:t>
            </a:r>
            <a:r>
              <a:rPr lang="el-GR" dirty="0" smtClean="0">
                <a:solidFill>
                  <a:schemeClr val="tx1"/>
                </a:solidFill>
                <a:latin typeface="Garamond" panose="02020404030301010803" pitchFamily="18" charset="0"/>
              </a:rPr>
              <a:t>θ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左大括弧 8"/>
          <p:cNvSpPr/>
          <p:nvPr/>
        </p:nvSpPr>
        <p:spPr>
          <a:xfrm rot="16200000" flipV="1">
            <a:off x="2959489" y="3323317"/>
            <a:ext cx="224126" cy="490450"/>
          </a:xfrm>
          <a:prstGeom prst="leftBrace">
            <a:avLst>
              <a:gd name="adj1" fmla="val 0"/>
              <a:gd name="adj2" fmla="val 505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80903" y="3859992"/>
                <a:ext cx="1381298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03" y="3859992"/>
                <a:ext cx="1381298" cy="423949"/>
              </a:xfrm>
              <a:prstGeom prst="rect">
                <a:avLst/>
              </a:prstGeom>
              <a:blipFill>
                <a:blip r:embed="rId3"/>
                <a:stretch>
                  <a:fillRect l="-2212" t="-8571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549138" y="4732221"/>
            <a:ext cx="1924398" cy="306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65762" y="5255483"/>
                <a:ext cx="4691149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2" y="5255483"/>
                <a:ext cx="4691149" cy="423949"/>
              </a:xfrm>
              <a:prstGeom prst="rect">
                <a:avLst/>
              </a:prstGeom>
              <a:blipFill>
                <a:blip r:embed="rId4"/>
                <a:stretch>
                  <a:fillRect t="-11429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Policy </a:t>
            </a:r>
            <a:r>
              <a:rPr lang="en-US" dirty="0" smtClean="0"/>
              <a:t>Differentiation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fun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24843" y="2776451"/>
            <a:ext cx="1064029" cy="390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左大括弧 7"/>
          <p:cNvSpPr/>
          <p:nvPr/>
        </p:nvSpPr>
        <p:spPr>
          <a:xfrm rot="5400000">
            <a:off x="3563735" y="1151977"/>
            <a:ext cx="207819" cy="4596938"/>
          </a:xfrm>
          <a:prstGeom prst="leftBrace">
            <a:avLst>
              <a:gd name="adj1" fmla="val 252332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17864" y="3680966"/>
                <a:ext cx="5499562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4" y="3680966"/>
                <a:ext cx="5499562" cy="423949"/>
              </a:xfrm>
              <a:prstGeom prst="rect">
                <a:avLst/>
              </a:prstGeom>
              <a:blipFill>
                <a:blip r:embed="rId3"/>
                <a:stretch>
                  <a:fillRect t="-15942" b="-24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8537170" y="2356658"/>
            <a:ext cx="290946" cy="419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479665" y="3616036"/>
            <a:ext cx="698271" cy="598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982094" y="3687706"/>
            <a:ext cx="698271" cy="598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34298" y="2333502"/>
            <a:ext cx="2003367" cy="419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 of both sides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103965" y="2836784"/>
                <a:ext cx="5157355" cy="5118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log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65" y="2836784"/>
                <a:ext cx="5157355" cy="511898"/>
              </a:xfrm>
              <a:prstGeom prst="rect">
                <a:avLst/>
              </a:prstGeom>
              <a:blipFill>
                <a:blip r:embed="rId4"/>
                <a:stretch>
                  <a:fillRect t="-40476" b="-77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909</Words>
  <Application>Microsoft Office PowerPoint</Application>
  <PresentationFormat>寬螢幕</PresentationFormat>
  <Paragraphs>485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Cambria Math</vt:lpstr>
      <vt:lpstr>Garamond</vt:lpstr>
      <vt:lpstr>Symbol</vt:lpstr>
      <vt:lpstr>Office 佈景主題</vt:lpstr>
      <vt:lpstr>Policy Gradient</vt:lpstr>
      <vt:lpstr>Course Outline</vt:lpstr>
      <vt:lpstr>Today’s Agenda</vt:lpstr>
      <vt:lpstr>Objective of Reinforcement Learning</vt:lpstr>
      <vt:lpstr>Objective of Reinforcement Learning</vt:lpstr>
      <vt:lpstr>Objective of Reinforcement Learning</vt:lpstr>
      <vt:lpstr>Objective Evaluation</vt:lpstr>
      <vt:lpstr>Direct Policy Differentiation</vt:lpstr>
      <vt:lpstr>Direct Policy Differentiation (CONT.)</vt:lpstr>
      <vt:lpstr>Policy Gradient Evaluation</vt:lpstr>
      <vt:lpstr>REINFORCE Algorithm (Williams, 1992)</vt:lpstr>
      <vt:lpstr>Understanding Policy Gradients</vt:lpstr>
      <vt:lpstr>Policy Gradient Evaluation</vt:lpstr>
      <vt:lpstr>Comparison to maximum likelihood</vt:lpstr>
      <vt:lpstr>What did we just do?</vt:lpstr>
      <vt:lpstr>POMDP</vt:lpstr>
      <vt:lpstr>What’s wrong with the policy gradient?</vt:lpstr>
      <vt:lpstr>Reducing Variance</vt:lpstr>
      <vt:lpstr>Reducing Variance</vt:lpstr>
      <vt:lpstr>Baselines</vt:lpstr>
      <vt:lpstr>Baselines: Proof</vt:lpstr>
      <vt:lpstr>Analyzing variance</vt:lpstr>
      <vt:lpstr>Advanced Policy Gradient</vt:lpstr>
      <vt:lpstr>Why does policy gradient work?</vt:lpstr>
      <vt:lpstr>Policy Gradient as Policy Iteration</vt:lpstr>
      <vt:lpstr>Policy Gradient as Policy Iteration</vt:lpstr>
      <vt:lpstr>Ignoring Distribution Mismatch?</vt:lpstr>
      <vt:lpstr>Bounding the Distribution Change</vt:lpstr>
      <vt:lpstr>Bounding the Distribution Change</vt:lpstr>
      <vt:lpstr>Bounding the Distribution Change</vt:lpstr>
      <vt:lpstr>Bounding the Objective Value</vt:lpstr>
      <vt:lpstr>Where are we at so far?</vt:lpstr>
      <vt:lpstr>Policy Gradients with Constraints</vt:lpstr>
      <vt:lpstr>A More Convenient Bound</vt:lpstr>
      <vt:lpstr>How do we optimize the objective?</vt:lpstr>
      <vt:lpstr>How do we enforce the constraint?</vt:lpstr>
      <vt:lpstr>Natural Gradient</vt:lpstr>
      <vt:lpstr>How (else) do we optimize the objective?</vt:lpstr>
      <vt:lpstr>How do we optimize the objective?</vt:lpstr>
      <vt:lpstr>Can we just use the gradient then?</vt:lpstr>
      <vt:lpstr>Can we just use the gradient then?</vt:lpstr>
      <vt:lpstr>Can we just use the gradient then?</vt:lpstr>
      <vt:lpstr>Is this even a problem in practice?</vt:lpstr>
      <vt:lpstr>Practical Methods and Notes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&amp; Actor-Critic Method</dc:title>
  <dc:creator>Chia-Yi Su</dc:creator>
  <cp:lastModifiedBy>Su, Ian</cp:lastModifiedBy>
  <cp:revision>551</cp:revision>
  <dcterms:created xsi:type="dcterms:W3CDTF">2020-07-07T01:55:53Z</dcterms:created>
  <dcterms:modified xsi:type="dcterms:W3CDTF">2022-05-16T07:24:45Z</dcterms:modified>
</cp:coreProperties>
</file>