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680" r:id="rId1"/>
  </p:sldMasterIdLst>
  <p:notesMasterIdLst>
    <p:notesMasterId r:id="rId18"/>
  </p:notesMasterIdLst>
  <p:sldIdLst>
    <p:sldId id="450" r:id="rId2"/>
    <p:sldId id="643" r:id="rId3"/>
    <p:sldId id="644" r:id="rId4"/>
    <p:sldId id="649" r:id="rId5"/>
    <p:sldId id="646" r:id="rId6"/>
    <p:sldId id="647" r:id="rId7"/>
    <p:sldId id="650" r:id="rId8"/>
    <p:sldId id="651" r:id="rId9"/>
    <p:sldId id="656" r:id="rId10"/>
    <p:sldId id="652" r:id="rId11"/>
    <p:sldId id="501" r:id="rId12"/>
    <p:sldId id="658" r:id="rId13"/>
    <p:sldId id="659" r:id="rId14"/>
    <p:sldId id="655" r:id="rId15"/>
    <p:sldId id="653" r:id="rId16"/>
    <p:sldId id="65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中等深淺樣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4" autoAdjust="0"/>
    <p:restoredTop sz="94660"/>
  </p:normalViewPr>
  <p:slideViewPr>
    <p:cSldViewPr snapToGrid="0">
      <p:cViewPr varScale="1">
        <p:scale>
          <a:sx n="67" d="100"/>
          <a:sy n="67" d="100"/>
        </p:scale>
        <p:origin x="488" y="4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6029DA-3881-481D-A972-233A3390FE62}" type="datetimeFigureOut">
              <a:rPr lang="zh-TW" altLang="en-US" smtClean="0"/>
              <a:t>2024/4/21</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9C9D35-6425-4C74-90EF-D19EFAF60793}" type="slidenum">
              <a:rPr lang="zh-TW" altLang="en-US" smtClean="0"/>
              <a:t>‹#›</a:t>
            </a:fld>
            <a:endParaRPr lang="zh-TW" altLang="en-US"/>
          </a:p>
        </p:txBody>
      </p:sp>
    </p:spTree>
    <p:extLst>
      <p:ext uri="{BB962C8B-B14F-4D97-AF65-F5344CB8AC3E}">
        <p14:creationId xmlns:p14="http://schemas.microsoft.com/office/powerpoint/2010/main" val="2726086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b="1" spc="-50" baseline="0">
                <a:solidFill>
                  <a:schemeClr val="tx1">
                    <a:lumMod val="85000"/>
                    <a:lumOff val="15000"/>
                  </a:schemeClr>
                </a:solidFill>
                <a:latin typeface="微軟正黑體" panose="020B0604030504040204" pitchFamily="34" charset="-120"/>
                <a:ea typeface="微軟正黑體" panose="020B0604030504040204" pitchFamily="34" charset="-120"/>
              </a:defRPr>
            </a:lvl1pPr>
          </a:lstStyle>
          <a:p>
            <a:r>
              <a:rPr lang="zh-TW" altLang="en-US" dirty="0"/>
              <a:t>按一下以編輯母片標題樣式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微軟正黑體" panose="020B0604030504040204" pitchFamily="34" charset="-120"/>
                <a:ea typeface="微軟正黑體" panose="020B0604030504040204" pitchFamily="34" charset="-12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dirty="0"/>
              <a:t>按一下以編輯母片副標題樣式</a:t>
            </a:r>
            <a:endParaRPr lang="en-US" dirty="0"/>
          </a:p>
        </p:txBody>
      </p:sp>
      <p:sp>
        <p:nvSpPr>
          <p:cNvPr id="4" name="Date Placeholder 3"/>
          <p:cNvSpPr>
            <a:spLocks noGrp="1"/>
          </p:cNvSpPr>
          <p:nvPr>
            <p:ph type="dt" sz="half" idx="10"/>
          </p:nvPr>
        </p:nvSpPr>
        <p:spPr/>
        <p:txBody>
          <a:bodyPr/>
          <a:lstStyle/>
          <a:p>
            <a:fld id="{8B286683-CDC0-412A-903E-2A4F5BB2442E}" type="datetime1">
              <a:rPr lang="zh-TW" altLang="en-US" smtClean="0"/>
              <a:t>2024/4/21</a:t>
            </a:fld>
            <a:endParaRPr lang="en-US" dirty="0"/>
          </a:p>
        </p:txBody>
      </p:sp>
      <p:sp>
        <p:nvSpPr>
          <p:cNvPr id="5" name="Footer Placeholder 4"/>
          <p:cNvSpPr>
            <a:spLocks noGrp="1"/>
          </p:cNvSpPr>
          <p:nvPr>
            <p:ph type="ftr" sz="quarter" idx="11"/>
          </p:nvPr>
        </p:nvSpPr>
        <p:spPr/>
        <p:txBody>
          <a:bodyPr/>
          <a:lstStyle/>
          <a:p>
            <a:r>
              <a:rPr lang="en-US" altLang="zh-TW"/>
              <a:t>task 2</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333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AE7540E-9EA3-4466-93BA-2DC543A8AFDF}" type="datetime1">
              <a:rPr lang="zh-TW" altLang="en-US" smtClean="0"/>
              <a:t>2024/4/21</a:t>
            </a:fld>
            <a:endParaRPr lang="en-US" dirty="0"/>
          </a:p>
        </p:txBody>
      </p:sp>
      <p:sp>
        <p:nvSpPr>
          <p:cNvPr id="5" name="Footer Placeholder 4"/>
          <p:cNvSpPr>
            <a:spLocks noGrp="1"/>
          </p:cNvSpPr>
          <p:nvPr>
            <p:ph type="ftr" sz="quarter" idx="11"/>
          </p:nvPr>
        </p:nvSpPr>
        <p:spPr/>
        <p:txBody>
          <a:bodyPr/>
          <a:lstStyle/>
          <a:p>
            <a:r>
              <a:rPr lang="en-US" altLang="zh-TW"/>
              <a:t>task 2</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61313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8B48740-6508-40B4-B24E-9C3DA565767C}" type="datetime1">
              <a:rPr lang="zh-TW" altLang="en-US" smtClean="0"/>
              <a:t>2024/4/21</a:t>
            </a:fld>
            <a:endParaRPr lang="en-US" dirty="0"/>
          </a:p>
        </p:txBody>
      </p:sp>
      <p:sp>
        <p:nvSpPr>
          <p:cNvPr id="5" name="Footer Placeholder 4"/>
          <p:cNvSpPr>
            <a:spLocks noGrp="1"/>
          </p:cNvSpPr>
          <p:nvPr>
            <p:ph type="ftr" sz="quarter" idx="11"/>
          </p:nvPr>
        </p:nvSpPr>
        <p:spPr/>
        <p:txBody>
          <a:bodyPr/>
          <a:lstStyle/>
          <a:p>
            <a:r>
              <a:rPr lang="en-US" altLang="zh-TW"/>
              <a:t>task 2</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5477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標題及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b="1">
                <a:latin typeface="微軟正黑體" panose="020B0604030504040204" pitchFamily="34" charset="-120"/>
                <a:ea typeface="微軟正黑體" panose="020B0604030504040204" pitchFamily="34" charset="-120"/>
              </a:defRPr>
            </a:lvl1pPr>
          </a:lstStyle>
          <a:p>
            <a:r>
              <a:rPr lang="zh-TW" altLang="en-US" dirty="0"/>
              <a:t>按一下以編輯母片標題樣式</a:t>
            </a:r>
          </a:p>
        </p:txBody>
      </p:sp>
      <p:sp>
        <p:nvSpPr>
          <p:cNvPr id="3" name="文字版面配置區 2"/>
          <p:cNvSpPr>
            <a:spLocks noGrp="1"/>
          </p:cNvSpPr>
          <p:nvPr>
            <p:ph type="body" idx="1"/>
          </p:nvPr>
        </p:nvSpPr>
        <p:spPr/>
        <p:txBody>
          <a:bodyPr>
            <a:normAutofit/>
          </a:bodyPr>
          <a:lstStyle>
            <a:lvl1pPr marL="352425" indent="-352425">
              <a:buClrTx/>
              <a:buSzPct val="80000"/>
              <a:buFont typeface="Wingdings" panose="05000000000000000000" pitchFamily="2" charset="2"/>
              <a:buChar char="l"/>
              <a:tabLst/>
              <a:defRPr sz="4000" b="1">
                <a:latin typeface="微軟正黑體" panose="020B0604030504040204" pitchFamily="34" charset="-120"/>
                <a:ea typeface="微軟正黑體" panose="020B0604030504040204" pitchFamily="34" charset="-120"/>
              </a:defRPr>
            </a:lvl1pPr>
            <a:lvl2pPr marL="534988" indent="-334963">
              <a:buClrTx/>
              <a:buSzPct val="80000"/>
              <a:buFont typeface="Wingdings" panose="05000000000000000000" pitchFamily="2" charset="2"/>
              <a:buChar char="l"/>
              <a:tabLst/>
              <a:defRPr sz="3600" b="1">
                <a:latin typeface="微軟正黑體" panose="020B0604030504040204" pitchFamily="34" charset="-120"/>
                <a:ea typeface="微軟正黑體" panose="020B0604030504040204" pitchFamily="34" charset="-120"/>
              </a:defRPr>
            </a:lvl2pPr>
            <a:lvl3pPr marL="719138" indent="-334963">
              <a:buClrTx/>
              <a:buSzPct val="80000"/>
              <a:buFont typeface="Wingdings" panose="05000000000000000000" pitchFamily="2" charset="2"/>
              <a:buChar char="l"/>
              <a:tabLst/>
              <a:defRPr sz="2800" b="1">
                <a:latin typeface="微軟正黑體" panose="020B0604030504040204" pitchFamily="34" charset="-120"/>
                <a:ea typeface="微軟正黑體" panose="020B0604030504040204" pitchFamily="34" charset="-120"/>
              </a:defRPr>
            </a:lvl3pPr>
            <a:lvl4pPr marL="901700" indent="-334963">
              <a:buClrTx/>
              <a:buSzPct val="80000"/>
              <a:buFont typeface="Wingdings" panose="05000000000000000000" pitchFamily="2" charset="2"/>
              <a:buChar char="l"/>
              <a:tabLst/>
              <a:defRPr sz="2800" b="1">
                <a:latin typeface="微軟正黑體" panose="020B0604030504040204" pitchFamily="34" charset="-120"/>
                <a:ea typeface="微軟正黑體" panose="020B0604030504040204" pitchFamily="34" charset="-120"/>
              </a:defRPr>
            </a:lvl4pPr>
            <a:lvl5pPr marL="1071563" indent="-322263">
              <a:buClrTx/>
              <a:buSzPct val="80000"/>
              <a:buFont typeface="Wingdings" panose="05000000000000000000" pitchFamily="2" charset="2"/>
              <a:buChar char="l"/>
              <a:tabLst/>
              <a:defRPr sz="2800" b="1">
                <a:latin typeface="微軟正黑體" panose="020B0604030504040204" pitchFamily="34" charset="-120"/>
                <a:ea typeface="微軟正黑體" panose="020B0604030504040204" pitchFamily="34"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10"/>
          </p:nvPr>
        </p:nvSpPr>
        <p:spPr/>
        <p:txBody>
          <a:bodyPr/>
          <a:lstStyle/>
          <a:p>
            <a:fld id="{8EDA1052-D343-4EE2-BC79-0220C2D372E1}" type="datetime1">
              <a:rPr lang="zh-TW" altLang="en-US" smtClean="0"/>
              <a:t>2024/4/21</a:t>
            </a:fld>
            <a:endParaRPr lang="zh-TW" altLang="en-US"/>
          </a:p>
        </p:txBody>
      </p:sp>
      <p:sp>
        <p:nvSpPr>
          <p:cNvPr id="5" name="頁尾版面配置區 4"/>
          <p:cNvSpPr>
            <a:spLocks noGrp="1"/>
          </p:cNvSpPr>
          <p:nvPr>
            <p:ph type="ftr" sz="quarter" idx="11"/>
          </p:nvPr>
        </p:nvSpPr>
        <p:spPr/>
        <p:txBody>
          <a:bodyPr/>
          <a:lstStyle>
            <a:lvl1pPr>
              <a:defRPr sz="1400" b="1">
                <a:latin typeface="微軟正黑體" panose="020B0604030504040204" pitchFamily="34" charset="-120"/>
                <a:ea typeface="微軟正黑體" panose="020B0604030504040204" pitchFamily="34" charset="-120"/>
              </a:defRPr>
            </a:lvl1pPr>
          </a:lstStyle>
          <a:p>
            <a:r>
              <a:rPr lang="en-US" altLang="zh-TW"/>
              <a:t>task 2</a:t>
            </a:r>
            <a:endParaRPr lang="zh-TW" altLang="en-US" dirty="0"/>
          </a:p>
        </p:txBody>
      </p:sp>
      <p:sp>
        <p:nvSpPr>
          <p:cNvPr id="6" name="投影片編號版面配置區 5"/>
          <p:cNvSpPr>
            <a:spLocks noGrp="1"/>
          </p:cNvSpPr>
          <p:nvPr>
            <p:ph type="sldNum" sz="quarter" idx="12"/>
          </p:nvPr>
        </p:nvSpPr>
        <p:spPr/>
        <p:txBody>
          <a:bodyPr/>
          <a:lstStyle>
            <a:lvl1pPr>
              <a:defRPr sz="1400" b="1">
                <a:latin typeface="微軟正黑體" panose="020B0604030504040204" pitchFamily="34" charset="-120"/>
                <a:ea typeface="微軟正黑體" panose="020B0604030504040204" pitchFamily="34" charset="-120"/>
              </a:defRPr>
            </a:lvl1pPr>
          </a:lstStyle>
          <a:p>
            <a:fld id="{77F9D8BD-AF5F-4E9E-9320-B3C56E761F72}" type="slidenum">
              <a:rPr lang="zh-TW" altLang="en-US" smtClean="0"/>
              <a:pPr/>
              <a:t>‹#›</a:t>
            </a:fld>
            <a:endParaRPr lang="zh-TW" altLang="en-US" dirty="0"/>
          </a:p>
        </p:txBody>
      </p:sp>
    </p:spTree>
    <p:extLst>
      <p:ext uri="{BB962C8B-B14F-4D97-AF65-F5344CB8AC3E}">
        <p14:creationId xmlns:p14="http://schemas.microsoft.com/office/powerpoint/2010/main" val="2225956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accent1">
                    <a:lumMod val="50000"/>
                  </a:schemeClr>
                </a:solidFill>
                <a:latin typeface="微軟正黑體" panose="020B0604030504040204" pitchFamily="34" charset="-120"/>
                <a:ea typeface="微軟正黑體" panose="020B0604030504040204" pitchFamily="34" charset="-120"/>
              </a:defRPr>
            </a:lvl1pPr>
          </a:lstStyle>
          <a:p>
            <a:r>
              <a:rPr lang="zh-TW" altLang="en-US" dirty="0"/>
              <a:t>按一下以編輯母片標題樣式</a:t>
            </a:r>
            <a:endParaRPr lang="en-US" dirty="0"/>
          </a:p>
        </p:txBody>
      </p:sp>
      <p:sp>
        <p:nvSpPr>
          <p:cNvPr id="3" name="Content Placeholder 2"/>
          <p:cNvSpPr>
            <a:spLocks noGrp="1"/>
          </p:cNvSpPr>
          <p:nvPr>
            <p:ph idx="1" hasCustomPrompt="1"/>
          </p:nvPr>
        </p:nvSpPr>
        <p:spPr/>
        <p:txBody>
          <a:bodyPr>
            <a:normAutofit/>
          </a:bodyPr>
          <a:lstStyle>
            <a:lvl1pPr marL="352425" indent="-352425" algn="l" defTabSz="914400" rtl="0" eaLnBrk="1" latinLnBrk="1" hangingPunct="1">
              <a:lnSpc>
                <a:spcPct val="90000"/>
              </a:lnSpc>
              <a:spcBef>
                <a:spcPts val="1200"/>
              </a:spcBef>
              <a:spcAft>
                <a:spcPts val="200"/>
              </a:spcAft>
              <a:buClr>
                <a:schemeClr val="tx1"/>
              </a:buClr>
              <a:buSzPct val="80000"/>
              <a:buFont typeface="Wingdings" panose="05000000000000000000" pitchFamily="2" charset="2"/>
              <a:buChar char="l"/>
              <a:defRPr lang="zh-TW" altLang="en-US" sz="3200" b="1" kern="1200" dirty="0" smtClean="0">
                <a:solidFill>
                  <a:schemeClr val="tx1"/>
                </a:solidFill>
                <a:latin typeface="微軟正黑體" panose="020B0604030504040204" pitchFamily="34" charset="-120"/>
                <a:ea typeface="微軟正黑體" panose="020B0604030504040204" pitchFamily="34" charset="-120"/>
                <a:cs typeface="+mn-cs"/>
              </a:defRPr>
            </a:lvl1pPr>
            <a:lvl2pPr marL="534988" indent="-334963">
              <a:buClr>
                <a:schemeClr val="tx1"/>
              </a:buClr>
              <a:buSzPct val="60000"/>
              <a:buFont typeface="Wingdings" panose="05000000000000000000" pitchFamily="2" charset="2"/>
              <a:buChar char="l"/>
              <a:defRPr sz="2800" b="1">
                <a:solidFill>
                  <a:schemeClr val="tx1"/>
                </a:solidFill>
                <a:latin typeface="微軟正黑體" panose="020B0604030504040204" pitchFamily="34" charset="-120"/>
                <a:ea typeface="微軟正黑體" panose="020B0604030504040204" pitchFamily="34" charset="-120"/>
              </a:defRPr>
            </a:lvl2pPr>
            <a:lvl3pPr marL="809625" indent="-425450">
              <a:buClr>
                <a:schemeClr val="tx1"/>
              </a:buClr>
              <a:buSzPct val="50000"/>
              <a:buFont typeface="Wingdings" panose="05000000000000000000" pitchFamily="2" charset="2"/>
              <a:buChar char="l"/>
              <a:defRPr sz="2400" b="1">
                <a:solidFill>
                  <a:schemeClr val="tx1"/>
                </a:solidFill>
                <a:latin typeface="微軟正黑體" panose="020B0604030504040204" pitchFamily="34" charset="-120"/>
                <a:ea typeface="微軟正黑體" panose="020B0604030504040204" pitchFamily="34" charset="-120"/>
              </a:defRPr>
            </a:lvl3pPr>
            <a:lvl4pPr marL="1071563" indent="-504825">
              <a:buClr>
                <a:schemeClr val="tx1"/>
              </a:buClr>
              <a:buSzPct val="50000"/>
              <a:buFont typeface="Wingdings" panose="05000000000000000000" pitchFamily="2" charset="2"/>
              <a:buChar char="ü"/>
              <a:defRPr sz="2400" b="1">
                <a:solidFill>
                  <a:schemeClr val="tx1"/>
                </a:solidFill>
                <a:latin typeface="微軟正黑體" panose="020B0604030504040204" pitchFamily="34" charset="-120"/>
                <a:ea typeface="微軟正黑體" panose="020B0604030504040204" pitchFamily="34" charset="-120"/>
              </a:defRPr>
            </a:lvl4pPr>
            <a:lvl5pPr marL="1346200" indent="-596900">
              <a:buClr>
                <a:schemeClr val="tx1"/>
              </a:buClr>
              <a:buSzPct val="50000"/>
              <a:buFont typeface="Wingdings" panose="05000000000000000000" pitchFamily="2" charset="2"/>
              <a:buChar char="ü"/>
              <a:defRPr sz="2400" b="1">
                <a:solidFill>
                  <a:schemeClr val="tx1"/>
                </a:solidFill>
                <a:latin typeface="微軟正黑體" panose="020B0604030504040204" pitchFamily="34" charset="-120"/>
                <a:ea typeface="微軟正黑體" panose="020B0604030504040204" pitchFamily="34" charset="-120"/>
              </a:defRPr>
            </a:lvl5pPr>
          </a:lstStyle>
          <a:p>
            <a:pPr lvl="0"/>
            <a:r>
              <a:rPr lang="zh-TW" altLang="en-US" dirty="0"/>
              <a:t> 編輯母片文字樣式</a:t>
            </a:r>
          </a:p>
          <a:p>
            <a:pPr lvl="1"/>
            <a:r>
              <a:rPr lang="zh-TW" altLang="en-US" dirty="0"/>
              <a:t> 第二層</a:t>
            </a:r>
          </a:p>
          <a:p>
            <a:pPr lvl="2"/>
            <a:r>
              <a:rPr lang="zh-TW" altLang="en-US" dirty="0"/>
              <a:t> 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p:txBody>
          <a:bodyPr/>
          <a:lstStyle/>
          <a:p>
            <a:fld id="{CB82C5F3-DF9A-41D5-9C31-FA0F93B6FBC2}" type="datetime1">
              <a:rPr lang="zh-TW" altLang="en-US" smtClean="0"/>
              <a:t>2024/4/21</a:t>
            </a:fld>
            <a:endParaRPr lang="en-US" dirty="0"/>
          </a:p>
        </p:txBody>
      </p:sp>
      <p:sp>
        <p:nvSpPr>
          <p:cNvPr id="5" name="Footer Placeholder 4"/>
          <p:cNvSpPr>
            <a:spLocks noGrp="1"/>
          </p:cNvSpPr>
          <p:nvPr>
            <p:ph type="ftr" sz="quarter" idx="11"/>
          </p:nvPr>
        </p:nvSpPr>
        <p:spPr/>
        <p:txBody>
          <a:bodyPr/>
          <a:lstStyle>
            <a:lvl1pPr>
              <a:defRPr sz="1400" b="1">
                <a:latin typeface="微軟正黑體" panose="020B0604030504040204" pitchFamily="34" charset="-120"/>
                <a:ea typeface="微軟正黑體" panose="020B0604030504040204" pitchFamily="34" charset="-120"/>
              </a:defRPr>
            </a:lvl1pPr>
          </a:lstStyle>
          <a:p>
            <a:r>
              <a:rPr lang="en-US" altLang="zh-TW"/>
              <a:t>task 2</a:t>
            </a:r>
            <a:endParaRPr lang="en-US" dirty="0"/>
          </a:p>
        </p:txBody>
      </p:sp>
      <p:sp>
        <p:nvSpPr>
          <p:cNvPr id="6" name="Slide Number Placeholder 5"/>
          <p:cNvSpPr>
            <a:spLocks noGrp="1"/>
          </p:cNvSpPr>
          <p:nvPr>
            <p:ph type="sldNum" sz="quarter" idx="12"/>
          </p:nvPr>
        </p:nvSpPr>
        <p:spPr/>
        <p:txBody>
          <a:bodyPr/>
          <a:lstStyle>
            <a:lvl1pPr marL="0" algn="r" defTabSz="457200" rtl="0" eaLnBrk="1" latinLnBrk="0" hangingPunct="1">
              <a:defRPr lang="en-US" sz="1400" b="1" kern="1200" cap="all" baseline="0" smtClean="0">
                <a:solidFill>
                  <a:srgbClr val="FFFFFF"/>
                </a:solidFill>
                <a:latin typeface="微軟正黑體" panose="020B0604030504040204" pitchFamily="34" charset="-120"/>
                <a:ea typeface="微軟正黑體" panose="020B0604030504040204" pitchFamily="34" charset="-120"/>
                <a:cs typeface="+mn-cs"/>
              </a:defRPr>
            </a:lvl1pPr>
          </a:lstStyle>
          <a:p>
            <a:fld id="{D57F1E4F-1CFF-5643-939E-217C01CDF565}" type="slidenum">
              <a:rPr lang="en-US" altLang="zh-TW" smtClean="0"/>
              <a:pPr/>
              <a:t>‹#›</a:t>
            </a:fld>
            <a:endParaRPr lang="zh-TW" altLang="en-US" dirty="0"/>
          </a:p>
        </p:txBody>
      </p:sp>
    </p:spTree>
    <p:extLst>
      <p:ext uri="{BB962C8B-B14F-4D97-AF65-F5344CB8AC3E}">
        <p14:creationId xmlns:p14="http://schemas.microsoft.com/office/powerpoint/2010/main" val="775451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83B7EC6-C6AA-4838-B0B9-3A16BBA4A176}" type="datetime1">
              <a:rPr lang="zh-TW" altLang="en-US" smtClean="0"/>
              <a:t>2024/4/21</a:t>
            </a:fld>
            <a:endParaRPr lang="en-US" dirty="0"/>
          </a:p>
        </p:txBody>
      </p:sp>
      <p:sp>
        <p:nvSpPr>
          <p:cNvPr id="5" name="Footer Placeholder 4"/>
          <p:cNvSpPr>
            <a:spLocks noGrp="1"/>
          </p:cNvSpPr>
          <p:nvPr>
            <p:ph type="ftr" sz="quarter" idx="11"/>
          </p:nvPr>
        </p:nvSpPr>
        <p:spPr/>
        <p:txBody>
          <a:bodyPr/>
          <a:lstStyle/>
          <a:p>
            <a:r>
              <a:rPr lang="en-US" altLang="zh-TW"/>
              <a:t>task 2</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2269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normAutofit/>
          </a:bodyPr>
          <a:lstStyle>
            <a:lvl1pPr>
              <a:defRPr lang="en-US" sz="4800" b="1" kern="1200" spc="-50" baseline="0" dirty="0">
                <a:solidFill>
                  <a:schemeClr val="accent1">
                    <a:lumMod val="50000"/>
                  </a:schemeClr>
                </a:solidFill>
                <a:latin typeface="微軟正黑體" panose="020B0604030504040204" pitchFamily="34" charset="-120"/>
                <a:ea typeface="微軟正黑體" panose="020B0604030504040204" pitchFamily="34" charset="-120"/>
                <a:cs typeface="+mj-cs"/>
              </a:defRPr>
            </a:lvl1pPr>
          </a:lstStyle>
          <a:p>
            <a:r>
              <a:rPr lang="zh-TW" altLang="en-US" dirty="0"/>
              <a:t>按一下以編輯母片標題樣式</a:t>
            </a:r>
            <a:endParaRPr lang="en-US" dirty="0"/>
          </a:p>
        </p:txBody>
      </p:sp>
      <p:sp>
        <p:nvSpPr>
          <p:cNvPr id="3" name="Content Placeholder 2"/>
          <p:cNvSpPr>
            <a:spLocks noGrp="1"/>
          </p:cNvSpPr>
          <p:nvPr>
            <p:ph sz="half" idx="1"/>
          </p:nvPr>
        </p:nvSpPr>
        <p:spPr>
          <a:xfrm>
            <a:off x="1097278" y="1845734"/>
            <a:ext cx="4937760" cy="4023360"/>
          </a:xfrm>
        </p:spPr>
        <p:txBody>
          <a:bodyPr>
            <a:normAutofit/>
          </a:bodyPr>
          <a:lstStyle>
            <a:lvl1pPr algn="l" defTabSz="914400" rtl="0" eaLnBrk="1" latinLnBrk="0" hangingPunct="1">
              <a:lnSpc>
                <a:spcPct val="90000"/>
              </a:lnSpc>
              <a:buClr>
                <a:schemeClr val="accent1"/>
              </a:buClr>
              <a:buFont typeface="Calibri" panose="020F0502020204030204" pitchFamily="34" charset="0"/>
              <a:defRPr lang="zh-TW" altLang="en-US" sz="2800" b="1" kern="1200" dirty="0" smtClean="0">
                <a:solidFill>
                  <a:schemeClr val="tx1"/>
                </a:solidFill>
                <a:latin typeface="微軟正黑體" panose="020B0604030504040204" pitchFamily="34" charset="-120"/>
                <a:ea typeface="微軟正黑體" panose="020B0604030504040204" pitchFamily="34" charset="-120"/>
                <a:cs typeface="+mn-cs"/>
              </a:defRPr>
            </a:lvl1pPr>
            <a:lvl2pPr algn="l" defTabSz="914400" rtl="0" eaLnBrk="1" latinLnBrk="0" hangingPunct="1">
              <a:lnSpc>
                <a:spcPct val="90000"/>
              </a:lnSpc>
              <a:buClr>
                <a:schemeClr val="accent1"/>
              </a:buClr>
              <a:buFont typeface="Calibri" panose="020F0502020204030204" pitchFamily="34" charset="0"/>
              <a:defRPr lang="zh-TW" altLang="en-US" sz="2800" b="1" kern="1200" dirty="0" smtClean="0">
                <a:solidFill>
                  <a:schemeClr val="tx1"/>
                </a:solidFill>
                <a:latin typeface="微軟正黑體" panose="020B0604030504040204" pitchFamily="34" charset="-120"/>
                <a:ea typeface="微軟正黑體" panose="020B0604030504040204" pitchFamily="34" charset="-120"/>
                <a:cs typeface="+mn-cs"/>
              </a:defRPr>
            </a:lvl2pPr>
            <a:lvl3pPr algn="l" defTabSz="914400" rtl="0" eaLnBrk="1" latinLnBrk="0" hangingPunct="1">
              <a:lnSpc>
                <a:spcPct val="90000"/>
              </a:lnSpc>
              <a:buClr>
                <a:schemeClr val="accent1"/>
              </a:buClr>
              <a:buFont typeface="Calibri" panose="020F0502020204030204" pitchFamily="34" charset="0"/>
              <a:defRPr lang="zh-TW" altLang="en-US" sz="2800" b="1" kern="1200" dirty="0" smtClean="0">
                <a:solidFill>
                  <a:schemeClr val="tx1"/>
                </a:solidFill>
                <a:latin typeface="微軟正黑體" panose="020B0604030504040204" pitchFamily="34" charset="-120"/>
                <a:ea typeface="微軟正黑體" panose="020B0604030504040204" pitchFamily="34" charset="-120"/>
                <a:cs typeface="+mn-cs"/>
              </a:defRPr>
            </a:lvl3pPr>
            <a:lvl4pPr algn="l" defTabSz="914400" rtl="0" eaLnBrk="1" latinLnBrk="0" hangingPunct="1">
              <a:lnSpc>
                <a:spcPct val="90000"/>
              </a:lnSpc>
              <a:buClr>
                <a:schemeClr val="accent1"/>
              </a:buClr>
              <a:buFont typeface="Calibri" panose="020F0502020204030204" pitchFamily="34" charset="0"/>
              <a:defRPr lang="zh-TW" altLang="en-US" sz="2800" b="1" kern="1200" dirty="0" smtClean="0">
                <a:solidFill>
                  <a:schemeClr val="tx1"/>
                </a:solidFill>
                <a:latin typeface="微軟正黑體" panose="020B0604030504040204" pitchFamily="34" charset="-120"/>
                <a:ea typeface="微軟正黑體" panose="020B0604030504040204" pitchFamily="34" charset="-120"/>
                <a:cs typeface="+mn-cs"/>
              </a:defRPr>
            </a:lvl4pPr>
            <a:lvl5pPr algn="l" defTabSz="914400" rtl="0" eaLnBrk="1" latinLnBrk="0" hangingPunct="1">
              <a:lnSpc>
                <a:spcPct val="90000"/>
              </a:lnSpc>
              <a:buClr>
                <a:schemeClr val="accent1"/>
              </a:buClr>
              <a:buFont typeface="Calibri" panose="020F0502020204030204" pitchFamily="34" charset="0"/>
              <a:defRPr lang="en-US" sz="2800" b="1" kern="1200" dirty="0">
                <a:solidFill>
                  <a:schemeClr val="tx1"/>
                </a:solidFill>
                <a:latin typeface="微軟正黑體" panose="020B0604030504040204" pitchFamily="34" charset="-120"/>
                <a:ea typeface="微軟正黑體" panose="020B0604030504040204" pitchFamily="34" charset="-120"/>
                <a:cs typeface="+mn-cs"/>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Content Placeholder 3"/>
          <p:cNvSpPr>
            <a:spLocks noGrp="1"/>
          </p:cNvSpPr>
          <p:nvPr>
            <p:ph sz="half" idx="2"/>
          </p:nvPr>
        </p:nvSpPr>
        <p:spPr>
          <a:xfrm>
            <a:off x="6217920" y="1845735"/>
            <a:ext cx="4937760" cy="4023360"/>
          </a:xfrm>
        </p:spPr>
        <p:txBody>
          <a:bodyPr>
            <a:normAutofit/>
          </a:bodyPr>
          <a:lstStyle>
            <a:lvl1pPr algn="l" defTabSz="914400" rtl="0" eaLnBrk="1" latinLnBrk="0" hangingPunct="1">
              <a:lnSpc>
                <a:spcPct val="90000"/>
              </a:lnSpc>
              <a:buClr>
                <a:schemeClr val="accent1"/>
              </a:buClr>
              <a:buFont typeface="Calibri" panose="020F0502020204030204" pitchFamily="34" charset="0"/>
              <a:defRPr lang="zh-TW" altLang="en-US" sz="2800" b="1" kern="1200" dirty="0" smtClean="0">
                <a:solidFill>
                  <a:schemeClr val="tx1"/>
                </a:solidFill>
                <a:latin typeface="微軟正黑體" panose="020B0604030504040204" pitchFamily="34" charset="-120"/>
                <a:ea typeface="微軟正黑體" panose="020B0604030504040204" pitchFamily="34" charset="-120"/>
                <a:cs typeface="+mn-cs"/>
              </a:defRPr>
            </a:lvl1pPr>
            <a:lvl2pPr algn="l" defTabSz="914400" rtl="0" eaLnBrk="1" latinLnBrk="0" hangingPunct="1">
              <a:lnSpc>
                <a:spcPct val="90000"/>
              </a:lnSpc>
              <a:buClr>
                <a:schemeClr val="accent1"/>
              </a:buClr>
              <a:buFont typeface="Calibri" panose="020F0502020204030204" pitchFamily="34" charset="0"/>
              <a:defRPr lang="zh-TW" altLang="en-US" sz="2800" b="1" kern="1200" dirty="0" smtClean="0">
                <a:solidFill>
                  <a:schemeClr val="tx1"/>
                </a:solidFill>
                <a:latin typeface="微軟正黑體" panose="020B0604030504040204" pitchFamily="34" charset="-120"/>
                <a:ea typeface="微軟正黑體" panose="020B0604030504040204" pitchFamily="34" charset="-120"/>
                <a:cs typeface="+mn-cs"/>
              </a:defRPr>
            </a:lvl2pPr>
            <a:lvl3pPr algn="l" defTabSz="914400" rtl="0" eaLnBrk="1" latinLnBrk="0" hangingPunct="1">
              <a:lnSpc>
                <a:spcPct val="90000"/>
              </a:lnSpc>
              <a:buClr>
                <a:schemeClr val="accent1"/>
              </a:buClr>
              <a:buFont typeface="Calibri" panose="020F0502020204030204" pitchFamily="34" charset="0"/>
              <a:defRPr lang="zh-TW" altLang="en-US" sz="2800" b="1" kern="1200" dirty="0" smtClean="0">
                <a:solidFill>
                  <a:schemeClr val="tx1"/>
                </a:solidFill>
                <a:latin typeface="微軟正黑體" panose="020B0604030504040204" pitchFamily="34" charset="-120"/>
                <a:ea typeface="微軟正黑體" panose="020B0604030504040204" pitchFamily="34" charset="-120"/>
                <a:cs typeface="+mn-cs"/>
              </a:defRPr>
            </a:lvl3pPr>
            <a:lvl4pPr algn="l" defTabSz="914400" rtl="0" eaLnBrk="1" latinLnBrk="0" hangingPunct="1">
              <a:lnSpc>
                <a:spcPct val="90000"/>
              </a:lnSpc>
              <a:buClr>
                <a:schemeClr val="accent1"/>
              </a:buClr>
              <a:buFont typeface="Calibri" panose="020F0502020204030204" pitchFamily="34" charset="0"/>
              <a:defRPr lang="zh-TW" altLang="en-US" sz="2800" b="1" kern="1200" dirty="0" smtClean="0">
                <a:solidFill>
                  <a:schemeClr val="tx1"/>
                </a:solidFill>
                <a:latin typeface="微軟正黑體" panose="020B0604030504040204" pitchFamily="34" charset="-120"/>
                <a:ea typeface="微軟正黑體" panose="020B0604030504040204" pitchFamily="34" charset="-120"/>
                <a:cs typeface="+mn-cs"/>
              </a:defRPr>
            </a:lvl4pPr>
            <a:lvl5pPr algn="l" defTabSz="914400" rtl="0" eaLnBrk="1" latinLnBrk="0" hangingPunct="1">
              <a:lnSpc>
                <a:spcPct val="90000"/>
              </a:lnSpc>
              <a:buClr>
                <a:schemeClr val="accent1"/>
              </a:buClr>
              <a:buFont typeface="Calibri" panose="020F0502020204030204" pitchFamily="34" charset="0"/>
              <a:defRPr lang="en-US" sz="2800" b="1" kern="1200" dirty="0">
                <a:solidFill>
                  <a:schemeClr val="tx1"/>
                </a:solidFill>
                <a:latin typeface="微軟正黑體" panose="020B0604030504040204" pitchFamily="34" charset="-120"/>
                <a:ea typeface="微軟正黑體" panose="020B0604030504040204" pitchFamily="34" charset="-120"/>
                <a:cs typeface="+mn-cs"/>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5" name="Date Placeholder 4"/>
          <p:cNvSpPr>
            <a:spLocks noGrp="1"/>
          </p:cNvSpPr>
          <p:nvPr>
            <p:ph type="dt" sz="half" idx="10"/>
          </p:nvPr>
        </p:nvSpPr>
        <p:spPr/>
        <p:txBody>
          <a:bodyPr/>
          <a:lstStyle/>
          <a:p>
            <a:fld id="{24A187C2-8E8D-4043-9BFF-0F3D8DC7C1B9}" type="datetime1">
              <a:rPr lang="zh-TW" altLang="en-US" smtClean="0"/>
              <a:t>2024/4/21</a:t>
            </a:fld>
            <a:endParaRPr lang="en-US" dirty="0"/>
          </a:p>
        </p:txBody>
      </p:sp>
      <p:sp>
        <p:nvSpPr>
          <p:cNvPr id="6" name="Footer Placeholder 5"/>
          <p:cNvSpPr>
            <a:spLocks noGrp="1"/>
          </p:cNvSpPr>
          <p:nvPr>
            <p:ph type="ftr" sz="quarter" idx="11"/>
          </p:nvPr>
        </p:nvSpPr>
        <p:spPr/>
        <p:txBody>
          <a:bodyPr/>
          <a:lstStyle>
            <a:lvl1pPr>
              <a:defRPr sz="1400" b="1">
                <a:latin typeface="微軟正黑體" panose="020B0604030504040204" pitchFamily="34" charset="-120"/>
                <a:ea typeface="微軟正黑體" panose="020B0604030504040204" pitchFamily="34" charset="-120"/>
              </a:defRPr>
            </a:lvl1pPr>
          </a:lstStyle>
          <a:p>
            <a:r>
              <a:rPr lang="en-US" altLang="zh-TW"/>
              <a:t>task 2</a:t>
            </a:r>
            <a:endParaRPr lang="en-US" altLang="zh-TW" dirty="0"/>
          </a:p>
        </p:txBody>
      </p:sp>
      <p:sp>
        <p:nvSpPr>
          <p:cNvPr id="7" name="Slide Number Placeholder 6"/>
          <p:cNvSpPr>
            <a:spLocks noGrp="1"/>
          </p:cNvSpPr>
          <p:nvPr>
            <p:ph type="sldNum" sz="quarter" idx="12"/>
          </p:nvPr>
        </p:nvSpPr>
        <p:spPr/>
        <p:txBody>
          <a:bodyPr/>
          <a:lstStyle>
            <a:lvl1pPr marL="0" algn="r" defTabSz="457200" rtl="0" eaLnBrk="1" latinLnBrk="0" hangingPunct="1">
              <a:defRPr lang="en-US" sz="1400" b="1" kern="1200" cap="all" baseline="0" smtClean="0">
                <a:solidFill>
                  <a:srgbClr val="FFFFFF"/>
                </a:solidFill>
                <a:latin typeface="微軟正黑體" panose="020B0604030504040204" pitchFamily="34" charset="-120"/>
                <a:ea typeface="微軟正黑體" panose="020B0604030504040204" pitchFamily="34" charset="-120"/>
                <a:cs typeface="+mn-cs"/>
              </a:defRPr>
            </a:lvl1pPr>
          </a:lstStyle>
          <a:p>
            <a:fld id="{6FF9F0C5-380F-41C2-899A-BAC0F0927E16}" type="slidenum">
              <a:rPr lang="en-US" altLang="zh-TW" smtClean="0"/>
              <a:pPr/>
              <a:t>‹#›</a:t>
            </a:fld>
            <a:endParaRPr lang="zh-TW" altLang="en-US" dirty="0"/>
          </a:p>
        </p:txBody>
      </p:sp>
    </p:spTree>
    <p:extLst>
      <p:ext uri="{BB962C8B-B14F-4D97-AF65-F5344CB8AC3E}">
        <p14:creationId xmlns:p14="http://schemas.microsoft.com/office/powerpoint/2010/main" val="3015094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normAutofit/>
          </a:bodyPr>
          <a:lstStyle>
            <a:lvl1pPr algn="l" defTabSz="914400" rtl="0" eaLnBrk="1" latinLnBrk="0" hangingPunct="1">
              <a:lnSpc>
                <a:spcPct val="85000"/>
              </a:lnSpc>
              <a:spcBef>
                <a:spcPct val="0"/>
              </a:spcBef>
              <a:buNone/>
              <a:defRPr lang="en-US" sz="4800" b="1" kern="1200" spc="-50" baseline="0" dirty="0">
                <a:solidFill>
                  <a:schemeClr val="accent1">
                    <a:lumMod val="50000"/>
                  </a:schemeClr>
                </a:solidFill>
                <a:latin typeface="微軟正黑體" panose="020B0604030504040204" pitchFamily="34" charset="-120"/>
                <a:ea typeface="微軟正黑體" panose="020B0604030504040204" pitchFamily="34" charset="-120"/>
                <a:cs typeface="+mj-cs"/>
              </a:defRPr>
            </a:lvl1pPr>
          </a:lstStyle>
          <a:p>
            <a:r>
              <a:rPr lang="zh-TW" altLang="en-US" dirty="0"/>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lgn="l" defTabSz="914400" rtl="0" eaLnBrk="1" latinLnBrk="0" hangingPunct="1">
              <a:lnSpc>
                <a:spcPct val="90000"/>
              </a:lnSpc>
              <a:buClr>
                <a:schemeClr val="accent1"/>
              </a:buClr>
              <a:buFont typeface="Calibri" panose="020F0502020204030204" pitchFamily="34" charset="0"/>
              <a:buNone/>
              <a:defRPr lang="zh-TW" altLang="en-US" sz="3200" b="1" kern="1200" dirty="0" smtClean="0">
                <a:solidFill>
                  <a:schemeClr val="tx2">
                    <a:lumMod val="50000"/>
                  </a:schemeClr>
                </a:solidFill>
                <a:latin typeface="微軟正黑體" panose="020B0604030504040204" pitchFamily="34" charset="-120"/>
                <a:ea typeface="微軟正黑體" panose="020B0604030504040204" pitchFamily="34" charset="-120"/>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編輯母片文字樣式</a:t>
            </a:r>
          </a:p>
        </p:txBody>
      </p:sp>
      <p:sp>
        <p:nvSpPr>
          <p:cNvPr id="4" name="Content Placeholder 3"/>
          <p:cNvSpPr>
            <a:spLocks noGrp="1"/>
          </p:cNvSpPr>
          <p:nvPr>
            <p:ph sz="half" idx="2"/>
          </p:nvPr>
        </p:nvSpPr>
        <p:spPr>
          <a:xfrm>
            <a:off x="1097280" y="2582334"/>
            <a:ext cx="4937760" cy="3378200"/>
          </a:xfrm>
        </p:spPr>
        <p:txBody>
          <a:bodyPr>
            <a:normAutofit/>
          </a:bodyPr>
          <a:lstStyle>
            <a:lvl1pPr algn="l" defTabSz="914400" rtl="0" eaLnBrk="1" latinLnBrk="0" hangingPunct="1">
              <a:lnSpc>
                <a:spcPct val="90000"/>
              </a:lnSpc>
              <a:buClr>
                <a:schemeClr val="accent1"/>
              </a:buClr>
              <a:buFont typeface="Calibri" panose="020F0502020204030204" pitchFamily="34" charset="0"/>
              <a:defRPr lang="zh-TW" altLang="en-US" sz="2800" b="1" kern="1200" dirty="0" smtClean="0">
                <a:solidFill>
                  <a:schemeClr val="tx1"/>
                </a:solidFill>
                <a:latin typeface="微軟正黑體" panose="020B0604030504040204" pitchFamily="34" charset="-120"/>
                <a:ea typeface="微軟正黑體" panose="020B0604030504040204" pitchFamily="34" charset="-120"/>
                <a:cs typeface="+mn-cs"/>
              </a:defRPr>
            </a:lvl1pPr>
            <a:lvl2pPr algn="l" defTabSz="914400" rtl="0" eaLnBrk="1" latinLnBrk="0" hangingPunct="1">
              <a:lnSpc>
                <a:spcPct val="90000"/>
              </a:lnSpc>
              <a:buClr>
                <a:schemeClr val="accent1"/>
              </a:buClr>
              <a:buFont typeface="Calibri" panose="020F0502020204030204" pitchFamily="34" charset="0"/>
              <a:defRPr lang="zh-TW" altLang="en-US" sz="2800" b="1" kern="1200" dirty="0" smtClean="0">
                <a:solidFill>
                  <a:schemeClr val="tx1"/>
                </a:solidFill>
                <a:latin typeface="微軟正黑體" panose="020B0604030504040204" pitchFamily="34" charset="-120"/>
                <a:ea typeface="微軟正黑體" panose="020B0604030504040204" pitchFamily="34" charset="-120"/>
                <a:cs typeface="+mn-cs"/>
              </a:defRPr>
            </a:lvl2pPr>
            <a:lvl3pPr algn="l" defTabSz="914400" rtl="0" eaLnBrk="1" latinLnBrk="0" hangingPunct="1">
              <a:lnSpc>
                <a:spcPct val="90000"/>
              </a:lnSpc>
              <a:buClr>
                <a:schemeClr val="accent1"/>
              </a:buClr>
              <a:buFont typeface="Calibri" panose="020F0502020204030204" pitchFamily="34" charset="0"/>
              <a:defRPr lang="zh-TW" altLang="en-US" sz="2800" b="1" kern="1200" dirty="0" smtClean="0">
                <a:solidFill>
                  <a:schemeClr val="tx1"/>
                </a:solidFill>
                <a:latin typeface="微軟正黑體" panose="020B0604030504040204" pitchFamily="34" charset="-120"/>
                <a:ea typeface="微軟正黑體" panose="020B0604030504040204" pitchFamily="34" charset="-120"/>
                <a:cs typeface="+mn-cs"/>
              </a:defRPr>
            </a:lvl3pPr>
            <a:lvl4pPr algn="l" defTabSz="914400" rtl="0" eaLnBrk="1" latinLnBrk="0" hangingPunct="1">
              <a:lnSpc>
                <a:spcPct val="90000"/>
              </a:lnSpc>
              <a:buClr>
                <a:schemeClr val="accent1"/>
              </a:buClr>
              <a:buFont typeface="Calibri" panose="020F0502020204030204" pitchFamily="34" charset="0"/>
              <a:defRPr lang="zh-TW" altLang="en-US" sz="2800" b="1" kern="1200" dirty="0" smtClean="0">
                <a:solidFill>
                  <a:schemeClr val="tx1"/>
                </a:solidFill>
                <a:latin typeface="微軟正黑體" panose="020B0604030504040204" pitchFamily="34" charset="-120"/>
                <a:ea typeface="微軟正黑體" panose="020B0604030504040204" pitchFamily="34" charset="-120"/>
                <a:cs typeface="+mn-cs"/>
              </a:defRPr>
            </a:lvl4pPr>
            <a:lvl5pPr algn="l" defTabSz="914400" rtl="0" eaLnBrk="1" latinLnBrk="0" hangingPunct="1">
              <a:lnSpc>
                <a:spcPct val="90000"/>
              </a:lnSpc>
              <a:buClr>
                <a:schemeClr val="accent1"/>
              </a:buClr>
              <a:buFont typeface="Calibri" panose="020F0502020204030204" pitchFamily="34" charset="0"/>
              <a:defRPr lang="en-US" sz="2800" b="1" kern="1200" dirty="0">
                <a:solidFill>
                  <a:schemeClr val="tx1"/>
                </a:solidFill>
                <a:latin typeface="微軟正黑體" panose="020B0604030504040204" pitchFamily="34" charset="-120"/>
                <a:ea typeface="微軟正黑體" panose="020B0604030504040204" pitchFamily="34" charset="-120"/>
                <a:cs typeface="+mn-cs"/>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lgn="l" defTabSz="914400" rtl="0" eaLnBrk="1" latinLnBrk="0" hangingPunct="1">
              <a:lnSpc>
                <a:spcPct val="90000"/>
              </a:lnSpc>
              <a:buClr>
                <a:schemeClr val="accent1"/>
              </a:buClr>
              <a:buFont typeface="Calibri" panose="020F0502020204030204" pitchFamily="34" charset="0"/>
              <a:buNone/>
              <a:defRPr lang="zh-TW" altLang="en-US" sz="3200" b="1" kern="1200" dirty="0" smtClean="0">
                <a:solidFill>
                  <a:schemeClr val="tx2">
                    <a:lumMod val="50000"/>
                  </a:schemeClr>
                </a:solidFill>
                <a:latin typeface="微軟正黑體" panose="020B0604030504040204" pitchFamily="34" charset="-120"/>
                <a:ea typeface="微軟正黑體" panose="020B0604030504040204" pitchFamily="34" charset="-120"/>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pPr>
            <a:r>
              <a:rPr lang="zh-TW" altLang="en-US" dirty="0"/>
              <a:t>編輯母片文字樣式</a:t>
            </a:r>
          </a:p>
        </p:txBody>
      </p:sp>
      <p:sp>
        <p:nvSpPr>
          <p:cNvPr id="6" name="Content Placeholder 5"/>
          <p:cNvSpPr>
            <a:spLocks noGrp="1"/>
          </p:cNvSpPr>
          <p:nvPr>
            <p:ph sz="quarter" idx="4"/>
          </p:nvPr>
        </p:nvSpPr>
        <p:spPr>
          <a:xfrm>
            <a:off x="6217920" y="2582334"/>
            <a:ext cx="4937760" cy="3378200"/>
          </a:xfrm>
        </p:spPr>
        <p:txBody>
          <a:bodyPr>
            <a:normAutofit/>
          </a:bodyPr>
          <a:lstStyle>
            <a:lvl1pPr algn="l" defTabSz="914400" rtl="0" eaLnBrk="1" latinLnBrk="0" hangingPunct="1">
              <a:lnSpc>
                <a:spcPct val="90000"/>
              </a:lnSpc>
              <a:buClr>
                <a:schemeClr val="accent1"/>
              </a:buClr>
              <a:buFont typeface="Calibri" panose="020F0502020204030204" pitchFamily="34" charset="0"/>
              <a:defRPr lang="zh-TW" altLang="en-US" sz="2800" b="1" kern="1200" dirty="0" smtClean="0">
                <a:solidFill>
                  <a:schemeClr val="tx1"/>
                </a:solidFill>
                <a:latin typeface="微軟正黑體" panose="020B0604030504040204" pitchFamily="34" charset="-120"/>
                <a:ea typeface="微軟正黑體" panose="020B0604030504040204" pitchFamily="34" charset="-120"/>
                <a:cs typeface="+mn-cs"/>
              </a:defRPr>
            </a:lvl1pPr>
            <a:lvl2pPr algn="l" defTabSz="914400" rtl="0" eaLnBrk="1" latinLnBrk="0" hangingPunct="1">
              <a:lnSpc>
                <a:spcPct val="90000"/>
              </a:lnSpc>
              <a:buClr>
                <a:schemeClr val="accent1"/>
              </a:buClr>
              <a:buFont typeface="Calibri" panose="020F0502020204030204" pitchFamily="34" charset="0"/>
              <a:defRPr lang="zh-TW" altLang="en-US" sz="2800" b="1" kern="1200" dirty="0" smtClean="0">
                <a:solidFill>
                  <a:schemeClr val="tx1"/>
                </a:solidFill>
                <a:latin typeface="微軟正黑體" panose="020B0604030504040204" pitchFamily="34" charset="-120"/>
                <a:ea typeface="微軟正黑體" panose="020B0604030504040204" pitchFamily="34" charset="-120"/>
                <a:cs typeface="+mn-cs"/>
              </a:defRPr>
            </a:lvl2pPr>
            <a:lvl3pPr algn="l" defTabSz="914400" rtl="0" eaLnBrk="1" latinLnBrk="0" hangingPunct="1">
              <a:lnSpc>
                <a:spcPct val="90000"/>
              </a:lnSpc>
              <a:buClr>
                <a:schemeClr val="accent1"/>
              </a:buClr>
              <a:buFont typeface="Calibri" panose="020F0502020204030204" pitchFamily="34" charset="0"/>
              <a:defRPr lang="zh-TW" altLang="en-US" sz="2800" b="1" kern="1200" dirty="0" smtClean="0">
                <a:solidFill>
                  <a:schemeClr val="tx1"/>
                </a:solidFill>
                <a:latin typeface="微軟正黑體" panose="020B0604030504040204" pitchFamily="34" charset="-120"/>
                <a:ea typeface="微軟正黑體" panose="020B0604030504040204" pitchFamily="34" charset="-120"/>
                <a:cs typeface="+mn-cs"/>
              </a:defRPr>
            </a:lvl3pPr>
            <a:lvl4pPr algn="l" defTabSz="914400" rtl="0" eaLnBrk="1" latinLnBrk="0" hangingPunct="1">
              <a:lnSpc>
                <a:spcPct val="90000"/>
              </a:lnSpc>
              <a:buClr>
                <a:schemeClr val="accent1"/>
              </a:buClr>
              <a:buFont typeface="Calibri" panose="020F0502020204030204" pitchFamily="34" charset="0"/>
              <a:defRPr lang="zh-TW" altLang="en-US" sz="2800" b="1" kern="1200" dirty="0" smtClean="0">
                <a:solidFill>
                  <a:schemeClr val="tx1"/>
                </a:solidFill>
                <a:latin typeface="微軟正黑體" panose="020B0604030504040204" pitchFamily="34" charset="-120"/>
                <a:ea typeface="微軟正黑體" panose="020B0604030504040204" pitchFamily="34" charset="-120"/>
                <a:cs typeface="+mn-cs"/>
              </a:defRPr>
            </a:lvl4pPr>
            <a:lvl5pPr algn="l" defTabSz="914400" rtl="0" eaLnBrk="1" latinLnBrk="0" hangingPunct="1">
              <a:lnSpc>
                <a:spcPct val="90000"/>
              </a:lnSpc>
              <a:buClr>
                <a:schemeClr val="accent1"/>
              </a:buClr>
              <a:buFont typeface="Calibri" panose="020F0502020204030204" pitchFamily="34" charset="0"/>
              <a:defRPr lang="en-US" sz="2800" b="1" kern="1200" dirty="0">
                <a:solidFill>
                  <a:schemeClr val="tx1"/>
                </a:solidFill>
                <a:latin typeface="微軟正黑體" panose="020B0604030504040204" pitchFamily="34" charset="-120"/>
                <a:ea typeface="微軟正黑體" panose="020B0604030504040204" pitchFamily="34" charset="-120"/>
                <a:cs typeface="+mn-cs"/>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7" name="Date Placeholder 6"/>
          <p:cNvSpPr>
            <a:spLocks noGrp="1"/>
          </p:cNvSpPr>
          <p:nvPr>
            <p:ph type="dt" sz="half" idx="10"/>
          </p:nvPr>
        </p:nvSpPr>
        <p:spPr/>
        <p:txBody>
          <a:bodyPr/>
          <a:lstStyle/>
          <a:p>
            <a:fld id="{1E33A477-76FF-4A00-BA01-220801F3D636}" type="datetime1">
              <a:rPr lang="zh-TW" altLang="en-US" smtClean="0"/>
              <a:t>2024/4/21</a:t>
            </a:fld>
            <a:endParaRPr lang="en-US" dirty="0"/>
          </a:p>
        </p:txBody>
      </p:sp>
      <p:sp>
        <p:nvSpPr>
          <p:cNvPr id="8" name="Footer Placeholder 7"/>
          <p:cNvSpPr>
            <a:spLocks noGrp="1"/>
          </p:cNvSpPr>
          <p:nvPr>
            <p:ph type="ftr" sz="quarter" idx="11"/>
          </p:nvPr>
        </p:nvSpPr>
        <p:spPr/>
        <p:txBody>
          <a:bodyPr/>
          <a:lstStyle>
            <a:lvl1pPr>
              <a:defRPr sz="1400" b="1">
                <a:latin typeface="微軟正黑體" panose="020B0604030504040204" pitchFamily="34" charset="-120"/>
                <a:ea typeface="微軟正黑體" panose="020B0604030504040204" pitchFamily="34" charset="-120"/>
              </a:defRPr>
            </a:lvl1pPr>
          </a:lstStyle>
          <a:p>
            <a:r>
              <a:rPr lang="en-US" altLang="zh-TW"/>
              <a:t>task 2</a:t>
            </a:r>
            <a:endParaRPr lang="en-US" dirty="0"/>
          </a:p>
        </p:txBody>
      </p:sp>
      <p:sp>
        <p:nvSpPr>
          <p:cNvPr id="9" name="Slide Number Placeholder 8"/>
          <p:cNvSpPr>
            <a:spLocks noGrp="1"/>
          </p:cNvSpPr>
          <p:nvPr>
            <p:ph type="sldNum" sz="quarter" idx="12"/>
          </p:nvPr>
        </p:nvSpPr>
        <p:spPr/>
        <p:txBody>
          <a:bodyPr/>
          <a:lstStyle>
            <a:lvl1pPr>
              <a:defRPr sz="1400" b="1">
                <a:latin typeface="微軟正黑體" panose="020B0604030504040204" pitchFamily="34" charset="-120"/>
                <a:ea typeface="微軟正黑體" panose="020B0604030504040204" pitchFamily="34" charset="-12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4551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defTabSz="914400" rtl="0" eaLnBrk="1" latinLnBrk="0" hangingPunct="1">
              <a:lnSpc>
                <a:spcPct val="85000"/>
              </a:lnSpc>
              <a:spcBef>
                <a:spcPct val="0"/>
              </a:spcBef>
              <a:buNone/>
              <a:defRPr lang="en-US" sz="4800" b="1" kern="1200" spc="-50" baseline="0" dirty="0">
                <a:solidFill>
                  <a:schemeClr val="accent1">
                    <a:lumMod val="50000"/>
                  </a:schemeClr>
                </a:solidFill>
                <a:latin typeface="微軟正黑體" panose="020B0604030504040204" pitchFamily="34" charset="-120"/>
                <a:ea typeface="微軟正黑體" panose="020B0604030504040204" pitchFamily="34" charset="-120"/>
                <a:cs typeface="+mj-cs"/>
              </a:defRPr>
            </a:lvl1pPr>
          </a:lstStyle>
          <a:p>
            <a:r>
              <a:rPr lang="zh-TW" altLang="en-US" dirty="0"/>
              <a:t>按一下以編輯母片標題樣式</a:t>
            </a:r>
            <a:endParaRPr lang="en-US" dirty="0"/>
          </a:p>
        </p:txBody>
      </p:sp>
      <p:sp>
        <p:nvSpPr>
          <p:cNvPr id="3" name="Date Placeholder 2"/>
          <p:cNvSpPr>
            <a:spLocks noGrp="1"/>
          </p:cNvSpPr>
          <p:nvPr>
            <p:ph type="dt" sz="half" idx="10"/>
          </p:nvPr>
        </p:nvSpPr>
        <p:spPr/>
        <p:txBody>
          <a:bodyPr/>
          <a:lstStyle/>
          <a:p>
            <a:fld id="{D2FC4297-AF63-4D3A-8050-9C5E0504140D}" type="datetime1">
              <a:rPr lang="zh-TW" altLang="en-US" smtClean="0"/>
              <a:t>2024/4/21</a:t>
            </a:fld>
            <a:endParaRPr lang="en-US" dirty="0"/>
          </a:p>
        </p:txBody>
      </p:sp>
      <p:sp>
        <p:nvSpPr>
          <p:cNvPr id="4" name="Footer Placeholder 3"/>
          <p:cNvSpPr>
            <a:spLocks noGrp="1"/>
          </p:cNvSpPr>
          <p:nvPr>
            <p:ph type="ftr" sz="quarter" idx="11"/>
          </p:nvPr>
        </p:nvSpPr>
        <p:spPr/>
        <p:txBody>
          <a:bodyPr/>
          <a:lstStyle>
            <a:lvl1pPr>
              <a:defRPr sz="1400" b="1">
                <a:latin typeface="微軟正黑體" panose="020B0604030504040204" pitchFamily="34" charset="-120"/>
                <a:ea typeface="微軟正黑體" panose="020B0604030504040204" pitchFamily="34" charset="-120"/>
              </a:defRPr>
            </a:lvl1pPr>
          </a:lstStyle>
          <a:p>
            <a:r>
              <a:rPr lang="en-US" altLang="zh-TW"/>
              <a:t>task 2</a:t>
            </a:r>
            <a:endParaRPr lang="en-US" dirty="0"/>
          </a:p>
        </p:txBody>
      </p:sp>
      <p:sp>
        <p:nvSpPr>
          <p:cNvPr id="5" name="Slide Number Placeholder 4"/>
          <p:cNvSpPr>
            <a:spLocks noGrp="1"/>
          </p:cNvSpPr>
          <p:nvPr>
            <p:ph type="sldNum" sz="quarter" idx="12"/>
          </p:nvPr>
        </p:nvSpPr>
        <p:spPr/>
        <p:txBody>
          <a:bodyPr/>
          <a:lstStyle>
            <a:lvl1pPr>
              <a:defRPr sz="1400">
                <a:latin typeface="微軟正黑體" panose="020B0604030504040204" pitchFamily="34" charset="-120"/>
                <a:ea typeface="微軟正黑體" panose="020B0604030504040204" pitchFamily="34" charset="-12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4879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FAC6DA5-39B6-48A3-9AD1-CC414B5ECC47}" type="datetime1">
              <a:rPr lang="zh-TW" altLang="en-US" smtClean="0"/>
              <a:t>2024/4/21</a:t>
            </a:fld>
            <a:endParaRPr lang="en-US" dirty="0"/>
          </a:p>
        </p:txBody>
      </p:sp>
      <p:sp>
        <p:nvSpPr>
          <p:cNvPr id="8" name="Footer Placeholder 7"/>
          <p:cNvSpPr>
            <a:spLocks noGrp="1"/>
          </p:cNvSpPr>
          <p:nvPr>
            <p:ph type="ftr" sz="quarter" idx="11"/>
          </p:nvPr>
        </p:nvSpPr>
        <p:spPr/>
        <p:txBody>
          <a:bodyPr/>
          <a:lstStyle>
            <a:lvl1pPr>
              <a:defRPr sz="1400" b="1">
                <a:solidFill>
                  <a:srgbClr val="FFFFFF"/>
                </a:solidFill>
                <a:latin typeface="微軟正黑體" panose="020B0604030504040204" pitchFamily="34" charset="-120"/>
                <a:ea typeface="微軟正黑體" panose="020B0604030504040204" pitchFamily="34" charset="-120"/>
              </a:defRPr>
            </a:lvl1pPr>
          </a:lstStyle>
          <a:p>
            <a:r>
              <a:rPr lang="en-US" altLang="zh-TW"/>
              <a:t>task 2</a:t>
            </a:r>
            <a:endParaRPr lang="en-US" dirty="0"/>
          </a:p>
        </p:txBody>
      </p:sp>
      <p:sp>
        <p:nvSpPr>
          <p:cNvPr id="9" name="Slide Number Placeholder 8"/>
          <p:cNvSpPr>
            <a:spLocks noGrp="1"/>
          </p:cNvSpPr>
          <p:nvPr>
            <p:ph type="sldNum" sz="quarter" idx="12"/>
          </p:nvPr>
        </p:nvSpPr>
        <p:spPr/>
        <p:txBody>
          <a:bodyPr/>
          <a:lstStyle>
            <a:lvl1pPr>
              <a:defRPr sz="1400" b="1">
                <a:latin typeface="微軟正黑體" panose="020B0604030504040204" pitchFamily="34" charset="-120"/>
                <a:ea typeface="微軟正黑體" panose="020B0604030504040204" pitchFamily="34" charset="-12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967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lgn="l" defTabSz="914400" rtl="0" eaLnBrk="1" latinLnBrk="0" hangingPunct="1">
              <a:lnSpc>
                <a:spcPct val="85000"/>
              </a:lnSpc>
              <a:spcBef>
                <a:spcPct val="0"/>
              </a:spcBef>
              <a:buNone/>
              <a:defRPr lang="en-US" sz="4800" b="1" kern="1200" spc="-50" baseline="0" dirty="0">
                <a:solidFill>
                  <a:schemeClr val="bg1">
                    <a:lumMod val="95000"/>
                  </a:schemeClr>
                </a:solidFill>
                <a:latin typeface="微軟正黑體" panose="020B0604030504040204" pitchFamily="34" charset="-120"/>
                <a:ea typeface="微軟正黑體" panose="020B0604030504040204" pitchFamily="34" charset="-120"/>
                <a:cs typeface="+mj-cs"/>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4F01681-BF01-41C0-8DE5-264C69295BF7}" type="datetime1">
              <a:rPr lang="zh-TW" altLang="en-US" smtClean="0"/>
              <a:t>2024/4/21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ltLang="zh-TW"/>
              <a:t>task 2</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3087625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F336E2EC-D94C-47BA-B8E3-D2391CFC152A}" type="datetime1">
              <a:rPr lang="zh-TW" altLang="en-US" smtClean="0"/>
              <a:t>2024/4/21</a:t>
            </a:fld>
            <a:endParaRPr lang="en-US" dirty="0"/>
          </a:p>
        </p:txBody>
      </p:sp>
      <p:sp>
        <p:nvSpPr>
          <p:cNvPr id="6" name="Footer Placeholder 5"/>
          <p:cNvSpPr>
            <a:spLocks noGrp="1"/>
          </p:cNvSpPr>
          <p:nvPr>
            <p:ph type="ftr" sz="quarter" idx="11"/>
          </p:nvPr>
        </p:nvSpPr>
        <p:spPr/>
        <p:txBody>
          <a:bodyPr/>
          <a:lstStyle/>
          <a:p>
            <a:r>
              <a:rPr lang="en-US" altLang="zh-TW"/>
              <a:t>task 2</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4966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BD34169-1E01-41D9-99B4-DDD33FD8CFB5}" type="datetime1">
              <a:rPr lang="zh-TW" altLang="en-US" smtClean="0"/>
              <a:t>2024/4/21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1400" b="1" cap="all" baseline="0">
                <a:solidFill>
                  <a:srgbClr val="FFFFFF"/>
                </a:solidFill>
                <a:latin typeface="微軟正黑體" panose="020B0604030504040204" pitchFamily="34" charset="-120"/>
                <a:ea typeface="微軟正黑體" panose="020B0604030504040204" pitchFamily="34" charset="-120"/>
              </a:defRPr>
            </a:lvl1pPr>
          </a:lstStyle>
          <a:p>
            <a:r>
              <a:rPr lang="en-US" altLang="zh-TW"/>
              <a:t>task 2</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400" b="1">
                <a:solidFill>
                  <a:srgbClr val="FFFFFF"/>
                </a:solidFill>
                <a:latin typeface="微軟正黑體" panose="020B0604030504040204" pitchFamily="34" charset="-120"/>
                <a:ea typeface="微軟正黑體" panose="020B0604030504040204" pitchFamily="34" charset="-120"/>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78784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hf hdr="0" dt="0"/>
  <p:txStyles>
    <p:titleStyle>
      <a:lvl1pPr algn="l" defTabSz="914400" rtl="0" eaLnBrk="1" latinLnBrk="0" hangingPunct="1">
        <a:lnSpc>
          <a:spcPct val="85000"/>
        </a:lnSpc>
        <a:spcBef>
          <a:spcPct val="0"/>
        </a:spcBef>
        <a:buNone/>
        <a:defRPr sz="4800" b="1" kern="1200" spc="-50" baseline="0">
          <a:solidFill>
            <a:schemeClr val="accent1">
              <a:lumMod val="50000"/>
            </a:schemeClr>
          </a:solidFill>
          <a:latin typeface="微軟正黑體" panose="020B0604030504040204" pitchFamily="34" charset="-120"/>
          <a:ea typeface="微軟正黑體" panose="020B0604030504040204" pitchFamily="34" charset="-120"/>
          <a:cs typeface="+mj-cs"/>
        </a:defRPr>
      </a:lvl1pPr>
    </p:titleStyle>
    <p:bodyStyle>
      <a:lvl1pPr marL="352425" indent="-352425" algn="l" defTabSz="914400" rtl="0" eaLnBrk="1" latinLnBrk="0" hangingPunct="1">
        <a:lnSpc>
          <a:spcPct val="90000"/>
        </a:lnSpc>
        <a:spcBef>
          <a:spcPts val="1200"/>
        </a:spcBef>
        <a:spcAft>
          <a:spcPts val="200"/>
        </a:spcAft>
        <a:buClrTx/>
        <a:buSzPct val="80000"/>
        <a:buFont typeface="Wingdings" panose="05000000000000000000" pitchFamily="2" charset="2"/>
        <a:buChar char="l"/>
        <a:defRPr sz="4400" b="1"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1pPr>
      <a:lvl2pPr marL="534988" indent="-365125" algn="l" defTabSz="914400" rtl="0" eaLnBrk="1" latinLnBrk="0" hangingPunct="1">
        <a:lnSpc>
          <a:spcPct val="90000"/>
        </a:lnSpc>
        <a:spcBef>
          <a:spcPts val="200"/>
        </a:spcBef>
        <a:spcAft>
          <a:spcPts val="400"/>
        </a:spcAft>
        <a:buClrTx/>
        <a:buSzPct val="80000"/>
        <a:buFont typeface="Wingdings" panose="05000000000000000000" pitchFamily="2" charset="2"/>
        <a:buChar char="l"/>
        <a:defRPr sz="4000" b="1"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2pPr>
      <a:lvl3pPr marL="719138" indent="-334963" algn="l" defTabSz="914400" rtl="0" eaLnBrk="1" latinLnBrk="0" hangingPunct="1">
        <a:lnSpc>
          <a:spcPct val="90000"/>
        </a:lnSpc>
        <a:spcBef>
          <a:spcPts val="200"/>
        </a:spcBef>
        <a:spcAft>
          <a:spcPts val="400"/>
        </a:spcAft>
        <a:buClrTx/>
        <a:buSzPct val="80000"/>
        <a:buFont typeface="Wingdings" panose="05000000000000000000" pitchFamily="2" charset="2"/>
        <a:buChar char="l"/>
        <a:defRPr sz="3200" b="1"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3pPr>
      <a:lvl4pPr marL="901700" indent="-334963" algn="l" defTabSz="914400" rtl="0" eaLnBrk="1" latinLnBrk="0" hangingPunct="1">
        <a:lnSpc>
          <a:spcPct val="90000"/>
        </a:lnSpc>
        <a:spcBef>
          <a:spcPts val="200"/>
        </a:spcBef>
        <a:spcAft>
          <a:spcPts val="400"/>
        </a:spcAft>
        <a:buClrTx/>
        <a:buSzPct val="80000"/>
        <a:buFont typeface="Wingdings" panose="05000000000000000000" pitchFamily="2" charset="2"/>
        <a:buChar char="l"/>
        <a:defRPr sz="3200" b="1"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4pPr>
      <a:lvl5pPr marL="1071563" indent="-322263" algn="l" defTabSz="914400" rtl="0" eaLnBrk="1" latinLnBrk="0" hangingPunct="1">
        <a:lnSpc>
          <a:spcPct val="90000"/>
        </a:lnSpc>
        <a:spcBef>
          <a:spcPts val="200"/>
        </a:spcBef>
        <a:spcAft>
          <a:spcPts val="400"/>
        </a:spcAft>
        <a:buClrTx/>
        <a:buSzPct val="80000"/>
        <a:buFont typeface="Wingdings" panose="05000000000000000000" pitchFamily="2" charset="2"/>
        <a:buChar char="l"/>
        <a:defRPr sz="3200" b="1"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097280" y="758952"/>
            <a:ext cx="10058400" cy="3566160"/>
          </a:xfrm>
        </p:spPr>
        <p:txBody>
          <a:bodyPr>
            <a:noAutofit/>
          </a:bodyPr>
          <a:lstStyle/>
          <a:p>
            <a:r>
              <a:rPr lang="en-US" altLang="zh-TW" sz="4400" b="0" dirty="0"/>
              <a:t>Reproduction and Analysis of Birth Weight and Prediabetes Associations</a:t>
            </a:r>
            <a:endParaRPr lang="zh-TW" altLang="en-US" sz="4400" dirty="0"/>
          </a:p>
        </p:txBody>
      </p:sp>
      <p:sp>
        <p:nvSpPr>
          <p:cNvPr id="3" name="副標題 2"/>
          <p:cNvSpPr>
            <a:spLocks noGrp="1"/>
          </p:cNvSpPr>
          <p:nvPr>
            <p:ph type="subTitle" idx="1"/>
          </p:nvPr>
        </p:nvSpPr>
        <p:spPr>
          <a:xfrm>
            <a:off x="1281727" y="4543170"/>
            <a:ext cx="10058400" cy="1143000"/>
          </a:xfrm>
        </p:spPr>
        <p:txBody>
          <a:bodyPr/>
          <a:lstStyle/>
          <a:p>
            <a:r>
              <a:rPr lang="en-US" altLang="zh-TW" b="0" dirty="0"/>
              <a:t>https://doi.org/10.1111/cob.12504</a:t>
            </a:r>
            <a:endParaRPr lang="zh-TW" altLang="en-US" dirty="0"/>
          </a:p>
        </p:txBody>
      </p:sp>
      <p:pic>
        <p:nvPicPr>
          <p:cNvPr id="4" name="圖片 3">
            <a:extLst>
              <a:ext uri="{FF2B5EF4-FFF2-40B4-BE49-F238E27FC236}">
                <a16:creationId xmlns:a16="http://schemas.microsoft.com/office/drawing/2014/main" id="{C919FCC2-DB35-45C0-9D3E-1281A8006800}"/>
              </a:ext>
            </a:extLst>
          </p:cNvPr>
          <p:cNvPicPr>
            <a:picLocks noChangeAspect="1"/>
          </p:cNvPicPr>
          <p:nvPr/>
        </p:nvPicPr>
        <p:blipFill>
          <a:blip r:embed="rId2"/>
          <a:stretch>
            <a:fillRect/>
          </a:stretch>
        </p:blipFill>
        <p:spPr>
          <a:xfrm>
            <a:off x="1036320" y="540894"/>
            <a:ext cx="4246246" cy="1802838"/>
          </a:xfrm>
          <a:prstGeom prst="rect">
            <a:avLst/>
          </a:prstGeom>
        </p:spPr>
      </p:pic>
    </p:spTree>
    <p:extLst>
      <p:ext uri="{BB962C8B-B14F-4D97-AF65-F5344CB8AC3E}">
        <p14:creationId xmlns:p14="http://schemas.microsoft.com/office/powerpoint/2010/main" val="381203819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B06FF5-043E-41DF-816F-318A5411CA4B}"/>
              </a:ext>
            </a:extLst>
          </p:cNvPr>
          <p:cNvSpPr>
            <a:spLocks noGrp="1"/>
          </p:cNvSpPr>
          <p:nvPr>
            <p:ph type="title"/>
          </p:nvPr>
        </p:nvSpPr>
        <p:spPr/>
        <p:txBody>
          <a:bodyPr/>
          <a:lstStyle/>
          <a:p>
            <a:r>
              <a:rPr lang="en-US" altLang="zh-TW" dirty="0"/>
              <a:t>Table 2: Comparison of Results</a:t>
            </a:r>
            <a:endParaRPr lang="zh-TW" altLang="en-US" dirty="0"/>
          </a:p>
        </p:txBody>
      </p:sp>
      <p:graphicFrame>
        <p:nvGraphicFramePr>
          <p:cNvPr id="6" name="內容版面配置區 5">
            <a:extLst>
              <a:ext uri="{FF2B5EF4-FFF2-40B4-BE49-F238E27FC236}">
                <a16:creationId xmlns:a16="http://schemas.microsoft.com/office/drawing/2014/main" id="{AEBA392A-7C6A-45D7-8B34-B50EDDBE4C6A}"/>
              </a:ext>
            </a:extLst>
          </p:cNvPr>
          <p:cNvGraphicFramePr>
            <a:graphicFrameLocks noGrp="1"/>
          </p:cNvGraphicFramePr>
          <p:nvPr>
            <p:ph idx="1"/>
            <p:extLst>
              <p:ext uri="{D42A27DB-BD31-4B8C-83A1-F6EECF244321}">
                <p14:modId xmlns:p14="http://schemas.microsoft.com/office/powerpoint/2010/main" val="2019821072"/>
              </p:ext>
            </p:extLst>
          </p:nvPr>
        </p:nvGraphicFramePr>
        <p:xfrm>
          <a:off x="642025" y="1873548"/>
          <a:ext cx="11439726" cy="4342429"/>
        </p:xfrm>
        <a:graphic>
          <a:graphicData uri="http://schemas.openxmlformats.org/drawingml/2006/table">
            <a:tbl>
              <a:tblPr firstRow="1" bandRow="1">
                <a:tableStyleId>{3B4B98B0-60AC-42C2-AFA5-B58CD77FA1E5}</a:tableStyleId>
              </a:tblPr>
              <a:tblGrid>
                <a:gridCol w="1138137">
                  <a:extLst>
                    <a:ext uri="{9D8B030D-6E8A-4147-A177-3AD203B41FA5}">
                      <a16:colId xmlns:a16="http://schemas.microsoft.com/office/drawing/2014/main" val="1701551650"/>
                    </a:ext>
                  </a:extLst>
                </a:gridCol>
                <a:gridCol w="1449421">
                  <a:extLst>
                    <a:ext uri="{9D8B030D-6E8A-4147-A177-3AD203B41FA5}">
                      <a16:colId xmlns:a16="http://schemas.microsoft.com/office/drawing/2014/main" val="3144884010"/>
                    </a:ext>
                  </a:extLst>
                </a:gridCol>
                <a:gridCol w="2213042">
                  <a:extLst>
                    <a:ext uri="{9D8B030D-6E8A-4147-A177-3AD203B41FA5}">
                      <a16:colId xmlns:a16="http://schemas.microsoft.com/office/drawing/2014/main" val="2613461660"/>
                    </a:ext>
                  </a:extLst>
                </a:gridCol>
                <a:gridCol w="2213042">
                  <a:extLst>
                    <a:ext uri="{9D8B030D-6E8A-4147-A177-3AD203B41FA5}">
                      <a16:colId xmlns:a16="http://schemas.microsoft.com/office/drawing/2014/main" val="2478772538"/>
                    </a:ext>
                  </a:extLst>
                </a:gridCol>
                <a:gridCol w="2213042">
                  <a:extLst>
                    <a:ext uri="{9D8B030D-6E8A-4147-A177-3AD203B41FA5}">
                      <a16:colId xmlns:a16="http://schemas.microsoft.com/office/drawing/2014/main" val="4183882146"/>
                    </a:ext>
                  </a:extLst>
                </a:gridCol>
                <a:gridCol w="2213042">
                  <a:extLst>
                    <a:ext uri="{9D8B030D-6E8A-4147-A177-3AD203B41FA5}">
                      <a16:colId xmlns:a16="http://schemas.microsoft.com/office/drawing/2014/main" val="2401976930"/>
                    </a:ext>
                  </a:extLst>
                </a:gridCol>
              </a:tblGrid>
              <a:tr h="368002">
                <a:tc gridSpan="2">
                  <a:txBody>
                    <a:bodyPr/>
                    <a:lstStyle/>
                    <a:p>
                      <a:pPr algn="ctr" fontAlgn="t"/>
                      <a:r>
                        <a:rPr lang="en-US" sz="1400" b="1" i="0" u="none" strike="noStrike" dirty="0">
                          <a:solidFill>
                            <a:srgbClr val="000000"/>
                          </a:solidFill>
                          <a:effectLst/>
                          <a:latin typeface="Arial Narrow" panose="020B0606020202030204" pitchFamily="34" charset="0"/>
                          <a:ea typeface="新細明體" panose="02020500000000000000" pitchFamily="18" charset="-120"/>
                        </a:rPr>
                        <a:t>Group</a:t>
                      </a:r>
                      <a:r>
                        <a:rPr lang="en-US" altLang="zh-TW" sz="1400" b="1" i="0" u="none" strike="noStrike" dirty="0">
                          <a:solidFill>
                            <a:srgbClr val="000000"/>
                          </a:solidFill>
                          <a:effectLst/>
                          <a:latin typeface="Arial Narrow" panose="020B0606020202030204" pitchFamily="34" charset="0"/>
                          <a:ea typeface="+mn-ea"/>
                        </a:rPr>
                        <a:t>(Odds ratio [95% CI])</a:t>
                      </a:r>
                      <a:endParaRPr lang="en-US" sz="1400" b="1" i="0" u="none" strike="noStrike" dirty="0">
                        <a:solidFill>
                          <a:srgbClr val="000000"/>
                        </a:solidFill>
                        <a:effectLst/>
                        <a:latin typeface="Arial Narrow" panose="020B0606020202030204" pitchFamily="34" charset="0"/>
                        <a:ea typeface="新細明體" panose="02020500000000000000" pitchFamily="18" charset="-120"/>
                      </a:endParaRPr>
                    </a:p>
                  </a:txBody>
                  <a:tcPr marL="9525" marR="9525" marT="9525" marB="0" anchor="ctr"/>
                </a:tc>
                <a:tc hMerge="1">
                  <a:txBody>
                    <a:bodyPr/>
                    <a:lstStyle/>
                    <a:p>
                      <a:pPr algn="ctr" fontAlgn="t"/>
                      <a:endParaRPr lang="en-US" sz="1400" b="1" i="0" u="none" strike="noStrike" dirty="0">
                        <a:solidFill>
                          <a:srgbClr val="000000"/>
                        </a:solidFill>
                        <a:effectLst/>
                        <a:latin typeface="Arial Narrow" panose="020B0606020202030204" pitchFamily="34" charset="0"/>
                        <a:ea typeface="新細明體" panose="02020500000000000000" pitchFamily="18" charset="-120"/>
                      </a:endParaRPr>
                    </a:p>
                  </a:txBody>
                  <a:tcPr marL="9525" marR="9525" marT="9525" marB="0" anchor="ctr"/>
                </a:tc>
                <a:tc>
                  <a:txBody>
                    <a:bodyPr/>
                    <a:lstStyle/>
                    <a:p>
                      <a:pPr algn="ctr" fontAlgn="t"/>
                      <a:r>
                        <a:rPr lang="en-US" sz="1400" b="1" i="0" u="none" strike="noStrike" dirty="0">
                          <a:solidFill>
                            <a:srgbClr val="000000"/>
                          </a:solidFill>
                          <a:effectLst/>
                          <a:latin typeface="Arial Narrow" panose="020B0606020202030204" pitchFamily="34" charset="0"/>
                          <a:ea typeface="新細明體" panose="02020500000000000000" pitchFamily="18" charset="-120"/>
                        </a:rPr>
                        <a:t>Low birth weight</a:t>
                      </a:r>
                    </a:p>
                  </a:txBody>
                  <a:tcPr marL="9525" marR="9525" marT="9525" marB="0" anchor="ctr"/>
                </a:tc>
                <a:tc>
                  <a:txBody>
                    <a:bodyPr/>
                    <a:lstStyle/>
                    <a:p>
                      <a:pPr algn="ctr" fontAlgn="t"/>
                      <a:r>
                        <a:rPr lang="en-US" sz="1400" b="1" i="0" u="none" strike="noStrike" dirty="0">
                          <a:solidFill>
                            <a:srgbClr val="FF0000"/>
                          </a:solidFill>
                          <a:effectLst/>
                          <a:latin typeface="Arial Narrow" panose="020B0606020202030204" pitchFamily="34" charset="0"/>
                          <a:ea typeface="新細明體" panose="02020500000000000000" pitchFamily="18" charset="-120"/>
                        </a:rPr>
                        <a:t>my analysis</a:t>
                      </a:r>
                    </a:p>
                  </a:txBody>
                  <a:tcPr marL="9525" marR="9525" marT="9525" marB="0" anchor="ctr"/>
                </a:tc>
                <a:tc>
                  <a:txBody>
                    <a:bodyPr/>
                    <a:lstStyle/>
                    <a:p>
                      <a:pPr algn="ctr" fontAlgn="t"/>
                      <a:r>
                        <a:rPr lang="en-US" sz="1400" b="1" i="0" u="none" strike="noStrike" dirty="0">
                          <a:solidFill>
                            <a:srgbClr val="000000"/>
                          </a:solidFill>
                          <a:effectLst/>
                          <a:latin typeface="Arial Narrow" panose="020B0606020202030204" pitchFamily="34" charset="0"/>
                          <a:ea typeface="新細明體" panose="02020500000000000000" pitchFamily="18" charset="-120"/>
                        </a:rPr>
                        <a:t>High birth weight</a:t>
                      </a:r>
                    </a:p>
                  </a:txBody>
                  <a:tcPr marL="9525" marR="9525" marT="9525" marB="0" anchor="ctr"/>
                </a:tc>
                <a:tc>
                  <a:txBody>
                    <a:bodyPr/>
                    <a:lstStyle/>
                    <a:p>
                      <a:pPr algn="ctr" fontAlgn="t"/>
                      <a:r>
                        <a:rPr lang="en-US" altLang="zh-TW" sz="1400" b="1" i="0" u="none" strike="noStrike" dirty="0">
                          <a:solidFill>
                            <a:srgbClr val="FF0000"/>
                          </a:solidFill>
                          <a:effectLst/>
                          <a:latin typeface="Arial Narrow" panose="020B0606020202030204" pitchFamily="34" charset="0"/>
                          <a:ea typeface="+mn-ea"/>
                        </a:rPr>
                        <a:t>my analysis</a:t>
                      </a:r>
                    </a:p>
                  </a:txBody>
                  <a:tcPr anchor="ctr"/>
                </a:tc>
                <a:extLst>
                  <a:ext uri="{0D108BD9-81ED-4DB2-BD59-A6C34878D82A}">
                    <a16:rowId xmlns:a16="http://schemas.microsoft.com/office/drawing/2014/main" val="667513001"/>
                  </a:ext>
                </a:extLst>
              </a:tr>
              <a:tr h="441603">
                <a:tc>
                  <a:txBody>
                    <a:bodyPr/>
                    <a:lstStyle/>
                    <a:p>
                      <a:pPr algn="ctr" fontAlgn="b"/>
                      <a:r>
                        <a:rPr lang="en-US" sz="1800" b="0" i="0" u="none" strike="noStrike" dirty="0">
                          <a:solidFill>
                            <a:srgbClr val="000000"/>
                          </a:solidFill>
                          <a:effectLst/>
                          <a:latin typeface="Arial Narrow" panose="020B0606020202030204" pitchFamily="34" charset="0"/>
                          <a:ea typeface="新細明體" panose="02020500000000000000" pitchFamily="18" charset="-120"/>
                        </a:rPr>
                        <a:t>Model 1</a:t>
                      </a:r>
                    </a:p>
                  </a:txBody>
                  <a:tcPr marL="9525" marR="9525" marT="9525" marB="0" anchor="ctr"/>
                </a:tc>
                <a:tc rowSpan="3">
                  <a:txBody>
                    <a:bodyPr/>
                    <a:lstStyle/>
                    <a:p>
                      <a:pPr algn="ctr" fontAlgn="b"/>
                      <a:r>
                        <a:rPr lang="en-US" sz="1800" b="0" i="0" u="none" strike="noStrike" dirty="0">
                          <a:solidFill>
                            <a:srgbClr val="000000"/>
                          </a:solidFill>
                          <a:effectLst/>
                          <a:latin typeface="Arial Narrow" panose="020B0606020202030204" pitchFamily="34" charset="0"/>
                          <a:ea typeface="新細明體" panose="02020500000000000000" pitchFamily="18" charset="-120"/>
                        </a:rPr>
                        <a:t>All adolescents</a:t>
                      </a:r>
                    </a:p>
                    <a:p>
                      <a:pPr algn="ctr" fontAlgn="b"/>
                      <a:r>
                        <a:rPr lang="en-US" sz="1800" b="0" i="0" u="none" strike="noStrike" dirty="0">
                          <a:solidFill>
                            <a:srgbClr val="000000"/>
                          </a:solidFill>
                          <a:effectLst/>
                          <a:latin typeface="Arial Narrow" panose="020B0606020202030204" pitchFamily="34" charset="0"/>
                          <a:ea typeface="新細明體" panose="02020500000000000000" pitchFamily="18" charset="-120"/>
                        </a:rPr>
                        <a:t>(n=1396)</a:t>
                      </a:r>
                    </a:p>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800" b="0" i="0" u="none" strike="noStrike" dirty="0">
                          <a:solidFill>
                            <a:srgbClr val="FF0000"/>
                          </a:solidFill>
                          <a:effectLst/>
                          <a:latin typeface="Arial Narrow" panose="020B0606020202030204" pitchFamily="34" charset="0"/>
                          <a:ea typeface="+mn-ea"/>
                        </a:rPr>
                        <a:t>(n=1402)</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altLang="zh-TW" sz="1800" b="0" i="0" u="none" strike="noStrike" dirty="0">
                          <a:solidFill>
                            <a:srgbClr val="000000"/>
                          </a:solidFill>
                          <a:effectLst/>
                          <a:latin typeface="Arial Narrow" panose="020B0606020202030204" pitchFamily="34" charset="0"/>
                          <a:ea typeface="新細明體" panose="02020500000000000000" pitchFamily="18" charset="-120"/>
                        </a:rPr>
                        <a:t>2.01 (1.13,3.57)*</a:t>
                      </a:r>
                    </a:p>
                  </a:txBody>
                  <a:tcPr marL="9525" marR="9525" marT="9525" marB="0" anchor="ctr"/>
                </a:tc>
                <a:tc>
                  <a:txBody>
                    <a:bodyPr/>
                    <a:lstStyle/>
                    <a:p>
                      <a:pPr algn="ctr" fontAlgn="b"/>
                      <a:r>
                        <a:rPr lang="en-US" altLang="zh-TW" sz="1800" b="0" i="0" u="none" strike="noStrike" dirty="0">
                          <a:solidFill>
                            <a:srgbClr val="FF0000"/>
                          </a:solidFill>
                          <a:effectLst/>
                          <a:latin typeface="Arial Narrow" panose="020B0606020202030204" pitchFamily="34" charset="0"/>
                          <a:ea typeface="新細明體" panose="02020500000000000000" pitchFamily="18" charset="-120"/>
                        </a:rPr>
                        <a:t>1.62 (1.08, 2.43)***</a:t>
                      </a:r>
                    </a:p>
                  </a:txBody>
                  <a:tcPr marL="9525" marR="9525" marT="9525" marB="0" anchor="ctr"/>
                </a:tc>
                <a:tc>
                  <a:txBody>
                    <a:bodyPr/>
                    <a:lstStyle/>
                    <a:p>
                      <a:pPr algn="ctr" fontAlgn="b"/>
                      <a:r>
                        <a:rPr lang="en-US" altLang="zh-TW" sz="1800" b="0" i="0" u="none" strike="noStrike">
                          <a:solidFill>
                            <a:srgbClr val="000000"/>
                          </a:solidFill>
                          <a:effectLst/>
                          <a:latin typeface="Arial Narrow" panose="020B0606020202030204" pitchFamily="34" charset="0"/>
                          <a:ea typeface="新細明體" panose="02020500000000000000" pitchFamily="18" charset="-120"/>
                        </a:rPr>
                        <a:t>0.81 (0.48, 1.37)</a:t>
                      </a:r>
                    </a:p>
                  </a:txBody>
                  <a:tcPr marL="9525" marR="9525" marT="9525" marB="0" anchor="ctr"/>
                </a:tc>
                <a:tc>
                  <a:txBody>
                    <a:bodyPr/>
                    <a:lstStyle/>
                    <a:p>
                      <a:pPr algn="ctr"/>
                      <a:r>
                        <a:rPr lang="en-US" altLang="zh-TW" sz="1800" b="0" i="0" dirty="0">
                          <a:solidFill>
                            <a:srgbClr val="FF0000"/>
                          </a:solidFill>
                          <a:latin typeface="Arial Narrow" panose="020B0606020202030204" pitchFamily="34" charset="0"/>
                        </a:rPr>
                        <a:t>0.92 (0.60, 1.39)***</a:t>
                      </a:r>
                      <a:endParaRPr lang="zh-TW" altLang="en-US" sz="1800" b="0" i="0" dirty="0">
                        <a:solidFill>
                          <a:srgbClr val="FF0000"/>
                        </a:solidFill>
                        <a:latin typeface="Arial Narrow" panose="020B0606020202030204" pitchFamily="34" charset="0"/>
                      </a:endParaRPr>
                    </a:p>
                  </a:txBody>
                  <a:tcPr anchor="ctr"/>
                </a:tc>
                <a:extLst>
                  <a:ext uri="{0D108BD9-81ED-4DB2-BD59-A6C34878D82A}">
                    <a16:rowId xmlns:a16="http://schemas.microsoft.com/office/drawing/2014/main" val="268746050"/>
                  </a:ext>
                </a:extLst>
              </a:tr>
              <a:tr h="441603">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00000"/>
                          </a:solidFill>
                          <a:effectLst/>
                          <a:uLnTx/>
                          <a:uFillTx/>
                          <a:latin typeface="Arial Narrow" panose="020B0606020202030204" pitchFamily="34" charset="0"/>
                          <a:ea typeface="新細明體" panose="02020500000000000000" pitchFamily="18" charset="-120"/>
                          <a:cs typeface="+mn-cs"/>
                        </a:rPr>
                        <a:t>Model 2</a:t>
                      </a:r>
                    </a:p>
                  </a:txBody>
                  <a:tcPr marL="9525" marR="9525" marT="9525" marB="0" anchor="ctr"/>
                </a:tc>
                <a:tc vMerge="1">
                  <a:txBody>
                    <a:bodyPr/>
                    <a:lstStyle/>
                    <a:p>
                      <a:pPr algn="ctr" fontAlgn="b"/>
                      <a:endParaRPr lang="en-US" sz="1800" b="0" i="0" u="none" strike="noStrike" dirty="0">
                        <a:solidFill>
                          <a:srgbClr val="000000"/>
                        </a:solidFill>
                        <a:effectLst/>
                        <a:latin typeface="Arial Narrow" panose="020B0606020202030204" pitchFamily="34" charset="0"/>
                        <a:ea typeface="新細明體" panose="02020500000000000000" pitchFamily="18" charset="-120"/>
                      </a:endParaRPr>
                    </a:p>
                  </a:txBody>
                  <a:tcPr marL="9525" marR="9525" marT="9525" marB="0" anchor="ctr"/>
                </a:tc>
                <a:tc>
                  <a:txBody>
                    <a:bodyPr/>
                    <a:lstStyle/>
                    <a:p>
                      <a:pPr algn="ctr" fontAlgn="b"/>
                      <a:r>
                        <a:rPr lang="en-US" altLang="zh-TW" sz="1800" b="0" i="0" u="none" strike="noStrike" dirty="0">
                          <a:solidFill>
                            <a:srgbClr val="000000"/>
                          </a:solidFill>
                          <a:effectLst/>
                          <a:latin typeface="Arial Narrow" panose="020B0606020202030204" pitchFamily="34" charset="0"/>
                          <a:ea typeface="新細明體" panose="02020500000000000000" pitchFamily="18" charset="-120"/>
                        </a:rPr>
                        <a:t>1.96 (1.12, 3.44)*</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FF0000"/>
                          </a:solidFill>
                          <a:effectLst/>
                          <a:uLnTx/>
                          <a:uFillTx/>
                          <a:latin typeface="Arial Narrow" panose="020B0606020202030204" pitchFamily="34" charset="0"/>
                          <a:ea typeface="新細明體" panose="02020500000000000000" pitchFamily="18" charset="-120"/>
                          <a:cs typeface="+mn-cs"/>
                        </a:rPr>
                        <a:t>1.64 (1.09, 2.46)***</a:t>
                      </a:r>
                    </a:p>
                  </a:txBody>
                  <a:tcPr marL="9525" marR="9525" marT="9525" marB="0" anchor="ctr"/>
                </a:tc>
                <a:tc>
                  <a:txBody>
                    <a:bodyPr/>
                    <a:lstStyle/>
                    <a:p>
                      <a:pPr algn="ctr" fontAlgn="b"/>
                      <a:r>
                        <a:rPr lang="en-US" altLang="zh-TW" sz="1800" b="0" i="0" u="none" strike="noStrike" dirty="0">
                          <a:solidFill>
                            <a:srgbClr val="000000"/>
                          </a:solidFill>
                          <a:effectLst/>
                          <a:latin typeface="Arial Narrow" panose="020B0606020202030204" pitchFamily="34" charset="0"/>
                          <a:ea typeface="新細明體" panose="02020500000000000000" pitchFamily="18" charset="-120"/>
                        </a:rPr>
                        <a:t>0.79 (0.46,1.35)</a:t>
                      </a:r>
                    </a:p>
                  </a:txBody>
                  <a:tcPr marL="9525" marR="9525" marT="9525" marB="0" anchor="ctr"/>
                </a:tc>
                <a:tc>
                  <a:txBody>
                    <a:bodyPr/>
                    <a:lstStyle/>
                    <a:p>
                      <a:pPr algn="ctr"/>
                      <a:r>
                        <a:rPr lang="en-US" altLang="zh-TW" sz="1800" b="0" i="0" dirty="0">
                          <a:solidFill>
                            <a:srgbClr val="FF0000"/>
                          </a:solidFill>
                          <a:latin typeface="Arial Narrow" panose="020B0606020202030204" pitchFamily="34" charset="0"/>
                        </a:rPr>
                        <a:t>0.87 (0.57, 1.33)***</a:t>
                      </a:r>
                      <a:endParaRPr lang="zh-TW" altLang="en-US" sz="1800" b="0" i="0" dirty="0">
                        <a:solidFill>
                          <a:srgbClr val="FF0000"/>
                        </a:solidFill>
                        <a:latin typeface="Arial Narrow" panose="020B0606020202030204" pitchFamily="34" charset="0"/>
                      </a:endParaRPr>
                    </a:p>
                  </a:txBody>
                  <a:tcPr anchor="ctr"/>
                </a:tc>
                <a:extLst>
                  <a:ext uri="{0D108BD9-81ED-4DB2-BD59-A6C34878D82A}">
                    <a16:rowId xmlns:a16="http://schemas.microsoft.com/office/drawing/2014/main" val="2712990443"/>
                  </a:ext>
                </a:extLst>
              </a:tr>
              <a:tr h="441603">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00000"/>
                          </a:solidFill>
                          <a:effectLst/>
                          <a:uLnTx/>
                          <a:uFillTx/>
                          <a:latin typeface="Arial Narrow" panose="020B0606020202030204" pitchFamily="34" charset="0"/>
                          <a:ea typeface="新細明體" panose="02020500000000000000" pitchFamily="18" charset="-120"/>
                          <a:cs typeface="+mn-cs"/>
                        </a:rPr>
                        <a:t>Model 3</a:t>
                      </a:r>
                    </a:p>
                  </a:txBody>
                  <a:tcPr marL="9525" marR="9525" marT="9525" marB="0" anchor="ctr">
                    <a:lnB w="12700" cap="flat" cmpd="sng" algn="ctr">
                      <a:solidFill>
                        <a:schemeClr val="tx1"/>
                      </a:solidFill>
                      <a:prstDash val="solid"/>
                      <a:round/>
                      <a:headEnd type="none" w="med" len="med"/>
                      <a:tailEnd type="none" w="med" len="med"/>
                    </a:lnB>
                  </a:tcPr>
                </a:tc>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altLang="zh-TW" sz="1800" b="0" i="0" u="none" strike="noStrike" dirty="0">
                        <a:solidFill>
                          <a:srgbClr val="FF0000"/>
                        </a:solidFill>
                        <a:effectLst/>
                        <a:latin typeface="Arial Narrow" panose="020B0606020202030204" pitchFamily="34" charset="0"/>
                        <a:ea typeface="+mn-ea"/>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altLang="zh-TW" sz="1800" b="0" i="0" u="none" strike="noStrike" dirty="0">
                          <a:solidFill>
                            <a:srgbClr val="000000"/>
                          </a:solidFill>
                          <a:effectLst/>
                          <a:latin typeface="Arial Narrow" panose="020B0606020202030204" pitchFamily="34" charset="0"/>
                          <a:ea typeface="新細明體" panose="02020500000000000000" pitchFamily="18" charset="-120"/>
                        </a:rPr>
                        <a:t>1.93 (1.10, 3.38)*</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FF0000"/>
                          </a:solidFill>
                          <a:effectLst/>
                          <a:uLnTx/>
                          <a:uFillTx/>
                          <a:latin typeface="Arial Narrow" panose="020B0606020202030204" pitchFamily="34" charset="0"/>
                          <a:ea typeface="新細明體" panose="02020500000000000000" pitchFamily="18" charset="-120"/>
                          <a:cs typeface="+mn-cs"/>
                        </a:rPr>
                        <a:t>1.62 (1.07, 2.44)***</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altLang="zh-TW" sz="1800" b="0" i="0" u="none" strike="noStrike" dirty="0">
                          <a:solidFill>
                            <a:srgbClr val="000000"/>
                          </a:solidFill>
                          <a:effectLst/>
                          <a:latin typeface="Arial Narrow" panose="020B0606020202030204" pitchFamily="34" charset="0"/>
                          <a:ea typeface="新細明體" panose="02020500000000000000" pitchFamily="18" charset="-120"/>
                        </a:rPr>
                        <a:t>0.72(0.43,1.20)</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a:r>
                        <a:rPr lang="en-US" altLang="zh-TW" sz="1800" b="0" i="0" dirty="0">
                          <a:solidFill>
                            <a:srgbClr val="FF0000"/>
                          </a:solidFill>
                          <a:latin typeface="Arial Narrow" panose="020B0606020202030204" pitchFamily="34" charset="0"/>
                        </a:rPr>
                        <a:t>0.85 (0.55, 1.30)***</a:t>
                      </a:r>
                      <a:endParaRPr lang="zh-TW" altLang="en-US" sz="1800" b="0" i="0" dirty="0">
                        <a:solidFill>
                          <a:srgbClr val="FF0000"/>
                        </a:solidFill>
                        <a:latin typeface="Arial Narrow" panose="020B0606020202030204" pitchFamily="34" charset="0"/>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9046782"/>
                  </a:ext>
                </a:extLst>
              </a:tr>
              <a:tr h="441603">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00000"/>
                          </a:solidFill>
                          <a:effectLst/>
                          <a:uLnTx/>
                          <a:uFillTx/>
                          <a:latin typeface="Arial Narrow" panose="020B0606020202030204" pitchFamily="34" charset="0"/>
                          <a:ea typeface="新細明體" panose="02020500000000000000" pitchFamily="18" charset="-120"/>
                          <a:cs typeface="+mn-cs"/>
                        </a:rPr>
                        <a:t>Model 4</a:t>
                      </a:r>
                    </a:p>
                  </a:txBody>
                  <a:tcPr marL="9525" marR="9525" marT="9525" marB="0" anchor="ctr">
                    <a:lnT w="12700" cap="flat" cmpd="sng" algn="ctr">
                      <a:solidFill>
                        <a:schemeClr val="tx1"/>
                      </a:solidFill>
                      <a:prstDash val="solid"/>
                      <a:round/>
                      <a:headEnd type="none" w="med" len="med"/>
                      <a:tailEnd type="none" w="med" len="med"/>
                    </a:lnT>
                  </a:tcPr>
                </a:tc>
                <a:tc rowSpan="3">
                  <a:txBody>
                    <a:bodyPr/>
                    <a:lstStyle/>
                    <a:p>
                      <a:pPr algn="ctr" fontAlgn="b"/>
                      <a:r>
                        <a:rPr lang="en-US" sz="1800" b="0" i="0" u="none" strike="noStrike" dirty="0">
                          <a:solidFill>
                            <a:srgbClr val="000000"/>
                          </a:solidFill>
                          <a:effectLst/>
                          <a:latin typeface="Arial Narrow" panose="020B0606020202030204" pitchFamily="34" charset="0"/>
                          <a:ea typeface="新細明體" panose="02020500000000000000" pitchFamily="18" charset="-120"/>
                        </a:rPr>
                        <a:t>Males</a:t>
                      </a:r>
                    </a:p>
                    <a:p>
                      <a:pPr algn="ctr" fontAlgn="b"/>
                      <a:r>
                        <a:rPr lang="en-US" sz="1800" b="0" i="0" u="none" strike="noStrike" dirty="0">
                          <a:solidFill>
                            <a:srgbClr val="000000"/>
                          </a:solidFill>
                          <a:effectLst/>
                          <a:latin typeface="Arial Narrow" panose="020B0606020202030204" pitchFamily="34" charset="0"/>
                          <a:ea typeface="新細明體" panose="02020500000000000000" pitchFamily="18" charset="-120"/>
                        </a:rPr>
                        <a:t>(n=732)</a:t>
                      </a:r>
                    </a:p>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800" b="0" i="0" u="none" strike="noStrike" dirty="0">
                          <a:solidFill>
                            <a:srgbClr val="FF0000"/>
                          </a:solidFill>
                          <a:effectLst/>
                          <a:latin typeface="Arial Narrow" panose="020B0606020202030204" pitchFamily="34" charset="0"/>
                          <a:ea typeface="+mn-ea"/>
                        </a:rPr>
                        <a:t>(n=734)</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TW" sz="1800" b="0" i="0" u="none" strike="noStrike" dirty="0">
                          <a:solidFill>
                            <a:srgbClr val="000000"/>
                          </a:solidFill>
                          <a:effectLst/>
                          <a:latin typeface="Arial Narrow" panose="020B0606020202030204" pitchFamily="34" charset="0"/>
                          <a:ea typeface="新細明體" panose="02020500000000000000" pitchFamily="18" charset="-120"/>
                        </a:rPr>
                        <a:t>2.55 (1.05, 6.20)*</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FF0000"/>
                          </a:solidFill>
                          <a:effectLst/>
                          <a:uLnTx/>
                          <a:uFillTx/>
                          <a:latin typeface="Arial Narrow" panose="020B0606020202030204" pitchFamily="34" charset="0"/>
                          <a:ea typeface="新細明體" panose="02020500000000000000" pitchFamily="18" charset="-120"/>
                          <a:cs typeface="+mn-cs"/>
                        </a:rPr>
                        <a:t>1.60 (0.91, 2.82)***</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zh-TW" sz="1800" b="0" i="0" u="none" strike="noStrike" dirty="0">
                          <a:solidFill>
                            <a:srgbClr val="000000"/>
                          </a:solidFill>
                          <a:effectLst/>
                          <a:latin typeface="Arial Narrow" panose="020B0606020202030204" pitchFamily="34" charset="0"/>
                          <a:ea typeface="新細明體" panose="02020500000000000000" pitchFamily="18" charset="-120"/>
                        </a:rPr>
                        <a:t>0.87 (0.48,1.59)</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a:r>
                        <a:rPr lang="en-US" altLang="zh-TW" sz="1800" b="0" i="0" dirty="0">
                          <a:solidFill>
                            <a:srgbClr val="FF0000"/>
                          </a:solidFill>
                          <a:latin typeface="Arial Narrow" panose="020B0606020202030204" pitchFamily="34" charset="0"/>
                        </a:rPr>
                        <a:t>1.01 (0.62, 1.66)</a:t>
                      </a:r>
                      <a:endParaRPr lang="zh-TW" altLang="en-US" sz="1800" b="0" i="0" dirty="0">
                        <a:solidFill>
                          <a:srgbClr val="FF0000"/>
                        </a:solidFill>
                        <a:latin typeface="Arial Narrow" panose="020B0606020202030204" pitchFamily="34" charset="0"/>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1521431"/>
                  </a:ext>
                </a:extLst>
              </a:tr>
              <a:tr h="441603">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00000"/>
                          </a:solidFill>
                          <a:effectLst/>
                          <a:uLnTx/>
                          <a:uFillTx/>
                          <a:latin typeface="Arial Narrow" panose="020B0606020202030204" pitchFamily="34" charset="0"/>
                          <a:ea typeface="新細明體" panose="02020500000000000000" pitchFamily="18" charset="-120"/>
                          <a:cs typeface="+mn-cs"/>
                        </a:rPr>
                        <a:t>Model 5</a:t>
                      </a:r>
                    </a:p>
                  </a:txBody>
                  <a:tcPr marL="9525" marR="9525" marT="9525" marB="0" anchor="ctr"/>
                </a:tc>
                <a:tc vMerge="1">
                  <a:txBody>
                    <a:bodyPr/>
                    <a:lstStyle/>
                    <a:p>
                      <a:pPr algn="ctr" fontAlgn="b"/>
                      <a:endParaRPr lang="en-US" sz="1800" b="0" i="0" u="none" strike="noStrike" dirty="0">
                        <a:solidFill>
                          <a:srgbClr val="000000"/>
                        </a:solidFill>
                        <a:effectLst/>
                        <a:latin typeface="Arial Narrow" panose="020B0606020202030204" pitchFamily="34" charset="0"/>
                        <a:ea typeface="新細明體" panose="02020500000000000000" pitchFamily="18" charset="-120"/>
                      </a:endParaRPr>
                    </a:p>
                  </a:txBody>
                  <a:tcPr marL="9525" marR="9525" marT="9525" marB="0" anchor="ctr"/>
                </a:tc>
                <a:tc>
                  <a:txBody>
                    <a:bodyPr/>
                    <a:lstStyle/>
                    <a:p>
                      <a:pPr algn="ctr" fontAlgn="b"/>
                      <a:r>
                        <a:rPr lang="en-US" altLang="zh-TW" sz="1800" b="0" i="0" u="none" strike="noStrike" dirty="0">
                          <a:solidFill>
                            <a:srgbClr val="000000"/>
                          </a:solidFill>
                          <a:effectLst/>
                          <a:latin typeface="Arial Narrow" panose="020B0606020202030204" pitchFamily="34" charset="0"/>
                          <a:ea typeface="新細明體" panose="02020500000000000000" pitchFamily="18" charset="-120"/>
                        </a:rPr>
                        <a:t>2.44 (1.02, 5.83)*</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FF0000"/>
                          </a:solidFill>
                          <a:effectLst/>
                          <a:uLnTx/>
                          <a:uFillTx/>
                          <a:latin typeface="Arial Narrow" panose="020B0606020202030204" pitchFamily="34" charset="0"/>
                          <a:ea typeface="新細明體" panose="02020500000000000000" pitchFamily="18" charset="-120"/>
                          <a:cs typeface="+mn-cs"/>
                        </a:rPr>
                        <a:t>1.61 (0.91, 2.83)***</a:t>
                      </a:r>
                    </a:p>
                  </a:txBody>
                  <a:tcPr marL="9525" marR="9525" marT="9525" marB="0" anchor="ctr"/>
                </a:tc>
                <a:tc>
                  <a:txBody>
                    <a:bodyPr/>
                    <a:lstStyle/>
                    <a:p>
                      <a:pPr algn="ctr" fontAlgn="b"/>
                      <a:r>
                        <a:rPr lang="en-US" altLang="zh-TW" sz="1800" b="0" i="0" u="none" strike="noStrike" dirty="0">
                          <a:solidFill>
                            <a:srgbClr val="000000"/>
                          </a:solidFill>
                          <a:effectLst/>
                          <a:latin typeface="Arial Narrow" panose="020B0606020202030204" pitchFamily="34" charset="0"/>
                          <a:ea typeface="新細明體" panose="02020500000000000000" pitchFamily="18" charset="-120"/>
                        </a:rPr>
                        <a:t>0.85 (0.46,1.58)</a:t>
                      </a: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FF0000"/>
                          </a:solidFill>
                          <a:effectLst/>
                          <a:uLnTx/>
                          <a:uFillTx/>
                          <a:latin typeface="Arial Narrow" panose="020B0606020202030204" pitchFamily="34" charset="0"/>
                          <a:ea typeface="新細明體" panose="02020500000000000000" pitchFamily="18" charset="-120"/>
                          <a:cs typeface="+mn-cs"/>
                        </a:rPr>
                        <a:t>1.01 (0.62, 1.67)*</a:t>
                      </a:r>
                      <a:endParaRPr kumimoji="0" lang="zh-TW" altLang="en-US" sz="1800" b="0" i="0" u="none" strike="noStrike" kern="1200" cap="none" spc="0" normalizeH="0" baseline="0" noProof="0" dirty="0">
                        <a:ln>
                          <a:noFill/>
                        </a:ln>
                        <a:solidFill>
                          <a:srgbClr val="FF0000"/>
                        </a:solidFill>
                        <a:effectLst/>
                        <a:uLnTx/>
                        <a:uFillTx/>
                        <a:latin typeface="Arial Narrow" panose="020B0606020202030204" pitchFamily="34" charset="0"/>
                        <a:ea typeface="新細明體" panose="02020500000000000000" pitchFamily="18" charset="-120"/>
                        <a:cs typeface="+mn-cs"/>
                      </a:endParaRPr>
                    </a:p>
                  </a:txBody>
                  <a:tcPr anchor="ctr"/>
                </a:tc>
                <a:extLst>
                  <a:ext uri="{0D108BD9-81ED-4DB2-BD59-A6C34878D82A}">
                    <a16:rowId xmlns:a16="http://schemas.microsoft.com/office/drawing/2014/main" val="3549426579"/>
                  </a:ext>
                </a:extLst>
              </a:tr>
              <a:tr h="441603">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00000"/>
                          </a:solidFill>
                          <a:effectLst/>
                          <a:uLnTx/>
                          <a:uFillTx/>
                          <a:latin typeface="Arial Narrow" panose="020B0606020202030204" pitchFamily="34" charset="0"/>
                          <a:ea typeface="新細明體" panose="02020500000000000000" pitchFamily="18" charset="-120"/>
                          <a:cs typeface="+mn-cs"/>
                        </a:rPr>
                        <a:t>Model 6</a:t>
                      </a:r>
                    </a:p>
                  </a:txBody>
                  <a:tcPr marL="9525" marR="9525" marT="9525" marB="0" anchor="ctr">
                    <a:lnB w="12700" cap="flat" cmpd="sng" algn="ctr">
                      <a:solidFill>
                        <a:schemeClr val="tx1"/>
                      </a:solidFill>
                      <a:prstDash val="solid"/>
                      <a:round/>
                      <a:headEnd type="none" w="med" len="med"/>
                      <a:tailEnd type="none" w="med" len="med"/>
                    </a:lnB>
                  </a:tcPr>
                </a:tc>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altLang="zh-TW" sz="1800" b="0" i="0" u="none" strike="noStrike" dirty="0">
                        <a:solidFill>
                          <a:srgbClr val="FF0000"/>
                        </a:solidFill>
                        <a:effectLst/>
                        <a:latin typeface="Arial Narrow" panose="020B0606020202030204" pitchFamily="34" charset="0"/>
                        <a:ea typeface="+mn-ea"/>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altLang="zh-TW" sz="1800" b="0" i="0" u="none" strike="noStrike" dirty="0">
                          <a:solidFill>
                            <a:srgbClr val="000000"/>
                          </a:solidFill>
                          <a:effectLst/>
                          <a:latin typeface="Arial Narrow" panose="020B0606020202030204" pitchFamily="34" charset="0"/>
                          <a:ea typeface="新細明體" panose="02020500000000000000" pitchFamily="18" charset="-120"/>
                        </a:rPr>
                        <a:t>2.40 (1.02, 5.67)*</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FF0000"/>
                          </a:solidFill>
                          <a:effectLst/>
                          <a:uLnTx/>
                          <a:uFillTx/>
                          <a:latin typeface="Arial Narrow" panose="020B0606020202030204" pitchFamily="34" charset="0"/>
                          <a:ea typeface="新細明體" panose="02020500000000000000" pitchFamily="18" charset="-120"/>
                          <a:cs typeface="+mn-cs"/>
                        </a:rPr>
                        <a:t>1.56 (0.89, 2.76)***</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altLang="zh-TW" sz="1800" b="0" i="0" u="none" strike="noStrike" dirty="0">
                          <a:solidFill>
                            <a:srgbClr val="000000"/>
                          </a:solidFill>
                          <a:effectLst/>
                          <a:latin typeface="Arial Narrow" panose="020B0606020202030204" pitchFamily="34" charset="0"/>
                          <a:ea typeface="新細明體" panose="02020500000000000000" pitchFamily="18" charset="-120"/>
                        </a:rPr>
                        <a:t>0.84 (0.46, 1.56)</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FF0000"/>
                          </a:solidFill>
                          <a:effectLst/>
                          <a:uLnTx/>
                          <a:uFillTx/>
                          <a:latin typeface="Arial Narrow" panose="020B0606020202030204" pitchFamily="34" charset="0"/>
                          <a:ea typeface="新細明體" panose="02020500000000000000" pitchFamily="18" charset="-120"/>
                          <a:cs typeface="+mn-cs"/>
                        </a:rPr>
                        <a:t>1.01 (0.61, 1.66)*</a:t>
                      </a:r>
                      <a:endParaRPr kumimoji="0" lang="zh-TW" altLang="en-US" sz="1800" b="0" i="0" u="none" strike="noStrike" kern="1200" cap="none" spc="0" normalizeH="0" baseline="0" noProof="0" dirty="0">
                        <a:ln>
                          <a:noFill/>
                        </a:ln>
                        <a:solidFill>
                          <a:srgbClr val="FF0000"/>
                        </a:solidFill>
                        <a:effectLst/>
                        <a:uLnTx/>
                        <a:uFillTx/>
                        <a:latin typeface="Arial Narrow" panose="020B0606020202030204" pitchFamily="34" charset="0"/>
                        <a:ea typeface="新細明體" panose="02020500000000000000" pitchFamily="18" charset="-120"/>
                        <a:cs typeface="+mn-cs"/>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7319311"/>
                  </a:ext>
                </a:extLst>
              </a:tr>
              <a:tr h="441603">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00000"/>
                          </a:solidFill>
                          <a:effectLst/>
                          <a:uLnTx/>
                          <a:uFillTx/>
                          <a:latin typeface="Arial Narrow" panose="020B0606020202030204" pitchFamily="34" charset="0"/>
                          <a:ea typeface="新細明體" panose="02020500000000000000" pitchFamily="18" charset="-120"/>
                          <a:cs typeface="+mn-cs"/>
                        </a:rPr>
                        <a:t>Model 4</a:t>
                      </a:r>
                    </a:p>
                  </a:txBody>
                  <a:tcPr marL="9525" marR="9525" marT="9525" marB="0" anchor="ctr">
                    <a:lnT w="12700" cap="flat" cmpd="sng" algn="ctr">
                      <a:solidFill>
                        <a:schemeClr val="tx1"/>
                      </a:solidFill>
                      <a:prstDash val="solid"/>
                      <a:round/>
                      <a:headEnd type="none" w="med" len="med"/>
                      <a:tailEnd type="none" w="med" len="med"/>
                    </a:lnT>
                  </a:tcPr>
                </a:tc>
                <a:tc rowSpan="3">
                  <a:txBody>
                    <a:bodyPr/>
                    <a:lstStyle/>
                    <a:p>
                      <a:pPr algn="ctr" fontAlgn="b"/>
                      <a:r>
                        <a:rPr lang="en-US" sz="1800" b="0" i="0" u="none" strike="noStrike" dirty="0">
                          <a:solidFill>
                            <a:srgbClr val="000000"/>
                          </a:solidFill>
                          <a:effectLst/>
                          <a:latin typeface="Arial Narrow" panose="020B0606020202030204" pitchFamily="34" charset="0"/>
                          <a:ea typeface="新細明體" panose="02020500000000000000" pitchFamily="18" charset="-120"/>
                        </a:rPr>
                        <a:t>Females</a:t>
                      </a:r>
                    </a:p>
                    <a:p>
                      <a:pPr algn="ctr" fontAlgn="b"/>
                      <a:r>
                        <a:rPr lang="en-US" sz="1800" b="0" i="0" u="none" strike="noStrike" dirty="0">
                          <a:solidFill>
                            <a:srgbClr val="000000"/>
                          </a:solidFill>
                          <a:effectLst/>
                          <a:latin typeface="Arial Narrow" panose="020B0606020202030204" pitchFamily="34" charset="0"/>
                          <a:ea typeface="新細明體" panose="02020500000000000000" pitchFamily="18" charset="-120"/>
                        </a:rPr>
                        <a:t>(n=664)</a:t>
                      </a:r>
                    </a:p>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800" b="0" i="0" u="none" strike="noStrike" dirty="0">
                          <a:solidFill>
                            <a:srgbClr val="FF0000"/>
                          </a:solidFill>
                          <a:effectLst/>
                          <a:latin typeface="Arial Narrow" panose="020B0606020202030204" pitchFamily="34" charset="0"/>
                          <a:ea typeface="+mn-ea"/>
                        </a:rPr>
                        <a:t>(n=668)</a:t>
                      </a:r>
                      <a:endParaRPr lang="zh-TW" altLang="en-US" sz="1800" b="0" i="0" u="none" strike="noStrike" dirty="0">
                        <a:solidFill>
                          <a:srgbClr val="FF0000"/>
                        </a:solidFill>
                        <a:effectLst/>
                        <a:latin typeface="Arial Narrow" panose="020B0606020202030204" pitchFamily="34" charset="0"/>
                        <a:ea typeface="新細明體" panose="02020500000000000000" pitchFamily="18" charset="-12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zh-TW" sz="1800" b="0" i="0" u="none" strike="noStrike">
                          <a:solidFill>
                            <a:srgbClr val="000000"/>
                          </a:solidFill>
                          <a:effectLst/>
                          <a:latin typeface="Arial Narrow" panose="020B0606020202030204" pitchFamily="34" charset="0"/>
                          <a:ea typeface="新細明體" panose="02020500000000000000" pitchFamily="18" charset="-120"/>
                        </a:rPr>
                        <a:t>1.39 (0.62, 3.13)</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FF0000"/>
                          </a:solidFill>
                          <a:effectLst/>
                          <a:uLnTx/>
                          <a:uFillTx/>
                          <a:latin typeface="Arial Narrow" panose="020B0606020202030204" pitchFamily="34" charset="0"/>
                          <a:ea typeface="新細明體" panose="02020500000000000000" pitchFamily="18" charset="-120"/>
                          <a:cs typeface="+mn-cs"/>
                        </a:rPr>
                        <a:t>1.62 (0.89, 2.93)</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zh-TW" sz="1800" b="0" i="0" u="none" strike="noStrike" dirty="0">
                          <a:solidFill>
                            <a:srgbClr val="000000"/>
                          </a:solidFill>
                          <a:effectLst/>
                          <a:latin typeface="Arial Narrow" panose="020B0606020202030204" pitchFamily="34" charset="0"/>
                          <a:ea typeface="新細明體" panose="02020500000000000000" pitchFamily="18" charset="-120"/>
                        </a:rPr>
                        <a:t>0.66 (0.22, 1.93)</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b="0" i="0" dirty="0">
                          <a:solidFill>
                            <a:srgbClr val="FF0000"/>
                          </a:solidFill>
                          <a:latin typeface="Arial Narrow" panose="020B0606020202030204" pitchFamily="34" charset="0"/>
                        </a:rPr>
                        <a:t>0.71 (0.31, 1.65)</a:t>
                      </a:r>
                      <a:endParaRPr lang="zh-TW" altLang="en-US" sz="1800" b="0" i="0" dirty="0">
                        <a:solidFill>
                          <a:srgbClr val="FF0000"/>
                        </a:solidFill>
                        <a:latin typeface="Arial Narrow" panose="020B0606020202030204" pitchFamily="34" charset="0"/>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07123889"/>
                  </a:ext>
                </a:extLst>
              </a:tr>
              <a:tr h="441603">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00000"/>
                          </a:solidFill>
                          <a:effectLst/>
                          <a:uLnTx/>
                          <a:uFillTx/>
                          <a:latin typeface="Arial Narrow" panose="020B0606020202030204" pitchFamily="34" charset="0"/>
                          <a:ea typeface="新細明體" panose="02020500000000000000" pitchFamily="18" charset="-120"/>
                          <a:cs typeface="+mn-cs"/>
                        </a:rPr>
                        <a:t>Model 5</a:t>
                      </a:r>
                    </a:p>
                  </a:txBody>
                  <a:tcPr marL="9525" marR="9525" marT="9525" marB="0" anchor="ctr"/>
                </a:tc>
                <a:tc vMerge="1">
                  <a:txBody>
                    <a:bodyPr/>
                    <a:lstStyle/>
                    <a:p>
                      <a:pPr algn="ctr" fontAlgn="b"/>
                      <a:endParaRPr lang="en-US" sz="1800" b="0" i="0" u="none" strike="noStrike" dirty="0">
                        <a:solidFill>
                          <a:srgbClr val="000000"/>
                        </a:solidFill>
                        <a:effectLst/>
                        <a:latin typeface="Arial Narrow" panose="020B0606020202030204" pitchFamily="34" charset="0"/>
                        <a:ea typeface="新細明體" panose="02020500000000000000" pitchFamily="18" charset="-120"/>
                      </a:endParaRPr>
                    </a:p>
                  </a:txBody>
                  <a:tcPr marL="9525" marR="9525" marT="9525" marB="0" anchor="ctr"/>
                </a:tc>
                <a:tc>
                  <a:txBody>
                    <a:bodyPr/>
                    <a:lstStyle/>
                    <a:p>
                      <a:pPr algn="ctr" fontAlgn="b"/>
                      <a:r>
                        <a:rPr lang="en-US" altLang="zh-TW" sz="1800" b="0" i="0" u="none" strike="noStrike">
                          <a:solidFill>
                            <a:srgbClr val="000000"/>
                          </a:solidFill>
                          <a:effectLst/>
                          <a:latin typeface="Arial Narrow" panose="020B0606020202030204" pitchFamily="34" charset="0"/>
                          <a:ea typeface="新細明體" panose="02020500000000000000" pitchFamily="18" charset="-120"/>
                        </a:rPr>
                        <a:t>1.38 (0.60, 3.16)</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FF0000"/>
                          </a:solidFill>
                          <a:effectLst/>
                          <a:uLnTx/>
                          <a:uFillTx/>
                          <a:latin typeface="Arial Narrow" panose="020B0606020202030204" pitchFamily="34" charset="0"/>
                          <a:ea typeface="新細明體" panose="02020500000000000000" pitchFamily="18" charset="-120"/>
                          <a:cs typeface="+mn-cs"/>
                        </a:rPr>
                        <a:t>1.65 (0.91, 3.01)**</a:t>
                      </a:r>
                    </a:p>
                  </a:txBody>
                  <a:tcPr marL="9525" marR="9525" marT="9525" marB="0" anchor="ctr"/>
                </a:tc>
                <a:tc>
                  <a:txBody>
                    <a:bodyPr/>
                    <a:lstStyle/>
                    <a:p>
                      <a:pPr algn="ctr" fontAlgn="b"/>
                      <a:r>
                        <a:rPr lang="en-US" altLang="zh-TW" sz="1800" b="0" i="0" u="none" strike="noStrike" dirty="0">
                          <a:solidFill>
                            <a:srgbClr val="000000"/>
                          </a:solidFill>
                          <a:effectLst/>
                          <a:latin typeface="Arial Narrow" panose="020B0606020202030204" pitchFamily="34" charset="0"/>
                          <a:ea typeface="新細明體" panose="02020500000000000000" pitchFamily="18" charset="-120"/>
                        </a:rPr>
                        <a:t>0.64 (0.21,1.96)</a:t>
                      </a:r>
                    </a:p>
                  </a:txBody>
                  <a:tcPr marL="9525" marR="9525" marT="9525" marB="0" anchor="ctr"/>
                </a:tc>
                <a:tc>
                  <a:txBody>
                    <a:bodyPr/>
                    <a:lstStyle/>
                    <a:p>
                      <a:pPr algn="ctr"/>
                      <a:r>
                        <a:rPr lang="en-US" altLang="zh-TW" sz="1800" b="0" i="0" dirty="0">
                          <a:solidFill>
                            <a:srgbClr val="FF0000"/>
                          </a:solidFill>
                          <a:latin typeface="Arial Narrow" panose="020B0606020202030204" pitchFamily="34" charset="0"/>
                        </a:rPr>
                        <a:t>0.55 (0.23, 1.33)*</a:t>
                      </a:r>
                      <a:endParaRPr lang="zh-TW" altLang="en-US" sz="1800" b="0" i="0" dirty="0">
                        <a:solidFill>
                          <a:srgbClr val="FF0000"/>
                        </a:solidFill>
                        <a:latin typeface="Arial Narrow" panose="020B0606020202030204" pitchFamily="34" charset="0"/>
                      </a:endParaRPr>
                    </a:p>
                  </a:txBody>
                  <a:tcPr anchor="ctr"/>
                </a:tc>
                <a:extLst>
                  <a:ext uri="{0D108BD9-81ED-4DB2-BD59-A6C34878D82A}">
                    <a16:rowId xmlns:a16="http://schemas.microsoft.com/office/drawing/2014/main" val="3891507111"/>
                  </a:ext>
                </a:extLst>
              </a:tr>
              <a:tr h="441603">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00000"/>
                          </a:solidFill>
                          <a:effectLst/>
                          <a:uLnTx/>
                          <a:uFillTx/>
                          <a:latin typeface="Arial Narrow" panose="020B0606020202030204" pitchFamily="34" charset="0"/>
                          <a:ea typeface="新細明體" panose="02020500000000000000" pitchFamily="18" charset="-120"/>
                          <a:cs typeface="+mn-cs"/>
                        </a:rPr>
                        <a:t>Model 6</a:t>
                      </a:r>
                    </a:p>
                  </a:txBody>
                  <a:tcPr marL="9525" marR="9525" marT="9525" marB="0" anchor="ctr"/>
                </a:tc>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zh-TW" altLang="en-US" sz="1800" b="0" i="0" u="none" strike="noStrike" dirty="0">
                        <a:solidFill>
                          <a:srgbClr val="FF0000"/>
                        </a:solidFill>
                        <a:effectLst/>
                        <a:latin typeface="Arial Narrow" panose="020B0606020202030204" pitchFamily="34" charset="0"/>
                        <a:ea typeface="新細明體" panose="02020500000000000000" pitchFamily="18" charset="-120"/>
                      </a:endParaRPr>
                    </a:p>
                  </a:txBody>
                  <a:tcPr marL="9525" marR="9525" marT="9525" marB="0" anchor="ctr"/>
                </a:tc>
                <a:tc>
                  <a:txBody>
                    <a:bodyPr/>
                    <a:lstStyle/>
                    <a:p>
                      <a:pPr algn="ctr" fontAlgn="b"/>
                      <a:r>
                        <a:rPr lang="en-US" altLang="zh-TW" sz="1800" b="0" i="0" u="none" strike="noStrike">
                          <a:solidFill>
                            <a:srgbClr val="000000"/>
                          </a:solidFill>
                          <a:effectLst/>
                          <a:latin typeface="Arial Narrow" panose="020B0606020202030204" pitchFamily="34" charset="0"/>
                          <a:ea typeface="新細明體" panose="02020500000000000000" pitchFamily="18" charset="-120"/>
                        </a:rPr>
                        <a:t>1.37 (0.60, 3.13)</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FF0000"/>
                          </a:solidFill>
                          <a:effectLst/>
                          <a:uLnTx/>
                          <a:uFillTx/>
                          <a:latin typeface="Arial Narrow" panose="020B0606020202030204" pitchFamily="34" charset="0"/>
                          <a:ea typeface="新細明體" panose="02020500000000000000" pitchFamily="18" charset="-120"/>
                          <a:cs typeface="+mn-cs"/>
                        </a:rPr>
                        <a:t>1.68 (0.92, 3.07)**</a:t>
                      </a:r>
                    </a:p>
                  </a:txBody>
                  <a:tcPr marL="9525" marR="9525" marT="9525" marB="0" anchor="ctr"/>
                </a:tc>
                <a:tc>
                  <a:txBody>
                    <a:bodyPr/>
                    <a:lstStyle/>
                    <a:p>
                      <a:pPr algn="ctr" fontAlgn="b"/>
                      <a:r>
                        <a:rPr lang="en-US" altLang="zh-TW" sz="1800" b="0" i="0" u="none" strike="noStrike" dirty="0">
                          <a:solidFill>
                            <a:srgbClr val="000000"/>
                          </a:solidFill>
                          <a:effectLst/>
                          <a:latin typeface="Arial Narrow" panose="020B0606020202030204" pitchFamily="34" charset="0"/>
                          <a:ea typeface="新細明體" panose="02020500000000000000" pitchFamily="18" charset="-120"/>
                        </a:rPr>
                        <a:t>0.38 (0.14, 1.08)</a:t>
                      </a:r>
                    </a:p>
                  </a:txBody>
                  <a:tcPr marL="9525" marR="9525" marT="9525" marB="0" anchor="ctr"/>
                </a:tc>
                <a:tc>
                  <a:txBody>
                    <a:bodyPr/>
                    <a:lstStyle/>
                    <a:p>
                      <a:pPr algn="ctr"/>
                      <a:r>
                        <a:rPr lang="en-US" altLang="zh-TW" sz="1800" b="0" i="0" dirty="0">
                          <a:solidFill>
                            <a:srgbClr val="FF0000"/>
                          </a:solidFill>
                          <a:latin typeface="Arial Narrow" panose="020B0606020202030204" pitchFamily="34" charset="0"/>
                        </a:rPr>
                        <a:t>0.48 (0.19, 1.22)**</a:t>
                      </a:r>
                    </a:p>
                  </a:txBody>
                  <a:tcPr anchor="ctr"/>
                </a:tc>
                <a:extLst>
                  <a:ext uri="{0D108BD9-81ED-4DB2-BD59-A6C34878D82A}">
                    <a16:rowId xmlns:a16="http://schemas.microsoft.com/office/drawing/2014/main" val="1215960527"/>
                  </a:ext>
                </a:extLst>
              </a:tr>
            </a:tbl>
          </a:graphicData>
        </a:graphic>
      </p:graphicFrame>
      <p:sp>
        <p:nvSpPr>
          <p:cNvPr id="4" name="頁尾版面配置區 3">
            <a:extLst>
              <a:ext uri="{FF2B5EF4-FFF2-40B4-BE49-F238E27FC236}">
                <a16:creationId xmlns:a16="http://schemas.microsoft.com/office/drawing/2014/main" id="{476BA3CB-41A3-4530-9A27-036390E446DC}"/>
              </a:ext>
            </a:extLst>
          </p:cNvPr>
          <p:cNvSpPr>
            <a:spLocks noGrp="1"/>
          </p:cNvSpPr>
          <p:nvPr>
            <p:ph type="ftr" sz="quarter" idx="11"/>
          </p:nvPr>
        </p:nvSpPr>
        <p:spPr/>
        <p:txBody>
          <a:bodyPr/>
          <a:lstStyle/>
          <a:p>
            <a:r>
              <a:rPr lang="en-US" altLang="zh-TW"/>
              <a:t>task 2</a:t>
            </a:r>
            <a:endParaRPr lang="en-US" dirty="0"/>
          </a:p>
        </p:txBody>
      </p:sp>
      <p:sp>
        <p:nvSpPr>
          <p:cNvPr id="5" name="投影片編號版面配置區 4">
            <a:extLst>
              <a:ext uri="{FF2B5EF4-FFF2-40B4-BE49-F238E27FC236}">
                <a16:creationId xmlns:a16="http://schemas.microsoft.com/office/drawing/2014/main" id="{3B999930-89D3-49E8-8031-C4758F313BA0}"/>
              </a:ext>
            </a:extLst>
          </p:cNvPr>
          <p:cNvSpPr>
            <a:spLocks noGrp="1"/>
          </p:cNvSpPr>
          <p:nvPr>
            <p:ph type="sldNum" sz="quarter" idx="12"/>
          </p:nvPr>
        </p:nvSpPr>
        <p:spPr/>
        <p:txBody>
          <a:bodyPr/>
          <a:lstStyle/>
          <a:p>
            <a:fld id="{D57F1E4F-1CFF-5643-939E-217C01CDF565}" type="slidenum">
              <a:rPr lang="en-US" altLang="zh-TW" smtClean="0"/>
              <a:pPr/>
              <a:t>9</a:t>
            </a:fld>
            <a:endParaRPr lang="zh-TW" altLang="en-US" dirty="0"/>
          </a:p>
        </p:txBody>
      </p:sp>
    </p:spTree>
    <p:extLst>
      <p:ext uri="{BB962C8B-B14F-4D97-AF65-F5344CB8AC3E}">
        <p14:creationId xmlns:p14="http://schemas.microsoft.com/office/powerpoint/2010/main" val="1896257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T</a:t>
            </a:r>
            <a:r>
              <a:rPr lang="en-US" altLang="zh-TW" dirty="0">
                <a:solidFill>
                  <a:schemeClr val="accent1">
                    <a:lumMod val="50000"/>
                  </a:schemeClr>
                </a:solidFill>
              </a:rPr>
              <a:t>ypo in the original paper</a:t>
            </a:r>
            <a:endParaRPr lang="zh-TW" altLang="en-US" dirty="0">
              <a:solidFill>
                <a:schemeClr val="accent1">
                  <a:lumMod val="50000"/>
                </a:schemeClr>
              </a:solidFill>
            </a:endParaRPr>
          </a:p>
        </p:txBody>
      </p:sp>
      <p:sp>
        <p:nvSpPr>
          <p:cNvPr id="3" name="文字版面配置區 2"/>
          <p:cNvSpPr>
            <a:spLocks noGrp="1"/>
          </p:cNvSpPr>
          <p:nvPr>
            <p:ph type="body" idx="1"/>
          </p:nvPr>
        </p:nvSpPr>
        <p:spPr>
          <a:xfrm>
            <a:off x="1097280" y="2147000"/>
            <a:ext cx="3991583" cy="3142303"/>
          </a:xfrm>
          <a:ln>
            <a:noFill/>
          </a:ln>
        </p:spPr>
        <p:txBody>
          <a:bodyPr>
            <a:noAutofit/>
          </a:bodyPr>
          <a:lstStyle/>
          <a:p>
            <a:pPr>
              <a:lnSpc>
                <a:spcPct val="110000"/>
              </a:lnSpc>
            </a:pPr>
            <a:r>
              <a:rPr lang="en-US" altLang="zh-TW" sz="1600" b="0" dirty="0"/>
              <a:t>Adjusted for all model 1 covariates and waist-to-</a:t>
            </a:r>
            <a:r>
              <a:rPr lang="en-US" altLang="zh-TW" sz="1600" dirty="0">
                <a:solidFill>
                  <a:srgbClr val="FF0000"/>
                </a:solidFill>
              </a:rPr>
              <a:t>hip</a:t>
            </a:r>
            <a:r>
              <a:rPr lang="en-US" altLang="zh-TW" sz="1600" b="0" dirty="0"/>
              <a:t> ratio category.</a:t>
            </a:r>
          </a:p>
          <a:p>
            <a:pPr>
              <a:lnSpc>
                <a:spcPct val="110000"/>
              </a:lnSpc>
            </a:pPr>
            <a:r>
              <a:rPr lang="en-US" altLang="zh-TW" sz="1600" b="0" dirty="0"/>
              <a:t>Since hip circumference data were not collected during the study period and are available only from 2017 onwards.</a:t>
            </a:r>
          </a:p>
          <a:p>
            <a:pPr>
              <a:lnSpc>
                <a:spcPct val="110000"/>
              </a:lnSpc>
            </a:pPr>
            <a:r>
              <a:rPr lang="en-US" altLang="zh-TW" sz="1600" b="0" dirty="0"/>
              <a:t>The term "waist-to-</a:t>
            </a:r>
            <a:r>
              <a:rPr lang="en-US" altLang="zh-TW" sz="1600" dirty="0">
                <a:solidFill>
                  <a:srgbClr val="FF0000"/>
                </a:solidFill>
              </a:rPr>
              <a:t>hip</a:t>
            </a:r>
            <a:r>
              <a:rPr lang="en-US" altLang="zh-TW" sz="1600" b="0" dirty="0"/>
              <a:t> ratio category" should be replaced with "waist-to-</a:t>
            </a:r>
            <a:r>
              <a:rPr lang="en-US" altLang="zh-TW" sz="1600" dirty="0">
                <a:solidFill>
                  <a:srgbClr val="FF0000"/>
                </a:solidFill>
              </a:rPr>
              <a:t>height</a:t>
            </a:r>
            <a:r>
              <a:rPr lang="en-US" altLang="zh-TW" sz="1600" b="0" dirty="0"/>
              <a:t> ratio category".</a:t>
            </a:r>
            <a:endParaRPr lang="zh-TW" altLang="en-US" sz="1400" kern="100" dirty="0"/>
          </a:p>
        </p:txBody>
      </p:sp>
      <p:sp>
        <p:nvSpPr>
          <p:cNvPr id="4" name="頁尾版面配置區 3"/>
          <p:cNvSpPr>
            <a:spLocks noGrp="1"/>
          </p:cNvSpPr>
          <p:nvPr>
            <p:ph type="ftr" sz="quarter" idx="11"/>
          </p:nvPr>
        </p:nvSpPr>
        <p:spPr/>
        <p:txBody>
          <a:bodyPr/>
          <a:lstStyle/>
          <a:p>
            <a:r>
              <a:rPr lang="en-US" altLang="zh-TW"/>
              <a:t>task 2</a:t>
            </a:r>
            <a:endParaRPr lang="zh-TW" altLang="en-US" dirty="0"/>
          </a:p>
        </p:txBody>
      </p:sp>
      <p:sp>
        <p:nvSpPr>
          <p:cNvPr id="5" name="投影片編號版面配置區 4"/>
          <p:cNvSpPr>
            <a:spLocks noGrp="1"/>
          </p:cNvSpPr>
          <p:nvPr>
            <p:ph type="sldNum" sz="quarter" idx="12"/>
          </p:nvPr>
        </p:nvSpPr>
        <p:spPr/>
        <p:txBody>
          <a:bodyPr/>
          <a:lstStyle/>
          <a:p>
            <a:fld id="{77F9D8BD-AF5F-4E9E-9320-B3C56E761F72}" type="slidenum">
              <a:rPr lang="zh-TW" altLang="en-US" smtClean="0"/>
              <a:pPr/>
              <a:t>10</a:t>
            </a:fld>
            <a:endParaRPr lang="zh-TW" altLang="en-US" dirty="0"/>
          </a:p>
        </p:txBody>
      </p:sp>
      <p:pic>
        <p:nvPicPr>
          <p:cNvPr id="7" name="圖片 6">
            <a:extLst>
              <a:ext uri="{FF2B5EF4-FFF2-40B4-BE49-F238E27FC236}">
                <a16:creationId xmlns:a16="http://schemas.microsoft.com/office/drawing/2014/main" id="{C04F7872-64BE-404E-9B7E-D06B80EECDFF}"/>
              </a:ext>
            </a:extLst>
          </p:cNvPr>
          <p:cNvPicPr>
            <a:picLocks noChangeAspect="1"/>
          </p:cNvPicPr>
          <p:nvPr/>
        </p:nvPicPr>
        <p:blipFill>
          <a:blip r:embed="rId2"/>
          <a:stretch>
            <a:fillRect/>
          </a:stretch>
        </p:blipFill>
        <p:spPr>
          <a:xfrm>
            <a:off x="5451037" y="1829105"/>
            <a:ext cx="6115904" cy="4277322"/>
          </a:xfrm>
          <a:prstGeom prst="rect">
            <a:avLst/>
          </a:prstGeom>
        </p:spPr>
      </p:pic>
      <p:sp>
        <p:nvSpPr>
          <p:cNvPr id="8" name="矩形 7">
            <a:extLst>
              <a:ext uri="{FF2B5EF4-FFF2-40B4-BE49-F238E27FC236}">
                <a16:creationId xmlns:a16="http://schemas.microsoft.com/office/drawing/2014/main" id="{F9F50B61-463B-42E7-8EF9-37BD32740657}"/>
              </a:ext>
            </a:extLst>
          </p:cNvPr>
          <p:cNvSpPr/>
          <p:nvPr/>
        </p:nvSpPr>
        <p:spPr>
          <a:xfrm>
            <a:off x="5451037" y="5204298"/>
            <a:ext cx="3991583" cy="28730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1985568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B06FF5-043E-41DF-816F-318A5411CA4B}"/>
              </a:ext>
            </a:extLst>
          </p:cNvPr>
          <p:cNvSpPr>
            <a:spLocks noGrp="1"/>
          </p:cNvSpPr>
          <p:nvPr>
            <p:ph type="title"/>
          </p:nvPr>
        </p:nvSpPr>
        <p:spPr/>
        <p:txBody>
          <a:bodyPr/>
          <a:lstStyle/>
          <a:p>
            <a:r>
              <a:rPr lang="en-US" altLang="zh-TW" dirty="0"/>
              <a:t>Table 2: </a:t>
            </a:r>
            <a:r>
              <a:rPr lang="en-US" altLang="zh-TW" b="0" dirty="0"/>
              <a:t>consistencies </a:t>
            </a:r>
            <a:endParaRPr lang="zh-TW" altLang="en-US" dirty="0"/>
          </a:p>
        </p:txBody>
      </p:sp>
      <p:sp>
        <p:nvSpPr>
          <p:cNvPr id="4" name="頁尾版面配置區 3">
            <a:extLst>
              <a:ext uri="{FF2B5EF4-FFF2-40B4-BE49-F238E27FC236}">
                <a16:creationId xmlns:a16="http://schemas.microsoft.com/office/drawing/2014/main" id="{476BA3CB-41A3-4530-9A27-036390E446DC}"/>
              </a:ext>
            </a:extLst>
          </p:cNvPr>
          <p:cNvSpPr>
            <a:spLocks noGrp="1"/>
          </p:cNvSpPr>
          <p:nvPr>
            <p:ph type="ftr" sz="quarter" idx="11"/>
          </p:nvPr>
        </p:nvSpPr>
        <p:spPr/>
        <p:txBody>
          <a:bodyPr/>
          <a:lstStyle/>
          <a:p>
            <a:r>
              <a:rPr lang="en-US" altLang="zh-TW"/>
              <a:t>task 2</a:t>
            </a:r>
            <a:endParaRPr lang="en-US" dirty="0"/>
          </a:p>
        </p:txBody>
      </p:sp>
      <p:sp>
        <p:nvSpPr>
          <p:cNvPr id="5" name="投影片編號版面配置區 4">
            <a:extLst>
              <a:ext uri="{FF2B5EF4-FFF2-40B4-BE49-F238E27FC236}">
                <a16:creationId xmlns:a16="http://schemas.microsoft.com/office/drawing/2014/main" id="{3B999930-89D3-49E8-8031-C4758F313BA0}"/>
              </a:ext>
            </a:extLst>
          </p:cNvPr>
          <p:cNvSpPr>
            <a:spLocks noGrp="1"/>
          </p:cNvSpPr>
          <p:nvPr>
            <p:ph type="sldNum" sz="quarter" idx="12"/>
          </p:nvPr>
        </p:nvSpPr>
        <p:spPr/>
        <p:txBody>
          <a:bodyPr/>
          <a:lstStyle/>
          <a:p>
            <a:fld id="{D57F1E4F-1CFF-5643-939E-217C01CDF565}" type="slidenum">
              <a:rPr lang="en-US" altLang="zh-TW" smtClean="0"/>
              <a:pPr/>
              <a:t>11</a:t>
            </a:fld>
            <a:endParaRPr lang="zh-TW" altLang="en-US" dirty="0"/>
          </a:p>
        </p:txBody>
      </p:sp>
      <p:sp>
        <p:nvSpPr>
          <p:cNvPr id="8" name="內容版面配置區 2">
            <a:extLst>
              <a:ext uri="{FF2B5EF4-FFF2-40B4-BE49-F238E27FC236}">
                <a16:creationId xmlns:a16="http://schemas.microsoft.com/office/drawing/2014/main" id="{E0FAEF55-3388-48F7-BB13-10EC6449FA1F}"/>
              </a:ext>
            </a:extLst>
          </p:cNvPr>
          <p:cNvSpPr txBox="1">
            <a:spLocks/>
          </p:cNvSpPr>
          <p:nvPr/>
        </p:nvSpPr>
        <p:spPr>
          <a:xfrm>
            <a:off x="1154083" y="2176474"/>
            <a:ext cx="10058400" cy="4023360"/>
          </a:xfrm>
          <a:prstGeom prst="rect">
            <a:avLst/>
          </a:prstGeom>
        </p:spPr>
        <p:txBody>
          <a:bodyPr vert="horz" lIns="0" tIns="45720" rIns="0" bIns="45720" rtlCol="0">
            <a:normAutofit/>
          </a:bodyPr>
          <a:lstStyle>
            <a:lvl1pPr marL="352425" indent="-352425" algn="l" defTabSz="914400" rtl="0" eaLnBrk="1" latinLnBrk="1" hangingPunct="1">
              <a:lnSpc>
                <a:spcPct val="90000"/>
              </a:lnSpc>
              <a:spcBef>
                <a:spcPts val="1200"/>
              </a:spcBef>
              <a:spcAft>
                <a:spcPts val="200"/>
              </a:spcAft>
              <a:buClr>
                <a:schemeClr val="tx1"/>
              </a:buClr>
              <a:buSzPct val="80000"/>
              <a:buFont typeface="Wingdings" panose="05000000000000000000" pitchFamily="2" charset="2"/>
              <a:buChar char="l"/>
              <a:defRPr lang="zh-TW" altLang="en-US" sz="3200" b="1" kern="1200" dirty="0" smtClean="0">
                <a:solidFill>
                  <a:schemeClr val="tx1"/>
                </a:solidFill>
                <a:latin typeface="微軟正黑體" panose="020B0604030504040204" pitchFamily="34" charset="-120"/>
                <a:ea typeface="微軟正黑體" panose="020B0604030504040204" pitchFamily="34" charset="-120"/>
                <a:cs typeface="+mn-cs"/>
              </a:defRPr>
            </a:lvl1pPr>
            <a:lvl2pPr marL="534988" indent="-334963" algn="l" defTabSz="914400" rtl="0" eaLnBrk="1" latinLnBrk="0" hangingPunct="1">
              <a:lnSpc>
                <a:spcPct val="90000"/>
              </a:lnSpc>
              <a:spcBef>
                <a:spcPts val="200"/>
              </a:spcBef>
              <a:spcAft>
                <a:spcPts val="400"/>
              </a:spcAft>
              <a:buClr>
                <a:schemeClr val="tx1"/>
              </a:buClr>
              <a:buSzPct val="60000"/>
              <a:buFont typeface="Wingdings" panose="05000000000000000000" pitchFamily="2" charset="2"/>
              <a:buChar char="l"/>
              <a:defRPr sz="2800" b="1" kern="1200">
                <a:solidFill>
                  <a:schemeClr val="tx1"/>
                </a:solidFill>
                <a:latin typeface="微軟正黑體" panose="020B0604030504040204" pitchFamily="34" charset="-120"/>
                <a:ea typeface="微軟正黑體" panose="020B0604030504040204" pitchFamily="34" charset="-120"/>
                <a:cs typeface="+mn-cs"/>
              </a:defRPr>
            </a:lvl2pPr>
            <a:lvl3pPr marL="809625" indent="-425450" algn="l" defTabSz="914400" rtl="0" eaLnBrk="1" latinLnBrk="0" hangingPunct="1">
              <a:lnSpc>
                <a:spcPct val="90000"/>
              </a:lnSpc>
              <a:spcBef>
                <a:spcPts val="200"/>
              </a:spcBef>
              <a:spcAft>
                <a:spcPts val="400"/>
              </a:spcAft>
              <a:buClr>
                <a:schemeClr val="tx1"/>
              </a:buClr>
              <a:buSzPct val="50000"/>
              <a:buFont typeface="Wingdings" panose="05000000000000000000" pitchFamily="2" charset="2"/>
              <a:buChar char="l"/>
              <a:defRPr sz="2400" b="1" kern="1200">
                <a:solidFill>
                  <a:schemeClr val="tx1"/>
                </a:solidFill>
                <a:latin typeface="微軟正黑體" panose="020B0604030504040204" pitchFamily="34" charset="-120"/>
                <a:ea typeface="微軟正黑體" panose="020B0604030504040204" pitchFamily="34" charset="-120"/>
                <a:cs typeface="+mn-cs"/>
              </a:defRPr>
            </a:lvl3pPr>
            <a:lvl4pPr marL="1071563" indent="-504825" algn="l" defTabSz="914400" rtl="0" eaLnBrk="1" latinLnBrk="0" hangingPunct="1">
              <a:lnSpc>
                <a:spcPct val="90000"/>
              </a:lnSpc>
              <a:spcBef>
                <a:spcPts val="200"/>
              </a:spcBef>
              <a:spcAft>
                <a:spcPts val="400"/>
              </a:spcAft>
              <a:buClr>
                <a:schemeClr val="tx1"/>
              </a:buClr>
              <a:buSzPct val="50000"/>
              <a:buFont typeface="Wingdings" panose="05000000000000000000" pitchFamily="2" charset="2"/>
              <a:buChar char="ü"/>
              <a:defRPr sz="2400" b="1" kern="1200">
                <a:solidFill>
                  <a:schemeClr val="tx1"/>
                </a:solidFill>
                <a:latin typeface="微軟正黑體" panose="020B0604030504040204" pitchFamily="34" charset="-120"/>
                <a:ea typeface="微軟正黑體" panose="020B0604030504040204" pitchFamily="34" charset="-120"/>
                <a:cs typeface="+mn-cs"/>
              </a:defRPr>
            </a:lvl4pPr>
            <a:lvl5pPr marL="1346200" indent="-596900" algn="l" defTabSz="914400" rtl="0" eaLnBrk="1" latinLnBrk="0" hangingPunct="1">
              <a:lnSpc>
                <a:spcPct val="90000"/>
              </a:lnSpc>
              <a:spcBef>
                <a:spcPts val="200"/>
              </a:spcBef>
              <a:spcAft>
                <a:spcPts val="400"/>
              </a:spcAft>
              <a:buClr>
                <a:schemeClr val="tx1"/>
              </a:buClr>
              <a:buSzPct val="50000"/>
              <a:buFont typeface="Wingdings" panose="05000000000000000000" pitchFamily="2" charset="2"/>
              <a:buChar char="ü"/>
              <a:defRPr sz="2400" b="1" kern="1200">
                <a:solidFill>
                  <a:schemeClr val="tx1"/>
                </a:solidFill>
                <a:latin typeface="微軟正黑體" panose="020B0604030504040204" pitchFamily="34" charset="-120"/>
                <a:ea typeface="微軟正黑體" panose="020B0604030504040204" pitchFamily="34" charset="-12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atinLnBrk="0"/>
            <a:r>
              <a:rPr lang="en-US" altLang="zh-TW" sz="2800" b="0" dirty="0"/>
              <a:t>Both studies show a higher odds ratio for low birth weight across all models, indicating a consistent association with an increased risk.</a:t>
            </a:r>
          </a:p>
          <a:p>
            <a:pPr latinLnBrk="0"/>
            <a:r>
              <a:rPr lang="en-US" altLang="zh-TW" sz="2800" b="0" dirty="0"/>
              <a:t>The direction of association for high birth weight remains the same in both analyses, typically showing reduced odds ratios compared to the normal weight group.</a:t>
            </a:r>
          </a:p>
          <a:p>
            <a:pPr latinLnBrk="0">
              <a:lnSpc>
                <a:spcPct val="100000"/>
              </a:lnSpc>
            </a:pPr>
            <a:endParaRPr lang="en-US" altLang="zh-TW" sz="2400" b="0" dirty="0"/>
          </a:p>
          <a:p>
            <a:pPr latinLnBrk="0"/>
            <a:endParaRPr lang="en-US" sz="2800" dirty="0"/>
          </a:p>
        </p:txBody>
      </p:sp>
    </p:spTree>
    <p:extLst>
      <p:ext uri="{BB962C8B-B14F-4D97-AF65-F5344CB8AC3E}">
        <p14:creationId xmlns:p14="http://schemas.microsoft.com/office/powerpoint/2010/main" val="707322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B06FF5-043E-41DF-816F-318A5411CA4B}"/>
              </a:ext>
            </a:extLst>
          </p:cNvPr>
          <p:cNvSpPr>
            <a:spLocks noGrp="1"/>
          </p:cNvSpPr>
          <p:nvPr>
            <p:ph type="title"/>
          </p:nvPr>
        </p:nvSpPr>
        <p:spPr/>
        <p:txBody>
          <a:bodyPr/>
          <a:lstStyle/>
          <a:p>
            <a:r>
              <a:rPr lang="en-US" altLang="zh-TW" dirty="0"/>
              <a:t>Table 2: </a:t>
            </a:r>
            <a:r>
              <a:rPr lang="en-US" altLang="zh-TW" b="0" dirty="0"/>
              <a:t>inconsistencies</a:t>
            </a:r>
            <a:endParaRPr lang="zh-TW" altLang="en-US" dirty="0"/>
          </a:p>
        </p:txBody>
      </p:sp>
      <p:sp>
        <p:nvSpPr>
          <p:cNvPr id="3" name="內容版面配置區 2">
            <a:extLst>
              <a:ext uri="{FF2B5EF4-FFF2-40B4-BE49-F238E27FC236}">
                <a16:creationId xmlns:a16="http://schemas.microsoft.com/office/drawing/2014/main" id="{36FA5489-0B48-4CFE-A468-7C96108EBD3C}"/>
              </a:ext>
            </a:extLst>
          </p:cNvPr>
          <p:cNvSpPr>
            <a:spLocks noGrp="1"/>
          </p:cNvSpPr>
          <p:nvPr>
            <p:ph idx="1"/>
          </p:nvPr>
        </p:nvSpPr>
        <p:spPr>
          <a:xfrm>
            <a:off x="1097280" y="1972194"/>
            <a:ext cx="10058400" cy="4023360"/>
          </a:xfrm>
        </p:spPr>
        <p:txBody>
          <a:bodyPr>
            <a:normAutofit/>
          </a:bodyPr>
          <a:lstStyle/>
          <a:p>
            <a:pPr latinLnBrk="0">
              <a:lnSpc>
                <a:spcPct val="100000"/>
              </a:lnSpc>
            </a:pPr>
            <a:r>
              <a:rPr lang="en-US" altLang="zh-TW" sz="2800" b="0" dirty="0"/>
              <a:t>My analysis consistently reports lower odds ratios for low birth weight, which could be due to differences in data handling or sample size.</a:t>
            </a:r>
          </a:p>
          <a:p>
            <a:pPr latinLnBrk="0">
              <a:lnSpc>
                <a:spcPct val="100000"/>
              </a:lnSpc>
            </a:pPr>
            <a:r>
              <a:rPr lang="en-US" altLang="zh-TW" sz="2800" b="0" dirty="0"/>
              <a:t>For high birth weight in males and females, the odds ratios are closer to 1 or higher than those in the original study, suggesting a potential discrepancy in sample characteristics or analytical methods.</a:t>
            </a:r>
          </a:p>
          <a:p>
            <a:endParaRPr lang="zh-TW" altLang="en-US" dirty="0"/>
          </a:p>
        </p:txBody>
      </p:sp>
      <p:sp>
        <p:nvSpPr>
          <p:cNvPr id="4" name="頁尾版面配置區 3">
            <a:extLst>
              <a:ext uri="{FF2B5EF4-FFF2-40B4-BE49-F238E27FC236}">
                <a16:creationId xmlns:a16="http://schemas.microsoft.com/office/drawing/2014/main" id="{476BA3CB-41A3-4530-9A27-036390E446DC}"/>
              </a:ext>
            </a:extLst>
          </p:cNvPr>
          <p:cNvSpPr>
            <a:spLocks noGrp="1"/>
          </p:cNvSpPr>
          <p:nvPr>
            <p:ph type="ftr" sz="quarter" idx="11"/>
          </p:nvPr>
        </p:nvSpPr>
        <p:spPr/>
        <p:txBody>
          <a:bodyPr/>
          <a:lstStyle/>
          <a:p>
            <a:r>
              <a:rPr lang="en-US" altLang="zh-TW"/>
              <a:t>task 2</a:t>
            </a:r>
            <a:endParaRPr lang="en-US" dirty="0"/>
          </a:p>
        </p:txBody>
      </p:sp>
      <p:sp>
        <p:nvSpPr>
          <p:cNvPr id="5" name="投影片編號版面配置區 4">
            <a:extLst>
              <a:ext uri="{FF2B5EF4-FFF2-40B4-BE49-F238E27FC236}">
                <a16:creationId xmlns:a16="http://schemas.microsoft.com/office/drawing/2014/main" id="{3B999930-89D3-49E8-8031-C4758F313BA0}"/>
              </a:ext>
            </a:extLst>
          </p:cNvPr>
          <p:cNvSpPr>
            <a:spLocks noGrp="1"/>
          </p:cNvSpPr>
          <p:nvPr>
            <p:ph type="sldNum" sz="quarter" idx="12"/>
          </p:nvPr>
        </p:nvSpPr>
        <p:spPr/>
        <p:txBody>
          <a:bodyPr/>
          <a:lstStyle/>
          <a:p>
            <a:fld id="{D57F1E4F-1CFF-5643-939E-217C01CDF565}" type="slidenum">
              <a:rPr lang="en-US" altLang="zh-TW" smtClean="0"/>
              <a:pPr/>
              <a:t>12</a:t>
            </a:fld>
            <a:endParaRPr lang="zh-TW" altLang="en-US" dirty="0"/>
          </a:p>
        </p:txBody>
      </p:sp>
    </p:spTree>
    <p:extLst>
      <p:ext uri="{BB962C8B-B14F-4D97-AF65-F5344CB8AC3E}">
        <p14:creationId xmlns:p14="http://schemas.microsoft.com/office/powerpoint/2010/main" val="521592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B06FF5-043E-41DF-816F-318A5411CA4B}"/>
              </a:ext>
            </a:extLst>
          </p:cNvPr>
          <p:cNvSpPr>
            <a:spLocks noGrp="1"/>
          </p:cNvSpPr>
          <p:nvPr>
            <p:ph type="title"/>
          </p:nvPr>
        </p:nvSpPr>
        <p:spPr/>
        <p:txBody>
          <a:bodyPr/>
          <a:lstStyle/>
          <a:p>
            <a:r>
              <a:rPr lang="en-US" altLang="zh-TW" dirty="0"/>
              <a:t>Table 3: Comparison of Results</a:t>
            </a:r>
            <a:endParaRPr lang="zh-TW" altLang="en-US" dirty="0"/>
          </a:p>
        </p:txBody>
      </p:sp>
      <p:graphicFrame>
        <p:nvGraphicFramePr>
          <p:cNvPr id="6" name="內容版面配置區 5">
            <a:extLst>
              <a:ext uri="{FF2B5EF4-FFF2-40B4-BE49-F238E27FC236}">
                <a16:creationId xmlns:a16="http://schemas.microsoft.com/office/drawing/2014/main" id="{AEBA392A-7C6A-45D7-8B34-B50EDDBE4C6A}"/>
              </a:ext>
            </a:extLst>
          </p:cNvPr>
          <p:cNvGraphicFramePr>
            <a:graphicFrameLocks noGrp="1"/>
          </p:cNvGraphicFramePr>
          <p:nvPr>
            <p:ph idx="1"/>
            <p:extLst>
              <p:ext uri="{D42A27DB-BD31-4B8C-83A1-F6EECF244321}">
                <p14:modId xmlns:p14="http://schemas.microsoft.com/office/powerpoint/2010/main" val="1145054573"/>
              </p:ext>
            </p:extLst>
          </p:nvPr>
        </p:nvGraphicFramePr>
        <p:xfrm>
          <a:off x="642026" y="1873548"/>
          <a:ext cx="11177080" cy="3935365"/>
        </p:xfrm>
        <a:graphic>
          <a:graphicData uri="http://schemas.openxmlformats.org/drawingml/2006/table">
            <a:tbl>
              <a:tblPr firstRow="1" bandRow="1">
                <a:tableStyleId>{3B4B98B0-60AC-42C2-AFA5-B58CD77FA1E5}</a:tableStyleId>
              </a:tblPr>
              <a:tblGrid>
                <a:gridCol w="2235416">
                  <a:extLst>
                    <a:ext uri="{9D8B030D-6E8A-4147-A177-3AD203B41FA5}">
                      <a16:colId xmlns:a16="http://schemas.microsoft.com/office/drawing/2014/main" val="1701551650"/>
                    </a:ext>
                  </a:extLst>
                </a:gridCol>
                <a:gridCol w="2235416">
                  <a:extLst>
                    <a:ext uri="{9D8B030D-6E8A-4147-A177-3AD203B41FA5}">
                      <a16:colId xmlns:a16="http://schemas.microsoft.com/office/drawing/2014/main" val="2613461660"/>
                    </a:ext>
                  </a:extLst>
                </a:gridCol>
                <a:gridCol w="2235416">
                  <a:extLst>
                    <a:ext uri="{9D8B030D-6E8A-4147-A177-3AD203B41FA5}">
                      <a16:colId xmlns:a16="http://schemas.microsoft.com/office/drawing/2014/main" val="2478772538"/>
                    </a:ext>
                  </a:extLst>
                </a:gridCol>
                <a:gridCol w="2235416">
                  <a:extLst>
                    <a:ext uri="{9D8B030D-6E8A-4147-A177-3AD203B41FA5}">
                      <a16:colId xmlns:a16="http://schemas.microsoft.com/office/drawing/2014/main" val="4183882146"/>
                    </a:ext>
                  </a:extLst>
                </a:gridCol>
                <a:gridCol w="2235416">
                  <a:extLst>
                    <a:ext uri="{9D8B030D-6E8A-4147-A177-3AD203B41FA5}">
                      <a16:colId xmlns:a16="http://schemas.microsoft.com/office/drawing/2014/main" val="2401976930"/>
                    </a:ext>
                  </a:extLst>
                </a:gridCol>
              </a:tblGrid>
              <a:tr h="628851">
                <a:tc>
                  <a:txBody>
                    <a:bodyPr/>
                    <a:lstStyle/>
                    <a:p>
                      <a:pPr algn="ctr" fontAlgn="t"/>
                      <a:r>
                        <a:rPr lang="en-US" sz="1800" b="1" i="0" u="none" strike="noStrike" dirty="0">
                          <a:solidFill>
                            <a:schemeClr val="accent1">
                              <a:lumMod val="50000"/>
                            </a:schemeClr>
                          </a:solidFill>
                          <a:effectLst/>
                          <a:latin typeface="Arial Narrow" panose="020B0606020202030204" pitchFamily="34" charset="0"/>
                          <a:ea typeface="新細明體" panose="02020500000000000000" pitchFamily="18" charset="-120"/>
                        </a:rPr>
                        <a:t>Group</a:t>
                      </a:r>
                      <a:r>
                        <a:rPr lang="en-US" altLang="zh-TW" sz="1800" b="1" i="0" u="none" strike="noStrike" dirty="0">
                          <a:solidFill>
                            <a:schemeClr val="accent1">
                              <a:lumMod val="50000"/>
                            </a:schemeClr>
                          </a:solidFill>
                          <a:effectLst/>
                          <a:latin typeface="Arial Narrow" panose="020B0606020202030204" pitchFamily="34" charset="0"/>
                          <a:ea typeface="+mn-ea"/>
                        </a:rPr>
                        <a:t>(Odds ratio [95% CI])</a:t>
                      </a:r>
                      <a:endParaRPr lang="en-US" sz="1800" b="1" i="0" u="none" strike="noStrike" dirty="0">
                        <a:solidFill>
                          <a:schemeClr val="accent1">
                            <a:lumMod val="50000"/>
                          </a:schemeClr>
                        </a:solidFill>
                        <a:effectLst/>
                        <a:latin typeface="Arial Narrow" panose="020B0606020202030204" pitchFamily="34" charset="0"/>
                        <a:ea typeface="新細明體" panose="02020500000000000000" pitchFamily="18" charset="-120"/>
                      </a:endParaRPr>
                    </a:p>
                  </a:txBody>
                  <a:tcPr marL="9525" marR="9525" marT="9525" marB="0" anchor="ctr"/>
                </a:tc>
                <a:tc>
                  <a:txBody>
                    <a:bodyPr/>
                    <a:lstStyle/>
                    <a:p>
                      <a:pPr marL="0" algn="ctr" defTabSz="914400" rtl="0" eaLnBrk="1" fontAlgn="t" latinLnBrk="0" hangingPunct="1"/>
                      <a:r>
                        <a:rPr lang="en-US" altLang="zh-TW" sz="1800" b="1" i="0" u="none" strike="noStrike" kern="1200" dirty="0">
                          <a:solidFill>
                            <a:schemeClr val="accent1">
                              <a:lumMod val="50000"/>
                            </a:schemeClr>
                          </a:solidFill>
                          <a:effectLst/>
                          <a:latin typeface="Arial Narrow" panose="020B0606020202030204" pitchFamily="34" charset="0"/>
                          <a:ea typeface="新細明體" panose="02020500000000000000" pitchFamily="18" charset="-120"/>
                          <a:cs typeface="+mn-cs"/>
                        </a:rPr>
                        <a:t>BMI Percentile (&lt;85th percentile)n=861</a:t>
                      </a:r>
                      <a:endParaRPr lang="en-US" sz="1800" b="1" i="0" u="none" strike="noStrike" kern="1200" dirty="0">
                        <a:solidFill>
                          <a:schemeClr val="accent1">
                            <a:lumMod val="50000"/>
                          </a:schemeClr>
                        </a:solidFill>
                        <a:effectLst/>
                        <a:latin typeface="Arial Narrow" panose="020B0606020202030204" pitchFamily="34" charset="0"/>
                        <a:ea typeface="新細明體" panose="02020500000000000000" pitchFamily="18" charset="-120"/>
                        <a:cs typeface="+mn-cs"/>
                      </a:endParaRPr>
                    </a:p>
                  </a:txBody>
                  <a:tcPr marL="9525" marR="9525" marT="9525" marB="0" anchor="ctr"/>
                </a:tc>
                <a:tc>
                  <a:txBody>
                    <a:bodyPr/>
                    <a:lstStyle/>
                    <a:p>
                      <a:pPr marL="0" algn="ctr" defTabSz="914400" rtl="0" eaLnBrk="1" fontAlgn="t" latinLnBrk="0" hangingPunct="1"/>
                      <a:r>
                        <a:rPr lang="en-US" sz="1800" b="0" i="0" u="none" strike="noStrike" kern="1200" dirty="0">
                          <a:solidFill>
                            <a:srgbClr val="FF0000"/>
                          </a:solidFill>
                          <a:effectLst/>
                          <a:latin typeface="Arial Narrow" panose="020B0606020202030204" pitchFamily="34" charset="0"/>
                          <a:ea typeface="新細明體" panose="02020500000000000000" pitchFamily="18" charset="-120"/>
                          <a:cs typeface="+mn-cs"/>
                        </a:rPr>
                        <a:t>my analysis</a:t>
                      </a:r>
                    </a:p>
                    <a:p>
                      <a:pPr marL="0" algn="ctr" defTabSz="914400" rtl="0" eaLnBrk="1" fontAlgn="t" latinLnBrk="0" hangingPunct="1"/>
                      <a:r>
                        <a:rPr lang="en-US" sz="1800" b="0" i="0" u="none" strike="noStrike" kern="1200" dirty="0">
                          <a:solidFill>
                            <a:srgbClr val="FF0000"/>
                          </a:solidFill>
                          <a:effectLst/>
                          <a:latin typeface="Arial Narrow" panose="020B0606020202030204" pitchFamily="34" charset="0"/>
                          <a:ea typeface="新細明體" panose="02020500000000000000" pitchFamily="18" charset="-120"/>
                          <a:cs typeface="+mn-cs"/>
                        </a:rPr>
                        <a:t>n=864</a:t>
                      </a:r>
                    </a:p>
                  </a:txBody>
                  <a:tcPr marL="9525" marR="9525" marT="9525" marB="0" anchor="ctr"/>
                </a:tc>
                <a:tc>
                  <a:txBody>
                    <a:bodyPr/>
                    <a:lstStyle/>
                    <a:p>
                      <a:pPr marL="0" algn="ctr" defTabSz="914400" rtl="0" eaLnBrk="1" fontAlgn="t" latinLnBrk="0" hangingPunct="1"/>
                      <a:r>
                        <a:rPr lang="en-US" altLang="zh-TW" sz="1800" b="1" i="0" u="none" strike="noStrike" kern="1200" dirty="0">
                          <a:solidFill>
                            <a:schemeClr val="accent1">
                              <a:lumMod val="50000"/>
                            </a:schemeClr>
                          </a:solidFill>
                          <a:effectLst/>
                          <a:latin typeface="Arial Narrow" panose="020B0606020202030204" pitchFamily="34" charset="0"/>
                          <a:ea typeface="新細明體" panose="02020500000000000000" pitchFamily="18" charset="-120"/>
                          <a:cs typeface="+mn-cs"/>
                        </a:rPr>
                        <a:t>BMI Percentile (≥85th percentile)n=532</a:t>
                      </a:r>
                      <a:endParaRPr lang="en-US" sz="1800" b="1" i="0" u="none" strike="noStrike" kern="1200" dirty="0">
                        <a:solidFill>
                          <a:schemeClr val="accent1">
                            <a:lumMod val="50000"/>
                          </a:schemeClr>
                        </a:solidFill>
                        <a:effectLst/>
                        <a:latin typeface="Arial Narrow" panose="020B0606020202030204" pitchFamily="34" charset="0"/>
                        <a:ea typeface="新細明體" panose="02020500000000000000" pitchFamily="18" charset="-120"/>
                        <a:cs typeface="+mn-cs"/>
                      </a:endParaRPr>
                    </a:p>
                  </a:txBody>
                  <a:tcPr marL="9525" marR="9525" marT="9525" marB="0" anchor="ctr"/>
                </a:tc>
                <a:tc>
                  <a:txBody>
                    <a:bodyPr/>
                    <a:lstStyle/>
                    <a:p>
                      <a:pPr marL="0" algn="ctr" defTabSz="914400" rtl="0" eaLnBrk="1" fontAlgn="t" latinLnBrk="0" hangingPunct="1"/>
                      <a:r>
                        <a:rPr lang="en-US" altLang="zh-TW" sz="1800" b="0" i="0" u="none" strike="noStrike" kern="1200" dirty="0">
                          <a:solidFill>
                            <a:srgbClr val="FF0000"/>
                          </a:solidFill>
                          <a:effectLst/>
                          <a:latin typeface="Arial Narrow" panose="020B0606020202030204" pitchFamily="34" charset="0"/>
                          <a:ea typeface="新細明體" panose="02020500000000000000" pitchFamily="18" charset="-120"/>
                          <a:cs typeface="+mn-cs"/>
                        </a:rPr>
                        <a:t>my analysis</a:t>
                      </a:r>
                    </a:p>
                    <a:p>
                      <a:pPr marL="0" marR="0" lvl="0" indent="0" algn="ctr" defTabSz="914400" rtl="0" eaLnBrk="1" fontAlgn="t" latinLnBrk="0" hangingPunct="1">
                        <a:lnSpc>
                          <a:spcPct val="100000"/>
                        </a:lnSpc>
                        <a:spcBef>
                          <a:spcPts val="0"/>
                        </a:spcBef>
                        <a:spcAft>
                          <a:spcPts val="0"/>
                        </a:spcAft>
                        <a:buClrTx/>
                        <a:buSzTx/>
                        <a:buFontTx/>
                        <a:buNone/>
                        <a:tabLst/>
                        <a:defRPr/>
                      </a:pPr>
                      <a:r>
                        <a:rPr lang="en-US" altLang="zh-TW" sz="1800" b="0" i="0" u="none" strike="noStrike" kern="1200" dirty="0">
                          <a:solidFill>
                            <a:srgbClr val="FF0000"/>
                          </a:solidFill>
                          <a:effectLst/>
                          <a:latin typeface="Arial Narrow" panose="020B0606020202030204" pitchFamily="34" charset="0"/>
                          <a:ea typeface="新細明體" panose="02020500000000000000" pitchFamily="18" charset="-120"/>
                          <a:cs typeface="+mn-cs"/>
                        </a:rPr>
                        <a:t>n=535</a:t>
                      </a:r>
                    </a:p>
                  </a:txBody>
                  <a:tcPr anchor="ctr"/>
                </a:tc>
                <a:extLst>
                  <a:ext uri="{0D108BD9-81ED-4DB2-BD59-A6C34878D82A}">
                    <a16:rowId xmlns:a16="http://schemas.microsoft.com/office/drawing/2014/main" val="667513001"/>
                  </a:ext>
                </a:extLst>
              </a:tr>
              <a:tr h="659057">
                <a:tc>
                  <a:txBody>
                    <a:bodyPr/>
                    <a:lstStyle/>
                    <a:p>
                      <a:pPr algn="ctr" fontAlgn="t"/>
                      <a:r>
                        <a:rPr lang="en-US" altLang="zh-TW" sz="1800" b="0" i="0" u="none" strike="noStrike" dirty="0">
                          <a:solidFill>
                            <a:srgbClr val="000000"/>
                          </a:solidFill>
                          <a:effectLst/>
                          <a:latin typeface="Arial Narrow" panose="020B0606020202030204" pitchFamily="34" charset="0"/>
                          <a:ea typeface="+mn-ea"/>
                        </a:rPr>
                        <a:t>Low birth weight</a:t>
                      </a:r>
                    </a:p>
                  </a:txBody>
                  <a:tcPr marL="9525" marR="9525" marT="9525" marB="0" anchor="ctr"/>
                </a:tc>
                <a:tc>
                  <a:txBody>
                    <a:bodyPr/>
                    <a:lstStyle/>
                    <a:p>
                      <a:pPr marL="0" algn="ctr" defTabSz="914400" rtl="0" eaLnBrk="1" fontAlgn="t" latinLnBrk="0" hangingPunct="1"/>
                      <a:r>
                        <a:rPr lang="en-US" altLang="zh-TW" sz="1800" b="0" i="0" u="none" strike="noStrike" kern="1200" dirty="0">
                          <a:solidFill>
                            <a:srgbClr val="000000"/>
                          </a:solidFill>
                          <a:effectLst/>
                          <a:latin typeface="Arial Narrow" panose="020B0606020202030204" pitchFamily="34" charset="0"/>
                          <a:ea typeface="新細明體" panose="02020500000000000000" pitchFamily="18" charset="-120"/>
                          <a:cs typeface="+mn-cs"/>
                        </a:rPr>
                        <a:t>1.76 (0.76, 4.05)</a:t>
                      </a:r>
                    </a:p>
                  </a:txBody>
                  <a:tcPr marL="9525" marR="9525" marT="9525" marB="0" anchor="ctr"/>
                </a:tc>
                <a:tc>
                  <a:txBody>
                    <a:bodyPr/>
                    <a:lstStyle/>
                    <a:p>
                      <a:pPr marL="0" algn="ctr" defTabSz="914400" rtl="0" eaLnBrk="1" fontAlgn="t" latinLnBrk="0" hangingPunct="1"/>
                      <a:r>
                        <a:rPr lang="en-US" altLang="zh-TW" sz="1800" b="0" i="0" u="none" strike="noStrike" kern="1200" dirty="0">
                          <a:solidFill>
                            <a:srgbClr val="FF0000"/>
                          </a:solidFill>
                          <a:effectLst/>
                          <a:latin typeface="Arial Narrow" panose="020B0606020202030204" pitchFamily="34" charset="0"/>
                          <a:ea typeface="新細明體" panose="02020500000000000000" pitchFamily="18" charset="-120"/>
                          <a:cs typeface="+mn-cs"/>
                        </a:rPr>
                        <a:t>1.54 (0.90, 2.63)***</a:t>
                      </a:r>
                    </a:p>
                  </a:txBody>
                  <a:tcPr marL="9525" marR="9525" marT="9525" marB="0" anchor="ctr"/>
                </a:tc>
                <a:tc>
                  <a:txBody>
                    <a:bodyPr/>
                    <a:lstStyle/>
                    <a:p>
                      <a:pPr marL="0" algn="ctr" defTabSz="914400" rtl="0" eaLnBrk="1" fontAlgn="t" latinLnBrk="0" hangingPunct="1"/>
                      <a:r>
                        <a:rPr lang="en-US" altLang="zh-TW" sz="1800" b="0" i="0" u="none" strike="noStrike" kern="1200" dirty="0">
                          <a:solidFill>
                            <a:srgbClr val="000000"/>
                          </a:solidFill>
                          <a:effectLst/>
                          <a:latin typeface="Arial Narrow" panose="020B0606020202030204" pitchFamily="34" charset="0"/>
                          <a:ea typeface="新細明體" panose="02020500000000000000" pitchFamily="18" charset="-120"/>
                          <a:cs typeface="+mn-cs"/>
                        </a:rPr>
                        <a:t>2.13 (1.01, 4.49)*</a:t>
                      </a:r>
                    </a:p>
                  </a:txBody>
                  <a:tcPr marL="9525" marR="9525" marT="9525" marB="0" anchor="ctr"/>
                </a:tc>
                <a:tc>
                  <a:txBody>
                    <a:bodyPr/>
                    <a:lstStyle/>
                    <a:p>
                      <a:pPr marL="0" algn="ctr" defTabSz="914400" rtl="0" eaLnBrk="1" fontAlgn="t" latinLnBrk="0" hangingPunct="1"/>
                      <a:r>
                        <a:rPr lang="en-US" altLang="zh-TW" sz="1800" b="0" i="0" u="none" strike="noStrike" kern="1200" dirty="0">
                          <a:solidFill>
                            <a:srgbClr val="FF0000"/>
                          </a:solidFill>
                          <a:effectLst/>
                          <a:latin typeface="Arial Narrow" panose="020B0606020202030204" pitchFamily="34" charset="0"/>
                          <a:ea typeface="新細明體" panose="02020500000000000000" pitchFamily="18" charset="-120"/>
                          <a:cs typeface="+mn-cs"/>
                        </a:rPr>
                        <a:t>1.73 (0.91, 3.27)**</a:t>
                      </a:r>
                    </a:p>
                  </a:txBody>
                  <a:tcPr marL="9525" marR="9525" marT="9525" marB="0" anchor="ctr"/>
                </a:tc>
                <a:extLst>
                  <a:ext uri="{0D108BD9-81ED-4DB2-BD59-A6C34878D82A}">
                    <a16:rowId xmlns:a16="http://schemas.microsoft.com/office/drawing/2014/main" val="268746050"/>
                  </a:ext>
                </a:extLst>
              </a:tr>
              <a:tr h="659057">
                <a:tc>
                  <a:txBody>
                    <a:bodyPr/>
                    <a:lstStyle/>
                    <a:p>
                      <a:pPr algn="ctr" fontAlgn="t"/>
                      <a:r>
                        <a:rPr lang="en-US" altLang="zh-TW" sz="1800" b="0" i="0" u="none" strike="noStrike" dirty="0">
                          <a:solidFill>
                            <a:srgbClr val="000000"/>
                          </a:solidFill>
                          <a:effectLst/>
                          <a:latin typeface="Arial Narrow" panose="020B0606020202030204" pitchFamily="34" charset="0"/>
                          <a:ea typeface="+mn-ea"/>
                        </a:rPr>
                        <a:t>High birth weight</a:t>
                      </a:r>
                    </a:p>
                  </a:txBody>
                  <a:tcPr marL="9525" marR="9525" marT="9525" marB="0" anchor="ctr"/>
                </a:tc>
                <a:tc>
                  <a:txBody>
                    <a:bodyPr/>
                    <a:lstStyle/>
                    <a:p>
                      <a:pPr marL="0" algn="ctr" defTabSz="914400" rtl="0" eaLnBrk="1" fontAlgn="t" latinLnBrk="0" hangingPunct="1"/>
                      <a:r>
                        <a:rPr lang="en-US" altLang="zh-TW" sz="1800" b="0" i="0" u="none" strike="noStrike" kern="1200" dirty="0">
                          <a:solidFill>
                            <a:srgbClr val="000000"/>
                          </a:solidFill>
                          <a:effectLst/>
                          <a:latin typeface="Arial Narrow" panose="020B0606020202030204" pitchFamily="34" charset="0"/>
                          <a:ea typeface="新細明體" panose="02020500000000000000" pitchFamily="18" charset="-120"/>
                          <a:cs typeface="+mn-cs"/>
                        </a:rPr>
                        <a:t>1.11 (0.57, 2.18)</a:t>
                      </a:r>
                    </a:p>
                  </a:txBody>
                  <a:tcPr marL="9525" marR="9525" marT="9525" marB="0" anchor="ctr"/>
                </a:tc>
                <a:tc>
                  <a:txBody>
                    <a:bodyPr/>
                    <a:lstStyle/>
                    <a:p>
                      <a:pPr marL="0" algn="ctr" defTabSz="914400" rtl="0" eaLnBrk="1" fontAlgn="t" latinLnBrk="0" hangingPunct="1"/>
                      <a:r>
                        <a:rPr lang="en-US" altLang="zh-TW" sz="1800" b="0" i="0" u="none" strike="noStrike" kern="1200" dirty="0">
                          <a:solidFill>
                            <a:srgbClr val="FF0000"/>
                          </a:solidFill>
                          <a:effectLst/>
                          <a:latin typeface="Arial Narrow" panose="020B0606020202030204" pitchFamily="34" charset="0"/>
                          <a:ea typeface="新細明體" panose="02020500000000000000" pitchFamily="18" charset="-120"/>
                          <a:cs typeface="+mn-cs"/>
                        </a:rPr>
                        <a:t>1.11 (0.64, 1.92)***</a:t>
                      </a:r>
                    </a:p>
                  </a:txBody>
                  <a:tcPr marL="9525" marR="9525" marT="9525" marB="0" anchor="ctr"/>
                </a:tc>
                <a:tc>
                  <a:txBody>
                    <a:bodyPr/>
                    <a:lstStyle/>
                    <a:p>
                      <a:pPr marL="0" algn="ctr" defTabSz="914400" rtl="0" eaLnBrk="1" fontAlgn="t" latinLnBrk="0" hangingPunct="1"/>
                      <a:r>
                        <a:rPr lang="en-US" altLang="zh-TW" sz="1800" b="0" i="0" u="none" strike="noStrike" kern="1200" dirty="0">
                          <a:solidFill>
                            <a:srgbClr val="000000"/>
                          </a:solidFill>
                          <a:effectLst/>
                          <a:latin typeface="Arial Narrow" panose="020B0606020202030204" pitchFamily="34" charset="0"/>
                          <a:ea typeface="新細明體" panose="02020500000000000000" pitchFamily="18" charset="-120"/>
                          <a:cs typeface="+mn-cs"/>
                        </a:rPr>
                        <a:t>0.48 (0.22, 1.06)</a:t>
                      </a:r>
                    </a:p>
                  </a:txBody>
                  <a:tcPr marL="9525" marR="9525" marT="9525" marB="0" anchor="ctr"/>
                </a:tc>
                <a:tc>
                  <a:txBody>
                    <a:bodyPr/>
                    <a:lstStyle/>
                    <a:p>
                      <a:pPr marL="0" algn="ctr" defTabSz="914400" rtl="0" eaLnBrk="1" fontAlgn="t" latinLnBrk="0" hangingPunct="1"/>
                      <a:r>
                        <a:rPr lang="en-US" altLang="zh-TW" sz="1800" b="0" i="0" u="none" strike="noStrike" kern="1200" dirty="0">
                          <a:solidFill>
                            <a:srgbClr val="FF0000"/>
                          </a:solidFill>
                          <a:effectLst/>
                          <a:latin typeface="Arial Narrow" panose="020B0606020202030204" pitchFamily="34" charset="0"/>
                          <a:ea typeface="新細明體" panose="02020500000000000000" pitchFamily="18" charset="-120"/>
                          <a:cs typeface="+mn-cs"/>
                        </a:rPr>
                        <a:t>0.67 (0.35, 1.30)**</a:t>
                      </a:r>
                    </a:p>
                  </a:txBody>
                  <a:tcPr marL="9525" marR="9525" marT="9525" marB="0" anchor="ctr"/>
                </a:tc>
                <a:extLst>
                  <a:ext uri="{0D108BD9-81ED-4DB2-BD59-A6C34878D82A}">
                    <a16:rowId xmlns:a16="http://schemas.microsoft.com/office/drawing/2014/main" val="2712990443"/>
                  </a:ext>
                </a:extLst>
              </a:tr>
              <a:tr h="659057">
                <a:tc>
                  <a:txBody>
                    <a:bodyPr/>
                    <a:lstStyle/>
                    <a:p>
                      <a:pPr algn="ctr" fontAlgn="b"/>
                      <a:endParaRPr lang="en-US" sz="1800" b="1" i="0" u="none" strike="noStrike" dirty="0">
                        <a:solidFill>
                          <a:schemeClr val="accent1">
                            <a:lumMod val="50000"/>
                          </a:schemeClr>
                        </a:solidFill>
                        <a:effectLst/>
                        <a:latin typeface="Arial Narrow" panose="020B0606020202030204" pitchFamily="34" charset="0"/>
                        <a:ea typeface="新細明體" panose="02020500000000000000" pitchFamily="18" charset="-120"/>
                      </a:endParaRPr>
                    </a:p>
                  </a:txBody>
                  <a:tcPr marL="9525" marR="9525" marT="9525" marB="0" anchor="ctr"/>
                </a:tc>
                <a:tc>
                  <a:txBody>
                    <a:bodyPr/>
                    <a:lstStyle/>
                    <a:p>
                      <a:pPr marL="0" algn="ctr" defTabSz="914400" rtl="0" eaLnBrk="1" fontAlgn="t" latinLnBrk="0" hangingPunct="1"/>
                      <a:r>
                        <a:rPr lang="en-US" altLang="zh-TW" sz="1800" b="1" i="0" u="none" strike="noStrike" kern="1200" dirty="0">
                          <a:solidFill>
                            <a:schemeClr val="accent1">
                              <a:lumMod val="50000"/>
                            </a:schemeClr>
                          </a:solidFill>
                          <a:effectLst/>
                          <a:latin typeface="Arial Narrow" panose="020B0606020202030204" pitchFamily="34" charset="0"/>
                          <a:ea typeface="新細明體" panose="02020500000000000000" pitchFamily="18" charset="-120"/>
                          <a:cs typeface="+mn-cs"/>
                        </a:rPr>
                        <a:t>Waist-to-Height Ratio (≤0.5)n=893</a:t>
                      </a:r>
                    </a:p>
                  </a:txBody>
                  <a:tcPr marL="9525" marR="9525" marT="9525" marB="0" anchor="ct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zh-TW" sz="1800" b="0" i="0" u="none" strike="noStrike" kern="1200" dirty="0">
                          <a:solidFill>
                            <a:srgbClr val="FF0000"/>
                          </a:solidFill>
                          <a:effectLst/>
                          <a:latin typeface="Arial Narrow" panose="020B0606020202030204" pitchFamily="34" charset="0"/>
                          <a:ea typeface="新細明體" panose="02020500000000000000" pitchFamily="18" charset="-120"/>
                          <a:cs typeface="+mn-cs"/>
                        </a:rPr>
                        <a:t>n=895</a:t>
                      </a:r>
                    </a:p>
                  </a:txBody>
                  <a:tcPr marL="9525" marR="9525" marT="9525" marB="0" anchor="ctr"/>
                </a:tc>
                <a:tc>
                  <a:txBody>
                    <a:bodyPr/>
                    <a:lstStyle/>
                    <a:p>
                      <a:pPr marL="0" algn="ctr" defTabSz="914400" rtl="0" eaLnBrk="1" fontAlgn="t" latinLnBrk="0" hangingPunct="1"/>
                      <a:r>
                        <a:rPr lang="en-US" altLang="zh-TW" sz="1800" b="1" i="0" u="none" strike="noStrike" kern="1200" dirty="0">
                          <a:solidFill>
                            <a:schemeClr val="accent1">
                              <a:lumMod val="50000"/>
                            </a:schemeClr>
                          </a:solidFill>
                          <a:effectLst/>
                          <a:latin typeface="Arial Narrow" panose="020B0606020202030204" pitchFamily="34" charset="0"/>
                          <a:ea typeface="新細明體" panose="02020500000000000000" pitchFamily="18" charset="-120"/>
                          <a:cs typeface="+mn-cs"/>
                        </a:rPr>
                        <a:t>Waist-to-Height Ratio (&gt;0.5)n=494</a:t>
                      </a:r>
                    </a:p>
                  </a:txBody>
                  <a:tcPr marL="9525" marR="9525" marT="9525" marB="0" anchor="ct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zh-TW" sz="1800" b="0" i="0" u="none" strike="noStrike" kern="1200" dirty="0">
                          <a:solidFill>
                            <a:srgbClr val="FF0000"/>
                          </a:solidFill>
                          <a:effectLst/>
                          <a:latin typeface="Arial Narrow" panose="020B0606020202030204" pitchFamily="34" charset="0"/>
                          <a:ea typeface="新細明體" panose="02020500000000000000" pitchFamily="18" charset="-120"/>
                          <a:cs typeface="+mn-cs"/>
                        </a:rPr>
                        <a:t>n=498</a:t>
                      </a:r>
                    </a:p>
                  </a:txBody>
                  <a:tcPr anchor="ctr"/>
                </a:tc>
                <a:extLst>
                  <a:ext uri="{0D108BD9-81ED-4DB2-BD59-A6C34878D82A}">
                    <a16:rowId xmlns:a16="http://schemas.microsoft.com/office/drawing/2014/main" val="4259046782"/>
                  </a:ext>
                </a:extLst>
              </a:tr>
              <a:tr h="659057">
                <a:tc>
                  <a:txBody>
                    <a:bodyPr/>
                    <a:lstStyle/>
                    <a:p>
                      <a:pPr algn="ctr" fontAlgn="t"/>
                      <a:r>
                        <a:rPr lang="en-US" altLang="zh-TW" sz="1800" b="0" i="0" u="none" strike="noStrike" dirty="0">
                          <a:solidFill>
                            <a:srgbClr val="000000"/>
                          </a:solidFill>
                          <a:effectLst/>
                          <a:latin typeface="Arial Narrow" panose="020B0606020202030204" pitchFamily="34" charset="0"/>
                          <a:ea typeface="+mn-ea"/>
                        </a:rPr>
                        <a:t>Low birth weight</a:t>
                      </a:r>
                    </a:p>
                  </a:txBody>
                  <a:tcPr marL="9525" marR="9525" marT="9525" marB="0" anchor="ctr"/>
                </a:tc>
                <a:tc>
                  <a:txBody>
                    <a:bodyPr/>
                    <a:lstStyle/>
                    <a:p>
                      <a:pPr marL="0" algn="ctr" defTabSz="914400" rtl="0" eaLnBrk="1" fontAlgn="t" latinLnBrk="0" hangingPunct="1"/>
                      <a:r>
                        <a:rPr lang="en-US" altLang="zh-TW" sz="1800" b="0" i="0" u="none" strike="noStrike" kern="1200" dirty="0">
                          <a:solidFill>
                            <a:srgbClr val="000000"/>
                          </a:solidFill>
                          <a:effectLst/>
                          <a:latin typeface="Arial Narrow" panose="020B0606020202030204" pitchFamily="34" charset="0"/>
                          <a:ea typeface="新細明體" panose="02020500000000000000" pitchFamily="18" charset="-120"/>
                          <a:cs typeface="+mn-cs"/>
                        </a:rPr>
                        <a:t>1.58 (0.67, 3.71)</a:t>
                      </a:r>
                    </a:p>
                  </a:txBody>
                  <a:tcPr marL="9525" marR="9525" marT="9525" marB="0" anchor="ctr"/>
                </a:tc>
                <a:tc>
                  <a:txBody>
                    <a:bodyPr/>
                    <a:lstStyle/>
                    <a:p>
                      <a:pPr marL="0" algn="ctr" defTabSz="914400" rtl="0" eaLnBrk="1" fontAlgn="t" latinLnBrk="0" hangingPunct="1"/>
                      <a:r>
                        <a:rPr lang="en-US" altLang="zh-TW" sz="1800" b="0" i="0" u="none" strike="noStrike" kern="1200" dirty="0">
                          <a:solidFill>
                            <a:srgbClr val="FF0000"/>
                          </a:solidFill>
                          <a:effectLst/>
                          <a:latin typeface="Arial Narrow" panose="020B0606020202030204" pitchFamily="34" charset="0"/>
                          <a:ea typeface="新細明體" panose="02020500000000000000" pitchFamily="18" charset="-120"/>
                          <a:cs typeface="+mn-cs"/>
                        </a:rPr>
                        <a:t>1.50 (0.87, 2.59)***</a:t>
                      </a:r>
                    </a:p>
                  </a:txBody>
                  <a:tcPr marL="9525" marR="9525" marT="9525" marB="0" anchor="ctr"/>
                </a:tc>
                <a:tc>
                  <a:txBody>
                    <a:bodyPr/>
                    <a:lstStyle/>
                    <a:p>
                      <a:pPr marL="0" algn="ctr" defTabSz="914400" rtl="0" eaLnBrk="1" fontAlgn="t" latinLnBrk="0" hangingPunct="1"/>
                      <a:r>
                        <a:rPr lang="en-US" altLang="zh-TW" sz="1800" b="0" i="0" u="none" strike="noStrike" kern="1200" dirty="0">
                          <a:solidFill>
                            <a:srgbClr val="000000"/>
                          </a:solidFill>
                          <a:effectLst/>
                          <a:latin typeface="Arial Narrow" panose="020B0606020202030204" pitchFamily="34" charset="0"/>
                          <a:ea typeface="新細明體" panose="02020500000000000000" pitchFamily="18" charset="-120"/>
                          <a:cs typeface="+mn-cs"/>
                        </a:rPr>
                        <a:t>2.35 (1.15, 4.82)*</a:t>
                      </a:r>
                    </a:p>
                  </a:txBody>
                  <a:tcPr marL="9525" marR="9525" marT="9525" marB="0" anchor="ctr"/>
                </a:tc>
                <a:tc>
                  <a:txBody>
                    <a:bodyPr/>
                    <a:lstStyle/>
                    <a:p>
                      <a:pPr marL="0" algn="ctr" defTabSz="914400" rtl="0" eaLnBrk="1" fontAlgn="t" latinLnBrk="0" hangingPunct="1"/>
                      <a:r>
                        <a:rPr lang="en-US" altLang="zh-TW" sz="1800" b="0" i="0" u="none" strike="noStrike" kern="1200" dirty="0">
                          <a:solidFill>
                            <a:srgbClr val="FF0000"/>
                          </a:solidFill>
                          <a:effectLst/>
                          <a:latin typeface="Arial Narrow" panose="020B0606020202030204" pitchFamily="34" charset="0"/>
                          <a:ea typeface="新細明體" panose="02020500000000000000" pitchFamily="18" charset="-120"/>
                          <a:cs typeface="+mn-cs"/>
                        </a:rPr>
                        <a:t>1.82 (0.96, 3.44)**</a:t>
                      </a:r>
                    </a:p>
                  </a:txBody>
                  <a:tcPr marL="9525" marR="9525" marT="9525" marB="0" anchor="ctr"/>
                </a:tc>
                <a:extLst>
                  <a:ext uri="{0D108BD9-81ED-4DB2-BD59-A6C34878D82A}">
                    <a16:rowId xmlns:a16="http://schemas.microsoft.com/office/drawing/2014/main" val="101521431"/>
                  </a:ext>
                </a:extLst>
              </a:tr>
              <a:tr h="659057">
                <a:tc>
                  <a:txBody>
                    <a:bodyPr/>
                    <a:lstStyle/>
                    <a:p>
                      <a:pPr algn="ctr" fontAlgn="t"/>
                      <a:r>
                        <a:rPr lang="en-US" altLang="zh-TW" sz="1800" b="0" i="0" u="none" strike="noStrike" dirty="0">
                          <a:solidFill>
                            <a:srgbClr val="000000"/>
                          </a:solidFill>
                          <a:effectLst/>
                          <a:latin typeface="Arial Narrow" panose="020B0606020202030204" pitchFamily="34" charset="0"/>
                          <a:ea typeface="+mn-ea"/>
                        </a:rPr>
                        <a:t>High birth weight</a:t>
                      </a:r>
                    </a:p>
                  </a:txBody>
                  <a:tcPr marL="9525" marR="9525" marT="9525" marB="0" anchor="ctr"/>
                </a:tc>
                <a:tc>
                  <a:txBody>
                    <a:bodyPr/>
                    <a:lstStyle/>
                    <a:p>
                      <a:pPr marL="0" algn="ctr" defTabSz="914400" rtl="0" eaLnBrk="1" fontAlgn="t" latinLnBrk="0" hangingPunct="1"/>
                      <a:r>
                        <a:rPr lang="en-US" altLang="zh-TW" sz="1800" b="0" i="0" u="none" strike="noStrike" kern="1200" dirty="0">
                          <a:solidFill>
                            <a:srgbClr val="000000"/>
                          </a:solidFill>
                          <a:effectLst/>
                          <a:latin typeface="Arial Narrow" panose="020B0606020202030204" pitchFamily="34" charset="0"/>
                          <a:ea typeface="新細明體" panose="02020500000000000000" pitchFamily="18" charset="-120"/>
                          <a:cs typeface="+mn-cs"/>
                        </a:rPr>
                        <a:t>0.93 (0.50, 1.71)</a:t>
                      </a:r>
                    </a:p>
                  </a:txBody>
                  <a:tcPr marL="9525" marR="9525" marT="9525" marB="0" anchor="ctr"/>
                </a:tc>
                <a:tc>
                  <a:txBody>
                    <a:bodyPr/>
                    <a:lstStyle/>
                    <a:p>
                      <a:pPr marL="0" algn="ctr" defTabSz="914400" rtl="0" eaLnBrk="1" fontAlgn="t" latinLnBrk="0" hangingPunct="1"/>
                      <a:r>
                        <a:rPr lang="en-US" altLang="zh-TW" sz="1800" b="0" i="0" u="none" strike="noStrike" kern="1200" dirty="0">
                          <a:solidFill>
                            <a:srgbClr val="FF0000"/>
                          </a:solidFill>
                          <a:effectLst/>
                          <a:latin typeface="Arial Narrow" panose="020B0606020202030204" pitchFamily="34" charset="0"/>
                          <a:ea typeface="新細明體" panose="02020500000000000000" pitchFamily="18" charset="-120"/>
                          <a:cs typeface="+mn-cs"/>
                        </a:rPr>
                        <a:t>0.96 (0.56, 1.64)***</a:t>
                      </a:r>
                    </a:p>
                  </a:txBody>
                  <a:tcPr marL="9525" marR="9525" marT="9525" marB="0" anchor="ctr"/>
                </a:tc>
                <a:tc>
                  <a:txBody>
                    <a:bodyPr/>
                    <a:lstStyle/>
                    <a:p>
                      <a:pPr marL="0" algn="ctr" defTabSz="914400" rtl="0" eaLnBrk="1" fontAlgn="t" latinLnBrk="0" hangingPunct="1"/>
                      <a:r>
                        <a:rPr lang="en-US" altLang="zh-TW" sz="1800" b="0" i="0" u="none" strike="noStrike" kern="1200" dirty="0">
                          <a:solidFill>
                            <a:srgbClr val="000000"/>
                          </a:solidFill>
                          <a:effectLst/>
                          <a:latin typeface="Arial Narrow" panose="020B0606020202030204" pitchFamily="34" charset="0"/>
                          <a:ea typeface="新細明體" panose="02020500000000000000" pitchFamily="18" charset="-120"/>
                          <a:cs typeface="+mn-cs"/>
                        </a:rPr>
                        <a:t>0.41 (0.15, 1.12)</a:t>
                      </a:r>
                    </a:p>
                  </a:txBody>
                  <a:tcPr marL="9525" marR="9525" marT="9525" marB="0" anchor="ctr"/>
                </a:tc>
                <a:tc>
                  <a:txBody>
                    <a:bodyPr/>
                    <a:lstStyle/>
                    <a:p>
                      <a:pPr marL="0" algn="ctr" defTabSz="914400" rtl="0" eaLnBrk="1" fontAlgn="t" latinLnBrk="0" hangingPunct="1"/>
                      <a:r>
                        <a:rPr lang="en-US" altLang="zh-TW" sz="1800" b="0" i="0" u="none" strike="noStrike" kern="1200" dirty="0">
                          <a:solidFill>
                            <a:srgbClr val="FF0000"/>
                          </a:solidFill>
                          <a:effectLst/>
                          <a:latin typeface="Arial Narrow" panose="020B0606020202030204" pitchFamily="34" charset="0"/>
                          <a:ea typeface="新細明體" panose="02020500000000000000" pitchFamily="18" charset="-120"/>
                          <a:cs typeface="+mn-cs"/>
                        </a:rPr>
                        <a:t>0.75 (0.37, 1.51)*</a:t>
                      </a:r>
                    </a:p>
                  </a:txBody>
                  <a:tcPr marL="9525" marR="9525" marT="9525" marB="0" anchor="ctr"/>
                </a:tc>
                <a:extLst>
                  <a:ext uri="{0D108BD9-81ED-4DB2-BD59-A6C34878D82A}">
                    <a16:rowId xmlns:a16="http://schemas.microsoft.com/office/drawing/2014/main" val="3549426579"/>
                  </a:ext>
                </a:extLst>
              </a:tr>
            </a:tbl>
          </a:graphicData>
        </a:graphic>
      </p:graphicFrame>
      <p:sp>
        <p:nvSpPr>
          <p:cNvPr id="4" name="頁尾版面配置區 3">
            <a:extLst>
              <a:ext uri="{FF2B5EF4-FFF2-40B4-BE49-F238E27FC236}">
                <a16:creationId xmlns:a16="http://schemas.microsoft.com/office/drawing/2014/main" id="{476BA3CB-41A3-4530-9A27-036390E446DC}"/>
              </a:ext>
            </a:extLst>
          </p:cNvPr>
          <p:cNvSpPr>
            <a:spLocks noGrp="1"/>
          </p:cNvSpPr>
          <p:nvPr>
            <p:ph type="ftr" sz="quarter" idx="11"/>
          </p:nvPr>
        </p:nvSpPr>
        <p:spPr/>
        <p:txBody>
          <a:bodyPr/>
          <a:lstStyle/>
          <a:p>
            <a:r>
              <a:rPr lang="en-US" altLang="zh-TW"/>
              <a:t>task 2</a:t>
            </a:r>
            <a:endParaRPr lang="en-US" dirty="0"/>
          </a:p>
        </p:txBody>
      </p:sp>
      <p:sp>
        <p:nvSpPr>
          <p:cNvPr id="5" name="投影片編號版面配置區 4">
            <a:extLst>
              <a:ext uri="{FF2B5EF4-FFF2-40B4-BE49-F238E27FC236}">
                <a16:creationId xmlns:a16="http://schemas.microsoft.com/office/drawing/2014/main" id="{3B999930-89D3-49E8-8031-C4758F313BA0}"/>
              </a:ext>
            </a:extLst>
          </p:cNvPr>
          <p:cNvSpPr>
            <a:spLocks noGrp="1"/>
          </p:cNvSpPr>
          <p:nvPr>
            <p:ph type="sldNum" sz="quarter" idx="12"/>
          </p:nvPr>
        </p:nvSpPr>
        <p:spPr/>
        <p:txBody>
          <a:bodyPr/>
          <a:lstStyle/>
          <a:p>
            <a:fld id="{D57F1E4F-1CFF-5643-939E-217C01CDF565}" type="slidenum">
              <a:rPr lang="en-US" altLang="zh-TW" smtClean="0"/>
              <a:pPr/>
              <a:t>13</a:t>
            </a:fld>
            <a:endParaRPr lang="zh-TW" altLang="en-US" dirty="0"/>
          </a:p>
        </p:txBody>
      </p:sp>
    </p:spTree>
    <p:extLst>
      <p:ext uri="{BB962C8B-B14F-4D97-AF65-F5344CB8AC3E}">
        <p14:creationId xmlns:p14="http://schemas.microsoft.com/office/powerpoint/2010/main" val="3989059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B06FF5-043E-41DF-816F-318A5411CA4B}"/>
              </a:ext>
            </a:extLst>
          </p:cNvPr>
          <p:cNvSpPr>
            <a:spLocks noGrp="1"/>
          </p:cNvSpPr>
          <p:nvPr>
            <p:ph type="title"/>
          </p:nvPr>
        </p:nvSpPr>
        <p:spPr/>
        <p:txBody>
          <a:bodyPr/>
          <a:lstStyle/>
          <a:p>
            <a:r>
              <a:rPr lang="en-US" altLang="zh-TW" dirty="0"/>
              <a:t>Table 3: </a:t>
            </a:r>
            <a:r>
              <a:rPr lang="en-US" altLang="zh-TW" b="0" dirty="0"/>
              <a:t>consistencies </a:t>
            </a:r>
            <a:endParaRPr lang="zh-TW" altLang="en-US" dirty="0"/>
          </a:p>
        </p:txBody>
      </p:sp>
      <p:sp>
        <p:nvSpPr>
          <p:cNvPr id="3" name="內容版面配置區 2">
            <a:extLst>
              <a:ext uri="{FF2B5EF4-FFF2-40B4-BE49-F238E27FC236}">
                <a16:creationId xmlns:a16="http://schemas.microsoft.com/office/drawing/2014/main" id="{36FA5489-0B48-4CFE-A468-7C96108EBD3C}"/>
              </a:ext>
            </a:extLst>
          </p:cNvPr>
          <p:cNvSpPr>
            <a:spLocks noGrp="1"/>
          </p:cNvSpPr>
          <p:nvPr>
            <p:ph idx="1"/>
          </p:nvPr>
        </p:nvSpPr>
        <p:spPr/>
        <p:txBody>
          <a:bodyPr/>
          <a:lstStyle/>
          <a:p>
            <a:pPr>
              <a:lnSpc>
                <a:spcPct val="100000"/>
              </a:lnSpc>
            </a:pPr>
            <a:r>
              <a:rPr lang="en-US" altLang="zh-TW" sz="2800" dirty="0"/>
              <a:t>BMI Percentile</a:t>
            </a:r>
            <a:r>
              <a:rPr lang="en-US" altLang="zh-TW" sz="2800" b="0" dirty="0"/>
              <a:t>: Both analyses show a similar trend for low birth weight increasing prediabetes risk at the ≥85th percentile.</a:t>
            </a:r>
          </a:p>
          <a:p>
            <a:pPr>
              <a:lnSpc>
                <a:spcPct val="100000"/>
              </a:lnSpc>
            </a:pPr>
            <a:r>
              <a:rPr lang="en-US" altLang="zh-TW" sz="2800" dirty="0"/>
              <a:t>Waist-to-Height Ratio</a:t>
            </a:r>
            <a:r>
              <a:rPr lang="en-US" altLang="zh-TW" sz="2800" b="0" dirty="0"/>
              <a:t>: Both studies agree that a higher ratio correlates with increased prediabetes risk in low birth weight individuals.</a:t>
            </a:r>
          </a:p>
          <a:p>
            <a:endParaRPr lang="zh-TW" altLang="en-US" dirty="0"/>
          </a:p>
        </p:txBody>
      </p:sp>
      <p:sp>
        <p:nvSpPr>
          <p:cNvPr id="4" name="頁尾版面配置區 3">
            <a:extLst>
              <a:ext uri="{FF2B5EF4-FFF2-40B4-BE49-F238E27FC236}">
                <a16:creationId xmlns:a16="http://schemas.microsoft.com/office/drawing/2014/main" id="{476BA3CB-41A3-4530-9A27-036390E446DC}"/>
              </a:ext>
            </a:extLst>
          </p:cNvPr>
          <p:cNvSpPr>
            <a:spLocks noGrp="1"/>
          </p:cNvSpPr>
          <p:nvPr>
            <p:ph type="ftr" sz="quarter" idx="11"/>
          </p:nvPr>
        </p:nvSpPr>
        <p:spPr/>
        <p:txBody>
          <a:bodyPr/>
          <a:lstStyle/>
          <a:p>
            <a:r>
              <a:rPr lang="en-US" altLang="zh-TW"/>
              <a:t>task 2</a:t>
            </a:r>
            <a:endParaRPr lang="en-US" dirty="0"/>
          </a:p>
        </p:txBody>
      </p:sp>
      <p:sp>
        <p:nvSpPr>
          <p:cNvPr id="5" name="投影片編號版面配置區 4">
            <a:extLst>
              <a:ext uri="{FF2B5EF4-FFF2-40B4-BE49-F238E27FC236}">
                <a16:creationId xmlns:a16="http://schemas.microsoft.com/office/drawing/2014/main" id="{3B999930-89D3-49E8-8031-C4758F313BA0}"/>
              </a:ext>
            </a:extLst>
          </p:cNvPr>
          <p:cNvSpPr>
            <a:spLocks noGrp="1"/>
          </p:cNvSpPr>
          <p:nvPr>
            <p:ph type="sldNum" sz="quarter" idx="12"/>
          </p:nvPr>
        </p:nvSpPr>
        <p:spPr/>
        <p:txBody>
          <a:bodyPr/>
          <a:lstStyle/>
          <a:p>
            <a:fld id="{D57F1E4F-1CFF-5643-939E-217C01CDF565}" type="slidenum">
              <a:rPr lang="en-US" altLang="zh-TW" smtClean="0"/>
              <a:pPr/>
              <a:t>14</a:t>
            </a:fld>
            <a:endParaRPr lang="zh-TW" altLang="en-US" dirty="0"/>
          </a:p>
        </p:txBody>
      </p:sp>
    </p:spTree>
    <p:extLst>
      <p:ext uri="{BB962C8B-B14F-4D97-AF65-F5344CB8AC3E}">
        <p14:creationId xmlns:p14="http://schemas.microsoft.com/office/powerpoint/2010/main" val="1740933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B06FF5-043E-41DF-816F-318A5411CA4B}"/>
              </a:ext>
            </a:extLst>
          </p:cNvPr>
          <p:cNvSpPr>
            <a:spLocks noGrp="1"/>
          </p:cNvSpPr>
          <p:nvPr>
            <p:ph type="title"/>
          </p:nvPr>
        </p:nvSpPr>
        <p:spPr/>
        <p:txBody>
          <a:bodyPr/>
          <a:lstStyle/>
          <a:p>
            <a:r>
              <a:rPr lang="en-US" altLang="zh-TW" dirty="0"/>
              <a:t>Table 3</a:t>
            </a:r>
            <a:r>
              <a:rPr lang="en-US" altLang="zh-TW"/>
              <a:t>: </a:t>
            </a:r>
            <a:r>
              <a:rPr lang="en-US" altLang="zh-TW" b="0"/>
              <a:t>inconsistencies</a:t>
            </a:r>
            <a:endParaRPr lang="zh-TW" altLang="en-US" dirty="0"/>
          </a:p>
        </p:txBody>
      </p:sp>
      <p:sp>
        <p:nvSpPr>
          <p:cNvPr id="3" name="內容版面配置區 2">
            <a:extLst>
              <a:ext uri="{FF2B5EF4-FFF2-40B4-BE49-F238E27FC236}">
                <a16:creationId xmlns:a16="http://schemas.microsoft.com/office/drawing/2014/main" id="{36FA5489-0B48-4CFE-A468-7C96108EBD3C}"/>
              </a:ext>
            </a:extLst>
          </p:cNvPr>
          <p:cNvSpPr>
            <a:spLocks noGrp="1"/>
          </p:cNvSpPr>
          <p:nvPr>
            <p:ph idx="1"/>
          </p:nvPr>
        </p:nvSpPr>
        <p:spPr>
          <a:xfrm>
            <a:off x="1097280" y="1972194"/>
            <a:ext cx="10058400" cy="4023360"/>
          </a:xfrm>
        </p:spPr>
        <p:txBody>
          <a:bodyPr>
            <a:normAutofit fontScale="62500" lnSpcReduction="20000"/>
          </a:bodyPr>
          <a:lstStyle/>
          <a:p>
            <a:pPr latinLnBrk="0">
              <a:lnSpc>
                <a:spcPct val="120000"/>
              </a:lnSpc>
            </a:pPr>
            <a:r>
              <a:rPr lang="en-US" altLang="zh-TW" dirty="0"/>
              <a:t>Sample Size Variation</a:t>
            </a:r>
            <a:r>
              <a:rPr lang="en-US" altLang="zh-TW" b="0" dirty="0"/>
              <a:t>: Slight differences in the number of subjects included in each category may lead to statistical variations in the odds ratios and confidence intervals calculated.</a:t>
            </a:r>
          </a:p>
          <a:p>
            <a:pPr latinLnBrk="0">
              <a:lnSpc>
                <a:spcPct val="120000"/>
              </a:lnSpc>
            </a:pPr>
            <a:r>
              <a:rPr lang="en-US" altLang="zh-TW" dirty="0"/>
              <a:t>Data Processing Methods</a:t>
            </a:r>
            <a:r>
              <a:rPr lang="en-US" altLang="zh-TW" b="0" dirty="0"/>
              <a:t>: Divergence in approaches to handling missing data, outliers, or the inclusion criteria for study participants might lead to different analytical outcomes.</a:t>
            </a:r>
          </a:p>
          <a:p>
            <a:pPr latinLnBrk="0">
              <a:lnSpc>
                <a:spcPct val="120000"/>
              </a:lnSpc>
            </a:pPr>
            <a:r>
              <a:rPr lang="en-US" altLang="zh-TW" dirty="0"/>
              <a:t>Model Specification</a:t>
            </a:r>
            <a:r>
              <a:rPr lang="en-US" altLang="zh-TW" b="0" dirty="0"/>
              <a:t>: Variations in the statistical models used, including the covariates adjusted for in the logistic regression, can result in different odds ratios. Even minor differences in the model's specification can lead to substantial changes in the results, particularly in the width of the confidence intervals.</a:t>
            </a:r>
          </a:p>
          <a:p>
            <a:endParaRPr lang="zh-TW" altLang="en-US" dirty="0"/>
          </a:p>
        </p:txBody>
      </p:sp>
      <p:sp>
        <p:nvSpPr>
          <p:cNvPr id="4" name="頁尾版面配置區 3">
            <a:extLst>
              <a:ext uri="{FF2B5EF4-FFF2-40B4-BE49-F238E27FC236}">
                <a16:creationId xmlns:a16="http://schemas.microsoft.com/office/drawing/2014/main" id="{476BA3CB-41A3-4530-9A27-036390E446DC}"/>
              </a:ext>
            </a:extLst>
          </p:cNvPr>
          <p:cNvSpPr>
            <a:spLocks noGrp="1"/>
          </p:cNvSpPr>
          <p:nvPr>
            <p:ph type="ftr" sz="quarter" idx="11"/>
          </p:nvPr>
        </p:nvSpPr>
        <p:spPr/>
        <p:txBody>
          <a:bodyPr/>
          <a:lstStyle/>
          <a:p>
            <a:r>
              <a:rPr lang="en-US" altLang="zh-TW"/>
              <a:t>task 2</a:t>
            </a:r>
            <a:endParaRPr lang="en-US" dirty="0"/>
          </a:p>
        </p:txBody>
      </p:sp>
      <p:sp>
        <p:nvSpPr>
          <p:cNvPr id="5" name="投影片編號版面配置區 4">
            <a:extLst>
              <a:ext uri="{FF2B5EF4-FFF2-40B4-BE49-F238E27FC236}">
                <a16:creationId xmlns:a16="http://schemas.microsoft.com/office/drawing/2014/main" id="{3B999930-89D3-49E8-8031-C4758F313BA0}"/>
              </a:ext>
            </a:extLst>
          </p:cNvPr>
          <p:cNvSpPr>
            <a:spLocks noGrp="1"/>
          </p:cNvSpPr>
          <p:nvPr>
            <p:ph type="sldNum" sz="quarter" idx="12"/>
          </p:nvPr>
        </p:nvSpPr>
        <p:spPr/>
        <p:txBody>
          <a:bodyPr/>
          <a:lstStyle/>
          <a:p>
            <a:fld id="{D57F1E4F-1CFF-5643-939E-217C01CDF565}" type="slidenum">
              <a:rPr lang="en-US" altLang="zh-TW" smtClean="0"/>
              <a:pPr/>
              <a:t>15</a:t>
            </a:fld>
            <a:endParaRPr lang="zh-TW" altLang="en-US" dirty="0"/>
          </a:p>
        </p:txBody>
      </p:sp>
    </p:spTree>
    <p:extLst>
      <p:ext uri="{BB962C8B-B14F-4D97-AF65-F5344CB8AC3E}">
        <p14:creationId xmlns:p14="http://schemas.microsoft.com/office/powerpoint/2010/main" val="1014782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47BBBF-51A1-4E1F-8DA1-7A33F1B5D5AA}"/>
              </a:ext>
            </a:extLst>
          </p:cNvPr>
          <p:cNvSpPr>
            <a:spLocks noGrp="1"/>
          </p:cNvSpPr>
          <p:nvPr>
            <p:ph type="title"/>
          </p:nvPr>
        </p:nvSpPr>
        <p:spPr/>
        <p:txBody>
          <a:bodyPr/>
          <a:lstStyle/>
          <a:p>
            <a:r>
              <a:rPr lang="en-US" altLang="zh-TW" dirty="0"/>
              <a:t>Overview</a:t>
            </a:r>
            <a:endParaRPr lang="zh-TW" altLang="en-US" dirty="0"/>
          </a:p>
        </p:txBody>
      </p:sp>
      <p:sp>
        <p:nvSpPr>
          <p:cNvPr id="3" name="內容版面配置區 2">
            <a:extLst>
              <a:ext uri="{FF2B5EF4-FFF2-40B4-BE49-F238E27FC236}">
                <a16:creationId xmlns:a16="http://schemas.microsoft.com/office/drawing/2014/main" id="{20E651C7-E78E-43B2-BB25-D0B03730EB13}"/>
              </a:ext>
            </a:extLst>
          </p:cNvPr>
          <p:cNvSpPr>
            <a:spLocks noGrp="1"/>
          </p:cNvSpPr>
          <p:nvPr>
            <p:ph idx="1"/>
          </p:nvPr>
        </p:nvSpPr>
        <p:spPr/>
        <p:txBody>
          <a:bodyPr>
            <a:normAutofit/>
          </a:bodyPr>
          <a:lstStyle/>
          <a:p>
            <a:pPr>
              <a:lnSpc>
                <a:spcPct val="150000"/>
              </a:lnSpc>
            </a:pPr>
            <a:r>
              <a:rPr lang="en-US" altLang="zh-TW" sz="2800" b="0" dirty="0"/>
              <a:t>Conducted from 2005 to 2016.</a:t>
            </a:r>
          </a:p>
          <a:p>
            <a:pPr>
              <a:lnSpc>
                <a:spcPct val="150000"/>
              </a:lnSpc>
            </a:pPr>
            <a:r>
              <a:rPr lang="en-US" altLang="zh-TW" sz="2800" b="0" dirty="0"/>
              <a:t>Divided into six segments: 2005–2006, 2007–2008, 2009–2010, 2011–2012, 2013–2014, and 2015–2016.</a:t>
            </a:r>
          </a:p>
          <a:p>
            <a:pPr>
              <a:lnSpc>
                <a:spcPct val="150000"/>
              </a:lnSpc>
            </a:pPr>
            <a:r>
              <a:rPr lang="en-US" altLang="zh-TW" sz="2800" b="0" dirty="0"/>
              <a:t>Data segments labeled D, E, F, G, H, and I respectively.</a:t>
            </a:r>
          </a:p>
        </p:txBody>
      </p:sp>
      <p:sp>
        <p:nvSpPr>
          <p:cNvPr id="4" name="頁尾版面配置區 3">
            <a:extLst>
              <a:ext uri="{FF2B5EF4-FFF2-40B4-BE49-F238E27FC236}">
                <a16:creationId xmlns:a16="http://schemas.microsoft.com/office/drawing/2014/main" id="{2F8A7FC4-417C-4A82-AAC7-A7C103A3E175}"/>
              </a:ext>
            </a:extLst>
          </p:cNvPr>
          <p:cNvSpPr>
            <a:spLocks noGrp="1"/>
          </p:cNvSpPr>
          <p:nvPr>
            <p:ph type="ftr" sz="quarter" idx="11"/>
          </p:nvPr>
        </p:nvSpPr>
        <p:spPr/>
        <p:txBody>
          <a:bodyPr/>
          <a:lstStyle/>
          <a:p>
            <a:r>
              <a:rPr lang="en-US" altLang="zh-TW"/>
              <a:t>task 2</a:t>
            </a:r>
            <a:endParaRPr lang="en-US" dirty="0"/>
          </a:p>
        </p:txBody>
      </p:sp>
      <p:sp>
        <p:nvSpPr>
          <p:cNvPr id="5" name="投影片編號版面配置區 4">
            <a:extLst>
              <a:ext uri="{FF2B5EF4-FFF2-40B4-BE49-F238E27FC236}">
                <a16:creationId xmlns:a16="http://schemas.microsoft.com/office/drawing/2014/main" id="{6A3806BE-D038-444D-9DFA-4B4B82DD4309}"/>
              </a:ext>
            </a:extLst>
          </p:cNvPr>
          <p:cNvSpPr>
            <a:spLocks noGrp="1"/>
          </p:cNvSpPr>
          <p:nvPr>
            <p:ph type="sldNum" sz="quarter" idx="12"/>
          </p:nvPr>
        </p:nvSpPr>
        <p:spPr/>
        <p:txBody>
          <a:bodyPr/>
          <a:lstStyle/>
          <a:p>
            <a:fld id="{D57F1E4F-1CFF-5643-939E-217C01CDF565}" type="slidenum">
              <a:rPr lang="en-US" altLang="zh-TW" smtClean="0"/>
              <a:pPr/>
              <a:t>1</a:t>
            </a:fld>
            <a:endParaRPr lang="zh-TW" altLang="en-US" dirty="0"/>
          </a:p>
        </p:txBody>
      </p:sp>
    </p:spTree>
    <p:extLst>
      <p:ext uri="{BB962C8B-B14F-4D97-AF65-F5344CB8AC3E}">
        <p14:creationId xmlns:p14="http://schemas.microsoft.com/office/powerpoint/2010/main" val="3654990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A916AC-3036-4A89-9E7F-B1EDA520B8E9}"/>
              </a:ext>
            </a:extLst>
          </p:cNvPr>
          <p:cNvSpPr>
            <a:spLocks noGrp="1"/>
          </p:cNvSpPr>
          <p:nvPr>
            <p:ph type="title"/>
          </p:nvPr>
        </p:nvSpPr>
        <p:spPr/>
        <p:txBody>
          <a:bodyPr/>
          <a:lstStyle/>
          <a:p>
            <a:r>
              <a:rPr lang="en-US" altLang="zh-TW" dirty="0"/>
              <a:t>Components Available:</a:t>
            </a:r>
            <a:endParaRPr lang="zh-TW" altLang="en-US" dirty="0"/>
          </a:p>
        </p:txBody>
      </p:sp>
      <p:sp>
        <p:nvSpPr>
          <p:cNvPr id="3" name="內容版面配置區 2">
            <a:extLst>
              <a:ext uri="{FF2B5EF4-FFF2-40B4-BE49-F238E27FC236}">
                <a16:creationId xmlns:a16="http://schemas.microsoft.com/office/drawing/2014/main" id="{7F3EA50F-ABFF-4DEA-ACB2-F1C5EB08BC63}"/>
              </a:ext>
            </a:extLst>
          </p:cNvPr>
          <p:cNvSpPr>
            <a:spLocks noGrp="1"/>
          </p:cNvSpPr>
          <p:nvPr>
            <p:ph idx="1"/>
          </p:nvPr>
        </p:nvSpPr>
        <p:spPr>
          <a:xfrm>
            <a:off x="2358958" y="2254295"/>
            <a:ext cx="8641080" cy="4023360"/>
          </a:xfrm>
        </p:spPr>
        <p:txBody>
          <a:bodyPr>
            <a:normAutofit fontScale="70000" lnSpcReduction="20000"/>
          </a:bodyPr>
          <a:lstStyle/>
          <a:p>
            <a:pPr marL="0" indent="0">
              <a:buNone/>
            </a:pPr>
            <a:r>
              <a:rPr lang="en-US" altLang="zh-TW" b="0" dirty="0"/>
              <a:t>Each segment provides six component datasets:</a:t>
            </a:r>
          </a:p>
          <a:p>
            <a:pPr marL="352425" lvl="1" indent="-352425" latinLnBrk="1">
              <a:lnSpc>
                <a:spcPct val="150000"/>
              </a:lnSpc>
              <a:spcBef>
                <a:spcPts val="1200"/>
              </a:spcBef>
              <a:spcAft>
                <a:spcPts val="200"/>
              </a:spcAft>
              <a:buSzPct val="80000"/>
            </a:pPr>
            <a:r>
              <a:rPr lang="en-US" altLang="zh-TW" b="0" dirty="0"/>
              <a:t>Demographics Data</a:t>
            </a:r>
          </a:p>
          <a:p>
            <a:pPr marL="352425" lvl="1" indent="-352425" latinLnBrk="1">
              <a:lnSpc>
                <a:spcPct val="150000"/>
              </a:lnSpc>
              <a:spcBef>
                <a:spcPts val="1200"/>
              </a:spcBef>
              <a:spcAft>
                <a:spcPts val="200"/>
              </a:spcAft>
              <a:buSzPct val="80000"/>
            </a:pPr>
            <a:r>
              <a:rPr lang="en-US" altLang="zh-TW" b="0" dirty="0">
                <a:solidFill>
                  <a:schemeClr val="bg1">
                    <a:lumMod val="65000"/>
                  </a:schemeClr>
                </a:solidFill>
              </a:rPr>
              <a:t>Dietary Data</a:t>
            </a:r>
          </a:p>
          <a:p>
            <a:pPr marL="352425" lvl="1" indent="-352425" latinLnBrk="1">
              <a:lnSpc>
                <a:spcPct val="150000"/>
              </a:lnSpc>
              <a:spcBef>
                <a:spcPts val="1200"/>
              </a:spcBef>
              <a:spcAft>
                <a:spcPts val="200"/>
              </a:spcAft>
              <a:buSzPct val="80000"/>
            </a:pPr>
            <a:r>
              <a:rPr lang="en-US" altLang="zh-TW" b="0" dirty="0"/>
              <a:t>Examination Data</a:t>
            </a:r>
          </a:p>
          <a:p>
            <a:pPr marL="352425" lvl="1" indent="-352425" latinLnBrk="1">
              <a:lnSpc>
                <a:spcPct val="150000"/>
              </a:lnSpc>
              <a:spcBef>
                <a:spcPts val="1200"/>
              </a:spcBef>
              <a:spcAft>
                <a:spcPts val="200"/>
              </a:spcAft>
              <a:buSzPct val="80000"/>
            </a:pPr>
            <a:r>
              <a:rPr lang="en-US" altLang="zh-TW" b="0" dirty="0"/>
              <a:t>Laboratory Data</a:t>
            </a:r>
          </a:p>
          <a:p>
            <a:pPr marL="352425" lvl="1" indent="-352425" latinLnBrk="1">
              <a:lnSpc>
                <a:spcPct val="150000"/>
              </a:lnSpc>
              <a:spcBef>
                <a:spcPts val="1200"/>
              </a:spcBef>
              <a:spcAft>
                <a:spcPts val="200"/>
              </a:spcAft>
              <a:buSzPct val="80000"/>
            </a:pPr>
            <a:r>
              <a:rPr lang="en-US" altLang="zh-TW" b="0" dirty="0"/>
              <a:t>Questionnaire Data</a:t>
            </a:r>
          </a:p>
          <a:p>
            <a:pPr marL="352425" lvl="1" indent="-352425" latinLnBrk="1">
              <a:lnSpc>
                <a:spcPct val="150000"/>
              </a:lnSpc>
              <a:spcBef>
                <a:spcPts val="1200"/>
              </a:spcBef>
              <a:spcAft>
                <a:spcPts val="200"/>
              </a:spcAft>
              <a:buSzPct val="80000"/>
            </a:pPr>
            <a:r>
              <a:rPr lang="en-US" altLang="zh-TW" b="0" dirty="0">
                <a:solidFill>
                  <a:schemeClr val="bg1">
                    <a:lumMod val="65000"/>
                  </a:schemeClr>
                </a:solidFill>
              </a:rPr>
              <a:t>Limited Access Data</a:t>
            </a:r>
          </a:p>
          <a:p>
            <a:endParaRPr lang="zh-TW" altLang="en-US" dirty="0"/>
          </a:p>
        </p:txBody>
      </p:sp>
      <p:sp>
        <p:nvSpPr>
          <p:cNvPr id="4" name="頁尾版面配置區 3">
            <a:extLst>
              <a:ext uri="{FF2B5EF4-FFF2-40B4-BE49-F238E27FC236}">
                <a16:creationId xmlns:a16="http://schemas.microsoft.com/office/drawing/2014/main" id="{F29DF919-12FA-4692-8A46-C8F9737D58EB}"/>
              </a:ext>
            </a:extLst>
          </p:cNvPr>
          <p:cNvSpPr>
            <a:spLocks noGrp="1"/>
          </p:cNvSpPr>
          <p:nvPr>
            <p:ph type="ftr" sz="quarter" idx="11"/>
          </p:nvPr>
        </p:nvSpPr>
        <p:spPr/>
        <p:txBody>
          <a:bodyPr/>
          <a:lstStyle/>
          <a:p>
            <a:r>
              <a:rPr lang="en-US" altLang="zh-TW"/>
              <a:t>task 2</a:t>
            </a:r>
            <a:endParaRPr lang="en-US" dirty="0"/>
          </a:p>
        </p:txBody>
      </p:sp>
      <p:sp>
        <p:nvSpPr>
          <p:cNvPr id="5" name="投影片編號版面配置區 4">
            <a:extLst>
              <a:ext uri="{FF2B5EF4-FFF2-40B4-BE49-F238E27FC236}">
                <a16:creationId xmlns:a16="http://schemas.microsoft.com/office/drawing/2014/main" id="{8A7B59FF-4028-4B24-910E-CCDB4F8D5B1D}"/>
              </a:ext>
            </a:extLst>
          </p:cNvPr>
          <p:cNvSpPr>
            <a:spLocks noGrp="1"/>
          </p:cNvSpPr>
          <p:nvPr>
            <p:ph type="sldNum" sz="quarter" idx="12"/>
          </p:nvPr>
        </p:nvSpPr>
        <p:spPr/>
        <p:txBody>
          <a:bodyPr/>
          <a:lstStyle/>
          <a:p>
            <a:fld id="{D57F1E4F-1CFF-5643-939E-217C01CDF565}" type="slidenum">
              <a:rPr lang="en-US" altLang="zh-TW" smtClean="0"/>
              <a:pPr/>
              <a:t>2</a:t>
            </a:fld>
            <a:endParaRPr lang="zh-TW" altLang="en-US" dirty="0"/>
          </a:p>
        </p:txBody>
      </p:sp>
    </p:spTree>
    <p:extLst>
      <p:ext uri="{BB962C8B-B14F-4D97-AF65-F5344CB8AC3E}">
        <p14:creationId xmlns:p14="http://schemas.microsoft.com/office/powerpoint/2010/main" val="2116368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903985-BFE6-42D0-B8E5-076882FD8A20}"/>
              </a:ext>
            </a:extLst>
          </p:cNvPr>
          <p:cNvSpPr>
            <a:spLocks noGrp="1"/>
          </p:cNvSpPr>
          <p:nvPr>
            <p:ph type="title"/>
          </p:nvPr>
        </p:nvSpPr>
        <p:spPr/>
        <p:txBody>
          <a:bodyPr/>
          <a:lstStyle/>
          <a:p>
            <a:r>
              <a:rPr lang="en-US" altLang="zh-TW" dirty="0"/>
              <a:t>Variables of Interest:</a:t>
            </a:r>
            <a:endParaRPr lang="zh-TW" altLang="en-US" dirty="0"/>
          </a:p>
        </p:txBody>
      </p:sp>
      <p:sp>
        <p:nvSpPr>
          <p:cNvPr id="3" name="內容版面配置區 2">
            <a:extLst>
              <a:ext uri="{FF2B5EF4-FFF2-40B4-BE49-F238E27FC236}">
                <a16:creationId xmlns:a16="http://schemas.microsoft.com/office/drawing/2014/main" id="{AAEB501C-2182-4CF2-B625-7FBCA7652541}"/>
              </a:ext>
            </a:extLst>
          </p:cNvPr>
          <p:cNvSpPr>
            <a:spLocks noGrp="1"/>
          </p:cNvSpPr>
          <p:nvPr>
            <p:ph sz="half" idx="1"/>
          </p:nvPr>
        </p:nvSpPr>
        <p:spPr/>
        <p:txBody>
          <a:bodyPr>
            <a:normAutofit fontScale="92500"/>
          </a:bodyPr>
          <a:lstStyle/>
          <a:p>
            <a:pPr marL="0" indent="0">
              <a:lnSpc>
                <a:spcPct val="110000"/>
              </a:lnSpc>
              <a:buNone/>
            </a:pPr>
            <a:r>
              <a:rPr lang="en-US" altLang="zh-TW" sz="2200" dirty="0">
                <a:solidFill>
                  <a:schemeClr val="accent2">
                    <a:lumMod val="50000"/>
                  </a:schemeClr>
                </a:solidFill>
              </a:rPr>
              <a:t>Demographics:</a:t>
            </a:r>
          </a:p>
          <a:p>
            <a:pPr lvl="1" indent="-334963">
              <a:buClr>
                <a:schemeClr val="tx1"/>
              </a:buClr>
              <a:buSzPct val="60000"/>
              <a:buFont typeface="Wingdings" panose="05000000000000000000" pitchFamily="2" charset="2"/>
              <a:buChar char="l"/>
            </a:pPr>
            <a:r>
              <a:rPr lang="en-US" altLang="zh-TW" sz="2000" b="0" dirty="0"/>
              <a:t>Education (DMDHREDU)</a:t>
            </a:r>
          </a:p>
          <a:p>
            <a:pPr lvl="1" indent="-334963">
              <a:buClr>
                <a:schemeClr val="tx1"/>
              </a:buClr>
              <a:buSzPct val="60000"/>
              <a:buFont typeface="Wingdings" panose="05000000000000000000" pitchFamily="2" charset="2"/>
              <a:buChar char="l"/>
            </a:pPr>
            <a:r>
              <a:rPr lang="en-US" altLang="zh-TW" sz="2000" b="0" dirty="0"/>
              <a:t>Income to Poverty Ratio (INDFMPIR)</a:t>
            </a:r>
          </a:p>
          <a:p>
            <a:pPr lvl="1" indent="-334963">
              <a:buClr>
                <a:schemeClr val="tx1"/>
              </a:buClr>
              <a:buSzPct val="60000"/>
              <a:buFont typeface="Wingdings" panose="05000000000000000000" pitchFamily="2" charset="2"/>
              <a:buChar char="l"/>
            </a:pPr>
            <a:r>
              <a:rPr lang="en-US" altLang="zh-TW" sz="2000" b="0" dirty="0"/>
              <a:t>Gender (RIAGENDR)</a:t>
            </a:r>
          </a:p>
          <a:p>
            <a:pPr lvl="1" indent="-334963">
              <a:buClr>
                <a:schemeClr val="tx1"/>
              </a:buClr>
              <a:buSzPct val="60000"/>
              <a:buFont typeface="Wingdings" panose="05000000000000000000" pitchFamily="2" charset="2"/>
              <a:buChar char="l"/>
            </a:pPr>
            <a:r>
              <a:rPr lang="en-US" altLang="zh-TW" sz="2000" b="0" dirty="0"/>
              <a:t>Age (RIDAGEYR)</a:t>
            </a:r>
          </a:p>
          <a:p>
            <a:pPr lvl="1" indent="-334963">
              <a:buClr>
                <a:schemeClr val="tx1"/>
              </a:buClr>
              <a:buSzPct val="60000"/>
              <a:buFont typeface="Wingdings" panose="05000000000000000000" pitchFamily="2" charset="2"/>
              <a:buChar char="l"/>
            </a:pPr>
            <a:r>
              <a:rPr lang="en-US" altLang="zh-TW" sz="2000" b="0" dirty="0"/>
              <a:t>Race (RIDRETH1)</a:t>
            </a:r>
          </a:p>
          <a:p>
            <a:pPr marL="0" indent="0">
              <a:lnSpc>
                <a:spcPct val="110000"/>
              </a:lnSpc>
              <a:buNone/>
            </a:pPr>
            <a:r>
              <a:rPr lang="en-US" altLang="zh-TW" sz="2200" dirty="0">
                <a:solidFill>
                  <a:schemeClr val="accent2">
                    <a:lumMod val="50000"/>
                  </a:schemeClr>
                </a:solidFill>
              </a:rPr>
              <a:t>Examination (Body Measures):</a:t>
            </a:r>
          </a:p>
          <a:p>
            <a:pPr lvl="1" indent="-334963">
              <a:buClr>
                <a:schemeClr val="tx1"/>
              </a:buClr>
              <a:buSzPct val="60000"/>
              <a:buFont typeface="Wingdings" panose="05000000000000000000" pitchFamily="2" charset="2"/>
              <a:buChar char="l"/>
            </a:pPr>
            <a:r>
              <a:rPr lang="en-US" altLang="zh-TW" sz="2000" b="0" dirty="0"/>
              <a:t>Height (BMXHT)</a:t>
            </a:r>
          </a:p>
          <a:p>
            <a:pPr lvl="1" indent="-334963">
              <a:buClr>
                <a:schemeClr val="tx1"/>
              </a:buClr>
              <a:buSzPct val="60000"/>
              <a:buFont typeface="Wingdings" panose="05000000000000000000" pitchFamily="2" charset="2"/>
              <a:buChar char="l"/>
            </a:pPr>
            <a:r>
              <a:rPr lang="en-US" altLang="zh-TW" sz="2000" b="0" dirty="0"/>
              <a:t>BMI (BMXBMI)</a:t>
            </a:r>
          </a:p>
          <a:p>
            <a:pPr lvl="1" indent="-334963">
              <a:buClr>
                <a:schemeClr val="tx1"/>
              </a:buClr>
              <a:buSzPct val="60000"/>
              <a:buFont typeface="Wingdings" panose="05000000000000000000" pitchFamily="2" charset="2"/>
              <a:buChar char="l"/>
            </a:pPr>
            <a:r>
              <a:rPr lang="en-US" altLang="zh-TW" sz="2000" b="0" dirty="0"/>
              <a:t>Waist Circumference (BMXWAIST)</a:t>
            </a:r>
          </a:p>
          <a:p>
            <a:endParaRPr lang="zh-TW" altLang="en-US" sz="2000" dirty="0"/>
          </a:p>
        </p:txBody>
      </p:sp>
      <p:sp>
        <p:nvSpPr>
          <p:cNvPr id="4" name="內容版面配置區 3">
            <a:extLst>
              <a:ext uri="{FF2B5EF4-FFF2-40B4-BE49-F238E27FC236}">
                <a16:creationId xmlns:a16="http://schemas.microsoft.com/office/drawing/2014/main" id="{8439C73A-5CE8-42F2-A44F-3A388944EBDC}"/>
              </a:ext>
            </a:extLst>
          </p:cNvPr>
          <p:cNvSpPr>
            <a:spLocks noGrp="1"/>
          </p:cNvSpPr>
          <p:nvPr>
            <p:ph sz="half" idx="2"/>
          </p:nvPr>
        </p:nvSpPr>
        <p:spPr>
          <a:xfrm>
            <a:off x="6217919" y="1845734"/>
            <a:ext cx="5149735" cy="4478865"/>
          </a:xfrm>
        </p:spPr>
        <p:txBody>
          <a:bodyPr>
            <a:normAutofit fontScale="92500"/>
          </a:bodyPr>
          <a:lstStyle/>
          <a:p>
            <a:pPr marL="0" indent="0">
              <a:lnSpc>
                <a:spcPct val="120000"/>
              </a:lnSpc>
              <a:buNone/>
            </a:pPr>
            <a:r>
              <a:rPr lang="en-US" altLang="zh-TW" sz="2000" dirty="0">
                <a:solidFill>
                  <a:schemeClr val="accent2">
                    <a:lumMod val="50000"/>
                  </a:schemeClr>
                </a:solidFill>
              </a:rPr>
              <a:t>Questionnaire (Early Childhood &amp; Diabetes):</a:t>
            </a:r>
          </a:p>
          <a:p>
            <a:pPr lvl="1" indent="-334963">
              <a:buClr>
                <a:schemeClr val="tx1"/>
              </a:buClr>
              <a:buSzPct val="60000"/>
              <a:buFont typeface="Wingdings" panose="05000000000000000000" pitchFamily="2" charset="2"/>
              <a:buChar char="l"/>
            </a:pPr>
            <a:r>
              <a:rPr lang="en-US" altLang="zh-TW" sz="2000" b="0" dirty="0"/>
              <a:t>Birth Weight (ECD070A, ECD070B)</a:t>
            </a:r>
          </a:p>
          <a:p>
            <a:pPr lvl="1" indent="-334963">
              <a:buClr>
                <a:schemeClr val="tx1"/>
              </a:buClr>
              <a:buSzPct val="60000"/>
              <a:buFont typeface="Wingdings" panose="05000000000000000000" pitchFamily="2" charset="2"/>
              <a:buChar char="l"/>
            </a:pPr>
            <a:r>
              <a:rPr lang="en-US" altLang="zh-TW" sz="2000" b="0" dirty="0"/>
              <a:t>Smoking While Pregnant (ECQ020)</a:t>
            </a:r>
          </a:p>
          <a:p>
            <a:pPr lvl="1" indent="-334963">
              <a:buClr>
                <a:schemeClr val="tx1"/>
              </a:buClr>
              <a:buSzPct val="60000"/>
              <a:buFont typeface="Wingdings" panose="05000000000000000000" pitchFamily="2" charset="2"/>
              <a:buChar char="l"/>
            </a:pPr>
            <a:r>
              <a:rPr lang="en-US" altLang="zh-TW" sz="2000" b="0" dirty="0"/>
              <a:t>Diabetes Diagnosis (DIQ010)</a:t>
            </a:r>
          </a:p>
          <a:p>
            <a:pPr marL="0" indent="0">
              <a:lnSpc>
                <a:spcPct val="110000"/>
              </a:lnSpc>
              <a:buNone/>
            </a:pPr>
            <a:r>
              <a:rPr lang="en-US" altLang="zh-TW" sz="2000" dirty="0">
                <a:solidFill>
                  <a:schemeClr val="accent2">
                    <a:lumMod val="50000"/>
                  </a:schemeClr>
                </a:solidFill>
              </a:rPr>
              <a:t>Laboratory (</a:t>
            </a:r>
            <a:r>
              <a:rPr lang="en-US" altLang="zh-TW" sz="2000" dirty="0" err="1">
                <a:solidFill>
                  <a:schemeClr val="accent2">
                    <a:lumMod val="50000"/>
                  </a:schemeClr>
                </a:solidFill>
              </a:rPr>
              <a:t>Glycohemoglobin</a:t>
            </a:r>
            <a:r>
              <a:rPr lang="en-US" altLang="zh-TW" sz="2000" dirty="0">
                <a:solidFill>
                  <a:schemeClr val="accent2">
                    <a:lumMod val="50000"/>
                  </a:schemeClr>
                </a:solidFill>
              </a:rPr>
              <a:t>,</a:t>
            </a:r>
            <a:r>
              <a:rPr lang="zh-TW" altLang="en-US" sz="2000" dirty="0">
                <a:solidFill>
                  <a:schemeClr val="accent2">
                    <a:lumMod val="50000"/>
                  </a:schemeClr>
                </a:solidFill>
              </a:rPr>
              <a:t> </a:t>
            </a:r>
            <a:r>
              <a:rPr lang="en-US" altLang="zh-TW" sz="2000" dirty="0">
                <a:solidFill>
                  <a:schemeClr val="accent2">
                    <a:lumMod val="50000"/>
                  </a:schemeClr>
                </a:solidFill>
              </a:rPr>
              <a:t>Plasma Fasting Glucose &amp; Insulin, Oral Glucose Tolerance Test):</a:t>
            </a:r>
            <a:endParaRPr lang="en-US" altLang="zh-TW" sz="2000" b="0" dirty="0">
              <a:solidFill>
                <a:schemeClr val="accent2">
                  <a:lumMod val="50000"/>
                </a:schemeClr>
              </a:solidFill>
            </a:endParaRPr>
          </a:p>
          <a:p>
            <a:pPr lvl="1" indent="-334963">
              <a:buClr>
                <a:schemeClr val="tx1"/>
              </a:buClr>
              <a:buSzPct val="60000"/>
              <a:buFont typeface="Wingdings" panose="05000000000000000000" pitchFamily="2" charset="2"/>
              <a:buChar char="l"/>
            </a:pPr>
            <a:r>
              <a:rPr lang="en-US" altLang="zh-TW" sz="2000" b="0" dirty="0"/>
              <a:t>Glycohemoglobin (LBXGH)</a:t>
            </a:r>
          </a:p>
          <a:p>
            <a:pPr lvl="1" indent="-334963">
              <a:buClr>
                <a:schemeClr val="tx1"/>
              </a:buClr>
              <a:buSzPct val="60000"/>
              <a:buFont typeface="Wingdings" panose="05000000000000000000" pitchFamily="2" charset="2"/>
              <a:buChar char="l"/>
            </a:pPr>
            <a:r>
              <a:rPr lang="en-US" altLang="zh-TW" sz="2000" b="0" dirty="0"/>
              <a:t>Fasting Plasma Glucose (LBDGLUSI)</a:t>
            </a:r>
          </a:p>
          <a:p>
            <a:pPr lvl="1" indent="-334963">
              <a:buClr>
                <a:schemeClr val="tx1"/>
              </a:buClr>
              <a:buSzPct val="60000"/>
              <a:buFont typeface="Wingdings" panose="05000000000000000000" pitchFamily="2" charset="2"/>
              <a:buChar char="l"/>
            </a:pPr>
            <a:r>
              <a:rPr lang="en-US" altLang="zh-TW" sz="2000" b="0" dirty="0"/>
              <a:t>Postprandial Plasma Glucose (LBDGLTSI)</a:t>
            </a:r>
          </a:p>
          <a:p>
            <a:pPr lvl="1" indent="-334963">
              <a:buClr>
                <a:schemeClr val="tx1"/>
              </a:buClr>
              <a:buSzPct val="60000"/>
              <a:buFont typeface="Wingdings" panose="05000000000000000000" pitchFamily="2" charset="2"/>
              <a:buChar char="l"/>
            </a:pPr>
            <a:r>
              <a:rPr lang="en-US" altLang="zh-TW" sz="2000" b="0" dirty="0"/>
              <a:t>Fasting Time Length (PHAFSTHR/PHAFSTMN)</a:t>
            </a:r>
          </a:p>
          <a:p>
            <a:endParaRPr lang="zh-TW" altLang="en-US" sz="2000" dirty="0"/>
          </a:p>
        </p:txBody>
      </p:sp>
      <p:sp>
        <p:nvSpPr>
          <p:cNvPr id="5" name="頁尾版面配置區 4">
            <a:extLst>
              <a:ext uri="{FF2B5EF4-FFF2-40B4-BE49-F238E27FC236}">
                <a16:creationId xmlns:a16="http://schemas.microsoft.com/office/drawing/2014/main" id="{D1D7D7BF-73D8-40C7-BE63-623FDDFC32E9}"/>
              </a:ext>
            </a:extLst>
          </p:cNvPr>
          <p:cNvSpPr>
            <a:spLocks noGrp="1"/>
          </p:cNvSpPr>
          <p:nvPr>
            <p:ph type="ftr" sz="quarter" idx="11"/>
          </p:nvPr>
        </p:nvSpPr>
        <p:spPr/>
        <p:txBody>
          <a:bodyPr/>
          <a:lstStyle/>
          <a:p>
            <a:r>
              <a:rPr lang="en-US" altLang="zh-TW"/>
              <a:t>task 2</a:t>
            </a:r>
            <a:endParaRPr lang="en-US" altLang="zh-TW" dirty="0"/>
          </a:p>
        </p:txBody>
      </p:sp>
      <p:sp>
        <p:nvSpPr>
          <p:cNvPr id="6" name="投影片編號版面配置區 5">
            <a:extLst>
              <a:ext uri="{FF2B5EF4-FFF2-40B4-BE49-F238E27FC236}">
                <a16:creationId xmlns:a16="http://schemas.microsoft.com/office/drawing/2014/main" id="{ECFAE7EE-EB76-4013-A91F-6E04DB3CA15F}"/>
              </a:ext>
            </a:extLst>
          </p:cNvPr>
          <p:cNvSpPr>
            <a:spLocks noGrp="1"/>
          </p:cNvSpPr>
          <p:nvPr>
            <p:ph type="sldNum" sz="quarter" idx="12"/>
          </p:nvPr>
        </p:nvSpPr>
        <p:spPr/>
        <p:txBody>
          <a:bodyPr/>
          <a:lstStyle/>
          <a:p>
            <a:fld id="{6FF9F0C5-380F-41C2-899A-BAC0F0927E16}" type="slidenum">
              <a:rPr lang="en-US" altLang="zh-TW" smtClean="0"/>
              <a:pPr/>
              <a:t>3</a:t>
            </a:fld>
            <a:endParaRPr lang="zh-TW" altLang="en-US" dirty="0"/>
          </a:p>
        </p:txBody>
      </p:sp>
    </p:spTree>
    <p:extLst>
      <p:ext uri="{BB962C8B-B14F-4D97-AF65-F5344CB8AC3E}">
        <p14:creationId xmlns:p14="http://schemas.microsoft.com/office/powerpoint/2010/main" val="2637837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45DE22-B379-43B2-86D7-721A8BA5C61B}"/>
              </a:ext>
            </a:extLst>
          </p:cNvPr>
          <p:cNvSpPr>
            <a:spLocks noGrp="1"/>
          </p:cNvSpPr>
          <p:nvPr>
            <p:ph type="title"/>
          </p:nvPr>
        </p:nvSpPr>
        <p:spPr/>
        <p:txBody>
          <a:bodyPr/>
          <a:lstStyle/>
          <a:p>
            <a:r>
              <a:rPr lang="en-US" altLang="zh-TW" dirty="0"/>
              <a:t>Data Processing Notes:</a:t>
            </a:r>
            <a:endParaRPr lang="zh-TW" altLang="en-US" dirty="0"/>
          </a:p>
        </p:txBody>
      </p:sp>
      <p:sp>
        <p:nvSpPr>
          <p:cNvPr id="3" name="內容版面配置區 2">
            <a:extLst>
              <a:ext uri="{FF2B5EF4-FFF2-40B4-BE49-F238E27FC236}">
                <a16:creationId xmlns:a16="http://schemas.microsoft.com/office/drawing/2014/main" id="{03E44CCD-E5C4-4F86-ABFC-5BEC3F6102CF}"/>
              </a:ext>
            </a:extLst>
          </p:cNvPr>
          <p:cNvSpPr>
            <a:spLocks noGrp="1"/>
          </p:cNvSpPr>
          <p:nvPr>
            <p:ph idx="1"/>
          </p:nvPr>
        </p:nvSpPr>
        <p:spPr>
          <a:xfrm>
            <a:off x="1097280" y="2225113"/>
            <a:ext cx="10058400" cy="4023360"/>
          </a:xfrm>
        </p:spPr>
        <p:txBody>
          <a:bodyPr/>
          <a:lstStyle/>
          <a:p>
            <a:r>
              <a:rPr lang="en-US" altLang="zh-TW" sz="2800" b="0" dirty="0"/>
              <a:t>Conversion formula: HbA1c = (</a:t>
            </a:r>
            <a:r>
              <a:rPr lang="en-US" altLang="zh-TW" sz="2800" b="0" dirty="0" err="1"/>
              <a:t>lbxgh</a:t>
            </a:r>
            <a:r>
              <a:rPr lang="en-US" altLang="zh-TW" sz="2800" b="0" dirty="0"/>
              <a:t> - 2.15) * 10.929 (hba1c in mmol/mol)</a:t>
            </a:r>
          </a:p>
          <a:p>
            <a:pPr lvl="1"/>
            <a:r>
              <a:rPr lang="en-US" altLang="zh-TW" sz="2400" b="0" dirty="0"/>
              <a:t>HbA1c units in the paper: mmol/mol</a:t>
            </a:r>
          </a:p>
          <a:p>
            <a:pPr lvl="1"/>
            <a:r>
              <a:rPr lang="en-US" altLang="zh-TW" sz="2400" b="0" dirty="0"/>
              <a:t>Glycohemoglobin in the database: %</a:t>
            </a:r>
          </a:p>
          <a:p>
            <a:r>
              <a:rPr lang="en-US" altLang="zh-TW" sz="2800" b="0" dirty="0"/>
              <a:t>Birth weight conversion: (pounds * 16 + ounces) = ounces, ounces * 28.3495 = grams</a:t>
            </a:r>
          </a:p>
          <a:p>
            <a:endParaRPr lang="zh-TW" altLang="en-US" dirty="0"/>
          </a:p>
        </p:txBody>
      </p:sp>
      <p:sp>
        <p:nvSpPr>
          <p:cNvPr id="4" name="頁尾版面配置區 3">
            <a:extLst>
              <a:ext uri="{FF2B5EF4-FFF2-40B4-BE49-F238E27FC236}">
                <a16:creationId xmlns:a16="http://schemas.microsoft.com/office/drawing/2014/main" id="{E24D44B2-E034-4E2A-84F6-75565FE0CBCD}"/>
              </a:ext>
            </a:extLst>
          </p:cNvPr>
          <p:cNvSpPr>
            <a:spLocks noGrp="1"/>
          </p:cNvSpPr>
          <p:nvPr>
            <p:ph type="ftr" sz="quarter" idx="11"/>
          </p:nvPr>
        </p:nvSpPr>
        <p:spPr/>
        <p:txBody>
          <a:bodyPr/>
          <a:lstStyle/>
          <a:p>
            <a:r>
              <a:rPr lang="en-US" altLang="zh-TW"/>
              <a:t>task 2</a:t>
            </a:r>
            <a:endParaRPr lang="en-US" dirty="0"/>
          </a:p>
        </p:txBody>
      </p:sp>
      <p:sp>
        <p:nvSpPr>
          <p:cNvPr id="5" name="投影片編號版面配置區 4">
            <a:extLst>
              <a:ext uri="{FF2B5EF4-FFF2-40B4-BE49-F238E27FC236}">
                <a16:creationId xmlns:a16="http://schemas.microsoft.com/office/drawing/2014/main" id="{67E1CA78-A4C7-4E94-879A-A85BDEB51A29}"/>
              </a:ext>
            </a:extLst>
          </p:cNvPr>
          <p:cNvSpPr>
            <a:spLocks noGrp="1"/>
          </p:cNvSpPr>
          <p:nvPr>
            <p:ph type="sldNum" sz="quarter" idx="12"/>
          </p:nvPr>
        </p:nvSpPr>
        <p:spPr/>
        <p:txBody>
          <a:bodyPr/>
          <a:lstStyle/>
          <a:p>
            <a:fld id="{D57F1E4F-1CFF-5643-939E-217C01CDF565}" type="slidenum">
              <a:rPr lang="en-US" altLang="zh-TW" smtClean="0"/>
              <a:pPr/>
              <a:t>4</a:t>
            </a:fld>
            <a:endParaRPr lang="zh-TW" altLang="en-US" dirty="0"/>
          </a:p>
        </p:txBody>
      </p:sp>
    </p:spTree>
    <p:extLst>
      <p:ext uri="{BB962C8B-B14F-4D97-AF65-F5344CB8AC3E}">
        <p14:creationId xmlns:p14="http://schemas.microsoft.com/office/powerpoint/2010/main" val="3331635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112251-A666-407E-B249-43DC7B7A22BF}"/>
              </a:ext>
            </a:extLst>
          </p:cNvPr>
          <p:cNvSpPr>
            <a:spLocks noGrp="1"/>
          </p:cNvSpPr>
          <p:nvPr>
            <p:ph type="title"/>
          </p:nvPr>
        </p:nvSpPr>
        <p:spPr/>
        <p:txBody>
          <a:bodyPr/>
          <a:lstStyle/>
          <a:p>
            <a:r>
              <a:rPr lang="en-US" altLang="zh-TW" dirty="0"/>
              <a:t>Data Processing:</a:t>
            </a:r>
            <a:endParaRPr lang="zh-TW" altLang="en-US" dirty="0"/>
          </a:p>
        </p:txBody>
      </p:sp>
      <p:sp>
        <p:nvSpPr>
          <p:cNvPr id="3" name="內容版面配置區 2">
            <a:extLst>
              <a:ext uri="{FF2B5EF4-FFF2-40B4-BE49-F238E27FC236}">
                <a16:creationId xmlns:a16="http://schemas.microsoft.com/office/drawing/2014/main" id="{340E0428-1B50-49EA-9B29-0DC9AF307F9D}"/>
              </a:ext>
            </a:extLst>
          </p:cNvPr>
          <p:cNvSpPr>
            <a:spLocks noGrp="1"/>
          </p:cNvSpPr>
          <p:nvPr>
            <p:ph idx="1"/>
          </p:nvPr>
        </p:nvSpPr>
        <p:spPr/>
        <p:txBody>
          <a:bodyPr>
            <a:normAutofit fontScale="70000" lnSpcReduction="20000"/>
          </a:bodyPr>
          <a:lstStyle/>
          <a:p>
            <a:pPr>
              <a:lnSpc>
                <a:spcPct val="120000"/>
              </a:lnSpc>
            </a:pPr>
            <a:r>
              <a:rPr lang="en-US" altLang="zh-TW" b="0" dirty="0"/>
              <a:t>Retained only non-missing values for HbA1c, fasting plasma glucose (FPG), 2-h postprandial plasma glucose (2hrPG), and birth weight.</a:t>
            </a:r>
          </a:p>
          <a:p>
            <a:pPr>
              <a:lnSpc>
                <a:spcPct val="120000"/>
              </a:lnSpc>
            </a:pPr>
            <a:r>
              <a:rPr lang="en-US" altLang="zh-TW" b="0" dirty="0"/>
              <a:t>Excluded individuals with diabetes (FPG≥7 mmol/L, 2hrPG ≥ 11.1 mmol/L, or HbA1c ≥ 48 mmol/mol).</a:t>
            </a:r>
          </a:p>
          <a:p>
            <a:pPr>
              <a:lnSpc>
                <a:spcPct val="120000"/>
              </a:lnSpc>
            </a:pPr>
            <a:r>
              <a:rPr lang="en-US" altLang="zh-TW" b="0" dirty="0"/>
              <a:t>Prediabetes defined as:</a:t>
            </a:r>
          </a:p>
          <a:p>
            <a:pPr lvl="1">
              <a:lnSpc>
                <a:spcPct val="120000"/>
              </a:lnSpc>
            </a:pPr>
            <a:r>
              <a:rPr lang="en-US" altLang="zh-TW" b="0" dirty="0"/>
              <a:t>Doctor-diagnosed borderline diabetes</a:t>
            </a:r>
          </a:p>
          <a:p>
            <a:pPr lvl="1">
              <a:lnSpc>
                <a:spcPct val="120000"/>
              </a:lnSpc>
            </a:pPr>
            <a:r>
              <a:rPr lang="en-US" altLang="zh-TW" b="0" dirty="0"/>
              <a:t>FPG: 5.6–6.9 mmol/L</a:t>
            </a:r>
          </a:p>
          <a:p>
            <a:pPr lvl="1">
              <a:lnSpc>
                <a:spcPct val="120000"/>
              </a:lnSpc>
            </a:pPr>
            <a:r>
              <a:rPr lang="en-US" altLang="zh-TW" b="0" dirty="0"/>
              <a:t>2hrPG: 7.8–11.0 mmol/L</a:t>
            </a:r>
          </a:p>
          <a:p>
            <a:pPr lvl="1">
              <a:lnSpc>
                <a:spcPct val="120000"/>
              </a:lnSpc>
            </a:pPr>
            <a:r>
              <a:rPr lang="en-US" altLang="zh-TW" b="0" dirty="0"/>
              <a:t>HbA1c: 39–46 mmol/mol.</a:t>
            </a:r>
          </a:p>
          <a:p>
            <a:endParaRPr lang="zh-TW" altLang="en-US" dirty="0"/>
          </a:p>
        </p:txBody>
      </p:sp>
      <p:sp>
        <p:nvSpPr>
          <p:cNvPr id="4" name="頁尾版面配置區 3">
            <a:extLst>
              <a:ext uri="{FF2B5EF4-FFF2-40B4-BE49-F238E27FC236}">
                <a16:creationId xmlns:a16="http://schemas.microsoft.com/office/drawing/2014/main" id="{DA97BA08-4F36-4E12-A3B7-FCC43586A9C1}"/>
              </a:ext>
            </a:extLst>
          </p:cNvPr>
          <p:cNvSpPr>
            <a:spLocks noGrp="1"/>
          </p:cNvSpPr>
          <p:nvPr>
            <p:ph type="ftr" sz="quarter" idx="11"/>
          </p:nvPr>
        </p:nvSpPr>
        <p:spPr/>
        <p:txBody>
          <a:bodyPr/>
          <a:lstStyle/>
          <a:p>
            <a:r>
              <a:rPr lang="en-US" altLang="zh-TW"/>
              <a:t>task 2</a:t>
            </a:r>
            <a:endParaRPr lang="en-US" dirty="0"/>
          </a:p>
        </p:txBody>
      </p:sp>
      <p:sp>
        <p:nvSpPr>
          <p:cNvPr id="5" name="投影片編號版面配置區 4">
            <a:extLst>
              <a:ext uri="{FF2B5EF4-FFF2-40B4-BE49-F238E27FC236}">
                <a16:creationId xmlns:a16="http://schemas.microsoft.com/office/drawing/2014/main" id="{0E81BCBD-BEAD-41B8-AB7E-F39D0BC7D001}"/>
              </a:ext>
            </a:extLst>
          </p:cNvPr>
          <p:cNvSpPr>
            <a:spLocks noGrp="1"/>
          </p:cNvSpPr>
          <p:nvPr>
            <p:ph type="sldNum" sz="quarter" idx="12"/>
          </p:nvPr>
        </p:nvSpPr>
        <p:spPr/>
        <p:txBody>
          <a:bodyPr/>
          <a:lstStyle/>
          <a:p>
            <a:fld id="{D57F1E4F-1CFF-5643-939E-217C01CDF565}" type="slidenum">
              <a:rPr lang="en-US" altLang="zh-TW" smtClean="0"/>
              <a:pPr/>
              <a:t>5</a:t>
            </a:fld>
            <a:endParaRPr lang="zh-TW" altLang="en-US" dirty="0"/>
          </a:p>
        </p:txBody>
      </p:sp>
    </p:spTree>
    <p:extLst>
      <p:ext uri="{BB962C8B-B14F-4D97-AF65-F5344CB8AC3E}">
        <p14:creationId xmlns:p14="http://schemas.microsoft.com/office/powerpoint/2010/main" val="1601856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B06FF5-043E-41DF-816F-318A5411CA4B}"/>
              </a:ext>
            </a:extLst>
          </p:cNvPr>
          <p:cNvSpPr>
            <a:spLocks noGrp="1"/>
          </p:cNvSpPr>
          <p:nvPr>
            <p:ph type="title"/>
          </p:nvPr>
        </p:nvSpPr>
        <p:spPr/>
        <p:txBody>
          <a:bodyPr/>
          <a:lstStyle/>
          <a:p>
            <a:r>
              <a:rPr lang="en-US" altLang="zh-TW" dirty="0"/>
              <a:t>Sample Size Comparison</a:t>
            </a:r>
            <a:endParaRPr lang="zh-TW" altLang="en-US" dirty="0"/>
          </a:p>
        </p:txBody>
      </p:sp>
      <p:graphicFrame>
        <p:nvGraphicFramePr>
          <p:cNvPr id="7" name="內容版面配置區 6">
            <a:extLst>
              <a:ext uri="{FF2B5EF4-FFF2-40B4-BE49-F238E27FC236}">
                <a16:creationId xmlns:a16="http://schemas.microsoft.com/office/drawing/2014/main" id="{14CB85AC-364E-4A80-82E3-991889E37D1B}"/>
              </a:ext>
            </a:extLst>
          </p:cNvPr>
          <p:cNvGraphicFramePr>
            <a:graphicFrameLocks noGrp="1"/>
          </p:cNvGraphicFramePr>
          <p:nvPr>
            <p:ph idx="1"/>
            <p:extLst>
              <p:ext uri="{D42A27DB-BD31-4B8C-83A1-F6EECF244321}">
                <p14:modId xmlns:p14="http://schemas.microsoft.com/office/powerpoint/2010/main" val="61876461"/>
              </p:ext>
            </p:extLst>
          </p:nvPr>
        </p:nvGraphicFramePr>
        <p:xfrm>
          <a:off x="1096963" y="1846261"/>
          <a:ext cx="10173712" cy="3834690"/>
        </p:xfrm>
        <a:graphic>
          <a:graphicData uri="http://schemas.openxmlformats.org/drawingml/2006/table">
            <a:tbl>
              <a:tblPr firstRow="1" bandRow="1">
                <a:tableStyleId>{3B4B98B0-60AC-42C2-AFA5-B58CD77FA1E5}</a:tableStyleId>
              </a:tblPr>
              <a:tblGrid>
                <a:gridCol w="2543428">
                  <a:extLst>
                    <a:ext uri="{9D8B030D-6E8A-4147-A177-3AD203B41FA5}">
                      <a16:colId xmlns:a16="http://schemas.microsoft.com/office/drawing/2014/main" val="2074937362"/>
                    </a:ext>
                  </a:extLst>
                </a:gridCol>
                <a:gridCol w="2543428">
                  <a:extLst>
                    <a:ext uri="{9D8B030D-6E8A-4147-A177-3AD203B41FA5}">
                      <a16:colId xmlns:a16="http://schemas.microsoft.com/office/drawing/2014/main" val="2192913331"/>
                    </a:ext>
                  </a:extLst>
                </a:gridCol>
                <a:gridCol w="2543428">
                  <a:extLst>
                    <a:ext uri="{9D8B030D-6E8A-4147-A177-3AD203B41FA5}">
                      <a16:colId xmlns:a16="http://schemas.microsoft.com/office/drawing/2014/main" val="3820230061"/>
                    </a:ext>
                  </a:extLst>
                </a:gridCol>
                <a:gridCol w="2543428">
                  <a:extLst>
                    <a:ext uri="{9D8B030D-6E8A-4147-A177-3AD203B41FA5}">
                      <a16:colId xmlns:a16="http://schemas.microsoft.com/office/drawing/2014/main" val="110908343"/>
                    </a:ext>
                  </a:extLst>
                </a:gridCol>
              </a:tblGrid>
              <a:tr h="1278230">
                <a:tc>
                  <a:txBody>
                    <a:bodyPr/>
                    <a:lstStyle/>
                    <a:p>
                      <a:pPr marL="0" algn="ctr" defTabSz="914400" rtl="0" eaLnBrk="1" latinLnBrk="0" hangingPunct="1"/>
                      <a:r>
                        <a:rPr lang="en-US" altLang="zh-TW" sz="2400" b="1" kern="1200" dirty="0">
                          <a:solidFill>
                            <a:schemeClr val="tx1"/>
                          </a:solidFill>
                          <a:latin typeface="+mn-lt"/>
                          <a:ea typeface="+mn-ea"/>
                          <a:cs typeface="+mn-cs"/>
                        </a:rPr>
                        <a:t>work</a:t>
                      </a:r>
                    </a:p>
                  </a:txBody>
                  <a:tcPr anchor="ctr"/>
                </a:tc>
                <a:tc>
                  <a:txBody>
                    <a:bodyPr/>
                    <a:lstStyle/>
                    <a:p>
                      <a:pPr marL="0" algn="ctr" defTabSz="914400" rtl="0" eaLnBrk="1" latinLnBrk="0" hangingPunct="1"/>
                      <a:r>
                        <a:rPr lang="en-US" altLang="zh-TW" sz="2400" b="1" kern="1200" dirty="0">
                          <a:solidFill>
                            <a:schemeClr val="tx1"/>
                          </a:solidFill>
                          <a:latin typeface="+mn-lt"/>
                          <a:ea typeface="+mn-ea"/>
                          <a:cs typeface="+mn-cs"/>
                        </a:rPr>
                        <a:t>Low birth weight</a:t>
                      </a:r>
                    </a:p>
                    <a:p>
                      <a:pPr marL="0" algn="ctr" defTabSz="914400" rtl="0" eaLnBrk="1" latinLnBrk="0" hangingPunct="1"/>
                      <a:r>
                        <a:rPr lang="en-US" altLang="zh-TW" sz="2400" b="1" kern="1200" dirty="0">
                          <a:solidFill>
                            <a:schemeClr val="tx1"/>
                          </a:solidFill>
                          <a:latin typeface="+mn-lt"/>
                          <a:ea typeface="+mn-ea"/>
                          <a:cs typeface="+mn-cs"/>
                        </a:rPr>
                        <a:t>(&lt;2500 g)</a:t>
                      </a:r>
                    </a:p>
                  </a:txBody>
                  <a:tcPr anchor="ctr"/>
                </a:tc>
                <a:tc>
                  <a:txBody>
                    <a:bodyPr/>
                    <a:lstStyle/>
                    <a:p>
                      <a:pPr marL="0" algn="ctr" defTabSz="914400" rtl="0" eaLnBrk="1" latinLnBrk="0" hangingPunct="1"/>
                      <a:r>
                        <a:rPr lang="en-US" altLang="zh-TW" sz="2400" b="1" kern="1200" dirty="0">
                          <a:solidFill>
                            <a:schemeClr val="tx1"/>
                          </a:solidFill>
                          <a:latin typeface="+mn-lt"/>
                          <a:ea typeface="+mn-ea"/>
                          <a:cs typeface="+mn-cs"/>
                        </a:rPr>
                        <a:t>Normal birth</a:t>
                      </a:r>
                    </a:p>
                    <a:p>
                      <a:pPr marL="0" algn="ctr" defTabSz="914400" rtl="0" eaLnBrk="1" latinLnBrk="0" hangingPunct="1"/>
                      <a:r>
                        <a:rPr lang="en-US" altLang="zh-TW" sz="2400" b="1" kern="1200" dirty="0">
                          <a:solidFill>
                            <a:schemeClr val="tx1"/>
                          </a:solidFill>
                          <a:latin typeface="+mn-lt"/>
                          <a:ea typeface="+mn-ea"/>
                          <a:cs typeface="+mn-cs"/>
                        </a:rPr>
                        <a:t>weight (2500–3999 g)</a:t>
                      </a:r>
                    </a:p>
                  </a:txBody>
                  <a:tcPr anchor="ctr"/>
                </a:tc>
                <a:tc>
                  <a:txBody>
                    <a:bodyPr/>
                    <a:lstStyle/>
                    <a:p>
                      <a:pPr marL="0" algn="ctr" defTabSz="914400" rtl="0" eaLnBrk="1" latinLnBrk="0" hangingPunct="1"/>
                      <a:r>
                        <a:rPr lang="en-US" altLang="zh-TW" sz="2400" b="1" kern="1200" dirty="0">
                          <a:solidFill>
                            <a:schemeClr val="tx1"/>
                          </a:solidFill>
                          <a:latin typeface="+mn-lt"/>
                          <a:ea typeface="+mn-ea"/>
                          <a:cs typeface="+mn-cs"/>
                        </a:rPr>
                        <a:t>High birth weight</a:t>
                      </a:r>
                    </a:p>
                    <a:p>
                      <a:pPr marL="0" algn="ctr" defTabSz="914400" rtl="0" eaLnBrk="1" latinLnBrk="0" hangingPunct="1"/>
                      <a:r>
                        <a:rPr lang="en-US" altLang="zh-TW" sz="2400" b="1" kern="1200" dirty="0">
                          <a:solidFill>
                            <a:schemeClr val="tx1"/>
                          </a:solidFill>
                          <a:latin typeface="+mn-lt"/>
                          <a:ea typeface="+mn-ea"/>
                          <a:cs typeface="+mn-cs"/>
                        </a:rPr>
                        <a:t>(≥4000 g)</a:t>
                      </a:r>
                      <a:endParaRPr lang="zh-TW" altLang="en-US" sz="2400" b="1" kern="1200" dirty="0">
                        <a:solidFill>
                          <a:schemeClr val="tx1"/>
                        </a:solidFill>
                        <a:latin typeface="+mn-lt"/>
                        <a:ea typeface="+mn-ea"/>
                        <a:cs typeface="+mn-cs"/>
                      </a:endParaRPr>
                    </a:p>
                  </a:txBody>
                  <a:tcPr anchor="ctr"/>
                </a:tc>
                <a:extLst>
                  <a:ext uri="{0D108BD9-81ED-4DB2-BD59-A6C34878D82A}">
                    <a16:rowId xmlns:a16="http://schemas.microsoft.com/office/drawing/2014/main" val="4254247713"/>
                  </a:ext>
                </a:extLst>
              </a:tr>
              <a:tr h="1278230">
                <a:tc>
                  <a:txBody>
                    <a:bodyPr/>
                    <a:lstStyle/>
                    <a:p>
                      <a:pPr algn="ctr"/>
                      <a:r>
                        <a:rPr lang="en-US" altLang="zh-TW" sz="2400" b="0" i="0" u="none" strike="noStrike" kern="1200" baseline="0" dirty="0" err="1">
                          <a:solidFill>
                            <a:schemeClr val="tx1"/>
                          </a:solidFill>
                          <a:latin typeface="+mn-lt"/>
                          <a:ea typeface="+mn-ea"/>
                          <a:cs typeface="+mn-cs"/>
                        </a:rPr>
                        <a:t>Sanjeevi</a:t>
                      </a:r>
                      <a:r>
                        <a:rPr lang="en-US" altLang="zh-TW" sz="2400" b="0" i="0" u="none" strike="noStrike" kern="1200" baseline="0" dirty="0">
                          <a:solidFill>
                            <a:schemeClr val="tx1"/>
                          </a:solidFill>
                          <a:latin typeface="+mn-lt"/>
                          <a:ea typeface="+mn-ea"/>
                          <a:cs typeface="+mn-cs"/>
                        </a:rPr>
                        <a:t> &amp; Freeland-Graves work</a:t>
                      </a:r>
                      <a:endParaRPr lang="zh-TW" altLang="en-US" sz="2400" dirty="0"/>
                    </a:p>
                  </a:txBody>
                  <a:tcPr anchor="ctr"/>
                </a:tc>
                <a:tc>
                  <a:txBody>
                    <a:bodyPr/>
                    <a:lstStyle/>
                    <a:p>
                      <a:pPr algn="ctr"/>
                      <a:r>
                        <a:rPr lang="en-US" altLang="zh-TW" sz="3600" dirty="0"/>
                        <a:t>133</a:t>
                      </a:r>
                      <a:endParaRPr lang="zh-TW" altLang="en-US" sz="3600" dirty="0"/>
                    </a:p>
                  </a:txBody>
                  <a:tcPr anchor="ctr"/>
                </a:tc>
                <a:tc>
                  <a:txBody>
                    <a:bodyPr/>
                    <a:lstStyle/>
                    <a:p>
                      <a:pPr algn="ctr"/>
                      <a:r>
                        <a:rPr lang="en-US" altLang="zh-TW" sz="3600" dirty="0"/>
                        <a:t>1117</a:t>
                      </a:r>
                      <a:endParaRPr lang="zh-TW" altLang="en-US" sz="3600" dirty="0"/>
                    </a:p>
                  </a:txBody>
                  <a:tcPr anchor="ctr"/>
                </a:tc>
                <a:tc>
                  <a:txBody>
                    <a:bodyPr/>
                    <a:lstStyle/>
                    <a:p>
                      <a:pPr algn="ctr"/>
                      <a:r>
                        <a:rPr lang="en-US" altLang="zh-TW" sz="3600" dirty="0"/>
                        <a:t>146</a:t>
                      </a:r>
                      <a:endParaRPr lang="zh-TW" altLang="en-US" sz="3600" dirty="0"/>
                    </a:p>
                  </a:txBody>
                  <a:tcPr anchor="ctr"/>
                </a:tc>
                <a:extLst>
                  <a:ext uri="{0D108BD9-81ED-4DB2-BD59-A6C34878D82A}">
                    <a16:rowId xmlns:a16="http://schemas.microsoft.com/office/drawing/2014/main" val="1681637448"/>
                  </a:ext>
                </a:extLst>
              </a:tr>
              <a:tr h="1278230">
                <a:tc>
                  <a:txBody>
                    <a:bodyPr/>
                    <a:lstStyle/>
                    <a:p>
                      <a:pPr algn="ctr" fontAlgn="t"/>
                      <a:r>
                        <a:rPr lang="en-US" altLang="zh-TW" sz="2400" b="1" i="0" u="none" strike="noStrike" dirty="0">
                          <a:solidFill>
                            <a:srgbClr val="FF0000"/>
                          </a:solidFill>
                          <a:effectLst/>
                          <a:latin typeface="Arial Narrow" panose="020B0606020202030204" pitchFamily="34" charset="0"/>
                          <a:ea typeface="+mn-ea"/>
                        </a:rPr>
                        <a:t>my analysis</a:t>
                      </a:r>
                    </a:p>
                  </a:txBody>
                  <a:tcPr anchor="ctr"/>
                </a:tc>
                <a:tc>
                  <a:txBody>
                    <a:bodyPr/>
                    <a:lstStyle/>
                    <a:p>
                      <a:pPr algn="ctr"/>
                      <a:r>
                        <a:rPr lang="en-US" altLang="zh-TW" sz="3600" dirty="0">
                          <a:solidFill>
                            <a:srgbClr val="FF0000"/>
                          </a:solidFill>
                        </a:rPr>
                        <a:t>133</a:t>
                      </a:r>
                      <a:endParaRPr lang="zh-TW" altLang="en-US" sz="3600" dirty="0">
                        <a:solidFill>
                          <a:srgbClr val="FF0000"/>
                        </a:solidFill>
                      </a:endParaRPr>
                    </a:p>
                  </a:txBody>
                  <a:tcPr anchor="ctr"/>
                </a:tc>
                <a:tc>
                  <a:txBody>
                    <a:bodyPr/>
                    <a:lstStyle/>
                    <a:p>
                      <a:pPr algn="ctr"/>
                      <a:r>
                        <a:rPr lang="en-US" altLang="zh-TW" sz="3600" dirty="0">
                          <a:solidFill>
                            <a:srgbClr val="FF0000"/>
                          </a:solidFill>
                        </a:rPr>
                        <a:t>1122</a:t>
                      </a:r>
                      <a:endParaRPr lang="zh-TW" altLang="en-US" sz="3600" dirty="0">
                        <a:solidFill>
                          <a:srgbClr val="FF0000"/>
                        </a:solidFill>
                      </a:endParaRPr>
                    </a:p>
                  </a:txBody>
                  <a:tcPr anchor="ctr"/>
                </a:tc>
                <a:tc>
                  <a:txBody>
                    <a:bodyPr/>
                    <a:lstStyle/>
                    <a:p>
                      <a:pPr algn="ctr"/>
                      <a:r>
                        <a:rPr lang="en-US" altLang="zh-TW" sz="3600" dirty="0">
                          <a:solidFill>
                            <a:srgbClr val="FF0000"/>
                          </a:solidFill>
                        </a:rPr>
                        <a:t>147</a:t>
                      </a:r>
                      <a:endParaRPr lang="zh-TW" altLang="en-US" sz="3600" dirty="0">
                        <a:solidFill>
                          <a:srgbClr val="FF0000"/>
                        </a:solidFill>
                      </a:endParaRPr>
                    </a:p>
                  </a:txBody>
                  <a:tcPr anchor="ctr"/>
                </a:tc>
                <a:extLst>
                  <a:ext uri="{0D108BD9-81ED-4DB2-BD59-A6C34878D82A}">
                    <a16:rowId xmlns:a16="http://schemas.microsoft.com/office/drawing/2014/main" val="2723733155"/>
                  </a:ext>
                </a:extLst>
              </a:tr>
            </a:tbl>
          </a:graphicData>
        </a:graphic>
      </p:graphicFrame>
      <p:sp>
        <p:nvSpPr>
          <p:cNvPr id="4" name="頁尾版面配置區 3">
            <a:extLst>
              <a:ext uri="{FF2B5EF4-FFF2-40B4-BE49-F238E27FC236}">
                <a16:creationId xmlns:a16="http://schemas.microsoft.com/office/drawing/2014/main" id="{476BA3CB-41A3-4530-9A27-036390E446DC}"/>
              </a:ext>
            </a:extLst>
          </p:cNvPr>
          <p:cNvSpPr>
            <a:spLocks noGrp="1"/>
          </p:cNvSpPr>
          <p:nvPr>
            <p:ph type="ftr" sz="quarter" idx="11"/>
          </p:nvPr>
        </p:nvSpPr>
        <p:spPr/>
        <p:txBody>
          <a:bodyPr/>
          <a:lstStyle/>
          <a:p>
            <a:r>
              <a:rPr lang="en-US" altLang="zh-TW"/>
              <a:t>task 2</a:t>
            </a:r>
            <a:endParaRPr lang="en-US" dirty="0"/>
          </a:p>
        </p:txBody>
      </p:sp>
      <p:sp>
        <p:nvSpPr>
          <p:cNvPr id="5" name="投影片編號版面配置區 4">
            <a:extLst>
              <a:ext uri="{FF2B5EF4-FFF2-40B4-BE49-F238E27FC236}">
                <a16:creationId xmlns:a16="http://schemas.microsoft.com/office/drawing/2014/main" id="{3B999930-89D3-49E8-8031-C4758F313BA0}"/>
              </a:ext>
            </a:extLst>
          </p:cNvPr>
          <p:cNvSpPr>
            <a:spLocks noGrp="1"/>
          </p:cNvSpPr>
          <p:nvPr>
            <p:ph type="sldNum" sz="quarter" idx="12"/>
          </p:nvPr>
        </p:nvSpPr>
        <p:spPr/>
        <p:txBody>
          <a:bodyPr/>
          <a:lstStyle/>
          <a:p>
            <a:fld id="{D57F1E4F-1CFF-5643-939E-217C01CDF565}" type="slidenum">
              <a:rPr lang="en-US" altLang="zh-TW" smtClean="0"/>
              <a:pPr/>
              <a:t>6</a:t>
            </a:fld>
            <a:endParaRPr lang="zh-TW" altLang="en-US" dirty="0"/>
          </a:p>
        </p:txBody>
      </p:sp>
    </p:spTree>
    <p:extLst>
      <p:ext uri="{BB962C8B-B14F-4D97-AF65-F5344CB8AC3E}">
        <p14:creationId xmlns:p14="http://schemas.microsoft.com/office/powerpoint/2010/main" val="866220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B06FF5-043E-41DF-816F-318A5411CA4B}"/>
              </a:ext>
            </a:extLst>
          </p:cNvPr>
          <p:cNvSpPr>
            <a:spLocks noGrp="1"/>
          </p:cNvSpPr>
          <p:nvPr>
            <p:ph type="title"/>
          </p:nvPr>
        </p:nvSpPr>
        <p:spPr/>
        <p:txBody>
          <a:bodyPr/>
          <a:lstStyle/>
          <a:p>
            <a:r>
              <a:rPr lang="en-US" altLang="zh-TW" dirty="0"/>
              <a:t>Comparison of Key Variables</a:t>
            </a:r>
            <a:endParaRPr lang="zh-TW" altLang="en-US" dirty="0"/>
          </a:p>
        </p:txBody>
      </p:sp>
      <p:sp>
        <p:nvSpPr>
          <p:cNvPr id="4" name="頁尾版面配置區 3">
            <a:extLst>
              <a:ext uri="{FF2B5EF4-FFF2-40B4-BE49-F238E27FC236}">
                <a16:creationId xmlns:a16="http://schemas.microsoft.com/office/drawing/2014/main" id="{476BA3CB-41A3-4530-9A27-036390E446DC}"/>
              </a:ext>
            </a:extLst>
          </p:cNvPr>
          <p:cNvSpPr>
            <a:spLocks noGrp="1"/>
          </p:cNvSpPr>
          <p:nvPr>
            <p:ph type="ftr" sz="quarter" idx="11"/>
          </p:nvPr>
        </p:nvSpPr>
        <p:spPr/>
        <p:txBody>
          <a:bodyPr/>
          <a:lstStyle/>
          <a:p>
            <a:r>
              <a:rPr lang="en-US" altLang="zh-TW"/>
              <a:t>task 2</a:t>
            </a:r>
            <a:endParaRPr lang="en-US" dirty="0"/>
          </a:p>
        </p:txBody>
      </p:sp>
      <p:sp>
        <p:nvSpPr>
          <p:cNvPr id="5" name="投影片編號版面配置區 4">
            <a:extLst>
              <a:ext uri="{FF2B5EF4-FFF2-40B4-BE49-F238E27FC236}">
                <a16:creationId xmlns:a16="http://schemas.microsoft.com/office/drawing/2014/main" id="{3B999930-89D3-49E8-8031-C4758F313BA0}"/>
              </a:ext>
            </a:extLst>
          </p:cNvPr>
          <p:cNvSpPr>
            <a:spLocks noGrp="1"/>
          </p:cNvSpPr>
          <p:nvPr>
            <p:ph type="sldNum" sz="quarter" idx="12"/>
          </p:nvPr>
        </p:nvSpPr>
        <p:spPr/>
        <p:txBody>
          <a:bodyPr/>
          <a:lstStyle/>
          <a:p>
            <a:fld id="{D57F1E4F-1CFF-5643-939E-217C01CDF565}" type="slidenum">
              <a:rPr lang="en-US" altLang="zh-TW" smtClean="0"/>
              <a:pPr/>
              <a:t>7</a:t>
            </a:fld>
            <a:endParaRPr lang="zh-TW" altLang="en-US" dirty="0"/>
          </a:p>
        </p:txBody>
      </p:sp>
      <p:graphicFrame>
        <p:nvGraphicFramePr>
          <p:cNvPr id="6" name="內容版面配置區 6">
            <a:extLst>
              <a:ext uri="{FF2B5EF4-FFF2-40B4-BE49-F238E27FC236}">
                <a16:creationId xmlns:a16="http://schemas.microsoft.com/office/drawing/2014/main" id="{1491893E-E398-42FE-8B74-1713728FEE70}"/>
              </a:ext>
            </a:extLst>
          </p:cNvPr>
          <p:cNvGraphicFramePr>
            <a:graphicFrameLocks/>
          </p:cNvGraphicFramePr>
          <p:nvPr>
            <p:extLst>
              <p:ext uri="{D42A27DB-BD31-4B8C-83A1-F6EECF244321}">
                <p14:modId xmlns:p14="http://schemas.microsoft.com/office/powerpoint/2010/main" val="2698762273"/>
              </p:ext>
            </p:extLst>
          </p:nvPr>
        </p:nvGraphicFramePr>
        <p:xfrm>
          <a:off x="1039623" y="1887825"/>
          <a:ext cx="10172861" cy="4260057"/>
        </p:xfrm>
        <a:graphic>
          <a:graphicData uri="http://schemas.openxmlformats.org/drawingml/2006/table">
            <a:tbl>
              <a:tblPr firstRow="1" bandRow="1">
                <a:tableStyleId>{3B4B98B0-60AC-42C2-AFA5-B58CD77FA1E5}</a:tableStyleId>
              </a:tblPr>
              <a:tblGrid>
                <a:gridCol w="3916293">
                  <a:extLst>
                    <a:ext uri="{9D8B030D-6E8A-4147-A177-3AD203B41FA5}">
                      <a16:colId xmlns:a16="http://schemas.microsoft.com/office/drawing/2014/main" val="2074937362"/>
                    </a:ext>
                  </a:extLst>
                </a:gridCol>
                <a:gridCol w="1564142">
                  <a:extLst>
                    <a:ext uri="{9D8B030D-6E8A-4147-A177-3AD203B41FA5}">
                      <a16:colId xmlns:a16="http://schemas.microsoft.com/office/drawing/2014/main" val="2192913331"/>
                    </a:ext>
                  </a:extLst>
                </a:gridCol>
                <a:gridCol w="1564142">
                  <a:extLst>
                    <a:ext uri="{9D8B030D-6E8A-4147-A177-3AD203B41FA5}">
                      <a16:colId xmlns:a16="http://schemas.microsoft.com/office/drawing/2014/main" val="3820230061"/>
                    </a:ext>
                  </a:extLst>
                </a:gridCol>
                <a:gridCol w="1564142">
                  <a:extLst>
                    <a:ext uri="{9D8B030D-6E8A-4147-A177-3AD203B41FA5}">
                      <a16:colId xmlns:a16="http://schemas.microsoft.com/office/drawing/2014/main" val="3505164617"/>
                    </a:ext>
                  </a:extLst>
                </a:gridCol>
                <a:gridCol w="1564142">
                  <a:extLst>
                    <a:ext uri="{9D8B030D-6E8A-4147-A177-3AD203B41FA5}">
                      <a16:colId xmlns:a16="http://schemas.microsoft.com/office/drawing/2014/main" val="3188667411"/>
                    </a:ext>
                  </a:extLst>
                </a:gridCol>
              </a:tblGrid>
              <a:tr h="404049">
                <a:tc rowSpan="2">
                  <a:txBody>
                    <a:bodyPr/>
                    <a:lstStyle/>
                    <a:p>
                      <a:pPr marL="0" algn="ctr" defTabSz="914400" rtl="0" eaLnBrk="1" latinLnBrk="0" hangingPunct="1"/>
                      <a:r>
                        <a:rPr lang="en-US" altLang="zh-TW" sz="1600" b="0" i="0" u="none" strike="noStrike" kern="1200" baseline="0" dirty="0">
                          <a:solidFill>
                            <a:schemeClr val="tx1"/>
                          </a:solidFill>
                          <a:latin typeface="Arial Narrow" panose="020B0606020202030204" pitchFamily="34" charset="0"/>
                          <a:ea typeface="+mn-ea"/>
                          <a:cs typeface="+mn-cs"/>
                        </a:rPr>
                        <a:t>variables</a:t>
                      </a:r>
                    </a:p>
                  </a:txBody>
                  <a:tcPr anchor="ctr"/>
                </a:tc>
                <a:tc gridSpan="2">
                  <a:txBody>
                    <a:bodyPr/>
                    <a:lstStyle/>
                    <a:p>
                      <a:pPr marL="0" algn="ctr" defTabSz="914400" rtl="0" eaLnBrk="1" latinLnBrk="0" hangingPunct="1"/>
                      <a:r>
                        <a:rPr lang="en-US" altLang="zh-TW" sz="1800" b="0" i="0" u="none" strike="noStrike" kern="1200" baseline="0" dirty="0" err="1">
                          <a:solidFill>
                            <a:schemeClr val="tx1"/>
                          </a:solidFill>
                          <a:latin typeface="Arial Narrow" panose="020B0606020202030204" pitchFamily="34" charset="0"/>
                          <a:ea typeface="+mn-ea"/>
                          <a:cs typeface="+mn-cs"/>
                        </a:rPr>
                        <a:t>Sanjeevi</a:t>
                      </a:r>
                      <a:r>
                        <a:rPr lang="en-US" altLang="zh-TW" sz="1800" b="0" i="0" u="none" strike="noStrike" kern="1200" baseline="0" dirty="0">
                          <a:solidFill>
                            <a:schemeClr val="tx1"/>
                          </a:solidFill>
                          <a:latin typeface="Arial Narrow" panose="020B0606020202030204" pitchFamily="34" charset="0"/>
                          <a:ea typeface="+mn-ea"/>
                          <a:cs typeface="+mn-cs"/>
                        </a:rPr>
                        <a:t> &amp; Freeland-Graves work</a:t>
                      </a:r>
                      <a:endParaRPr lang="zh-TW" altLang="en-US" sz="1800" b="0" i="0" u="none" strike="noStrike" kern="1200" baseline="0" dirty="0">
                        <a:solidFill>
                          <a:schemeClr val="tx1"/>
                        </a:solidFill>
                        <a:latin typeface="Arial Narrow" panose="020B0606020202030204" pitchFamily="34" charset="0"/>
                        <a:ea typeface="+mn-ea"/>
                        <a:cs typeface="+mn-cs"/>
                      </a:endParaRPr>
                    </a:p>
                  </a:txBody>
                  <a:tcPr anchor="ctr"/>
                </a:tc>
                <a:tc hMerge="1">
                  <a:txBody>
                    <a:bodyPr/>
                    <a:lstStyle/>
                    <a:p>
                      <a:pPr algn="ctr" fontAlgn="t"/>
                      <a:endParaRPr lang="en-US" altLang="zh-TW" sz="1800" b="1" i="0" u="none" strike="noStrike" dirty="0">
                        <a:solidFill>
                          <a:srgbClr val="000000"/>
                        </a:solidFill>
                        <a:effectLst/>
                        <a:latin typeface="Arial Narrow" panose="020B0606020202030204" pitchFamily="34" charset="0"/>
                        <a:ea typeface="+mn-ea"/>
                      </a:endParaRPr>
                    </a:p>
                  </a:txBody>
                  <a:tcPr anchor="ctr"/>
                </a:tc>
                <a:tc gridSpan="2">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zh-TW" sz="1800" b="0" i="0" u="none" strike="noStrike" kern="1200" baseline="0" noProof="0" dirty="0">
                          <a:solidFill>
                            <a:schemeClr val="tx1"/>
                          </a:solidFill>
                          <a:latin typeface="Arial Narrow" panose="020B0606020202030204" pitchFamily="34" charset="0"/>
                          <a:ea typeface="+mn-ea"/>
                          <a:cs typeface="+mn-cs"/>
                        </a:rPr>
                        <a:t>my analysis</a:t>
                      </a:r>
                    </a:p>
                  </a:txBody>
                  <a:tcPr anchor="ctr"/>
                </a:tc>
                <a:tc hMerge="1">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kumimoji="0" lang="en-US" altLang="zh-TW" sz="1800" b="1" i="0" u="none" strike="noStrike" kern="1200" cap="none" spc="0" normalizeH="0" baseline="0" noProof="0" dirty="0">
                        <a:ln>
                          <a:noFill/>
                        </a:ln>
                        <a:solidFill>
                          <a:srgbClr val="000000"/>
                        </a:solidFill>
                        <a:effectLst/>
                        <a:uLnTx/>
                        <a:uFillTx/>
                        <a:latin typeface="Arial Narrow" panose="020B0606020202030204" pitchFamily="34" charset="0"/>
                        <a:ea typeface="新細明體" panose="02020500000000000000" pitchFamily="18" charset="-120"/>
                        <a:cs typeface="+mn-cs"/>
                      </a:endParaRPr>
                    </a:p>
                  </a:txBody>
                  <a:tcPr anchor="ctr"/>
                </a:tc>
                <a:extLst>
                  <a:ext uri="{0D108BD9-81ED-4DB2-BD59-A6C34878D82A}">
                    <a16:rowId xmlns:a16="http://schemas.microsoft.com/office/drawing/2014/main" val="4254247713"/>
                  </a:ext>
                </a:extLst>
              </a:tr>
              <a:tr h="460278">
                <a:tc vMerge="1">
                  <a:txBody>
                    <a:bodyPr/>
                    <a:lstStyle/>
                    <a:p>
                      <a:endParaRPr lang="zh-TW" altLang="en-US"/>
                    </a:p>
                  </a:txBody>
                  <a:tcPr/>
                </a:tc>
                <a:tc>
                  <a:txBody>
                    <a:bodyPr/>
                    <a:lstStyle/>
                    <a:p>
                      <a:pPr marL="0" algn="ctr" defTabSz="914400" rtl="0" eaLnBrk="1" latinLnBrk="0" hangingPunct="1"/>
                      <a:r>
                        <a:rPr lang="en-US" altLang="zh-TW" sz="1100" b="0" i="0" u="none" strike="noStrike" kern="1200" baseline="0" dirty="0">
                          <a:solidFill>
                            <a:schemeClr val="tx1"/>
                          </a:solidFill>
                          <a:latin typeface="Arial Narrow" panose="020B0606020202030204" pitchFamily="34" charset="0"/>
                          <a:ea typeface="+mn-ea"/>
                          <a:cs typeface="+mn-cs"/>
                        </a:rPr>
                        <a:t>Adolescents</a:t>
                      </a:r>
                    </a:p>
                    <a:p>
                      <a:pPr marL="0" algn="ctr" defTabSz="914400" rtl="0" eaLnBrk="1" latinLnBrk="0" hangingPunct="1"/>
                      <a:r>
                        <a:rPr lang="en-US" altLang="zh-TW" sz="1100" b="0" i="0" u="none" strike="noStrike" kern="1200" baseline="0" dirty="0">
                          <a:solidFill>
                            <a:schemeClr val="tx1"/>
                          </a:solidFill>
                          <a:latin typeface="Arial Narrow" panose="020B0606020202030204" pitchFamily="34" charset="0"/>
                          <a:ea typeface="+mn-ea"/>
                          <a:cs typeface="+mn-cs"/>
                        </a:rPr>
                        <a:t>With prediabetes</a:t>
                      </a:r>
                      <a:endParaRPr lang="zh-TW" altLang="en-US" sz="1100" b="0" i="0" u="none" strike="noStrike" kern="1200" baseline="0" dirty="0">
                        <a:solidFill>
                          <a:schemeClr val="tx1"/>
                        </a:solidFill>
                        <a:latin typeface="Arial Narrow" panose="020B0606020202030204" pitchFamily="34" charset="0"/>
                        <a:ea typeface="+mn-ea"/>
                        <a:cs typeface="+mn-cs"/>
                      </a:endParaRPr>
                    </a:p>
                  </a:txBody>
                  <a:tcPr anchor="ctr"/>
                </a:tc>
                <a:tc>
                  <a:txBody>
                    <a:bodyPr/>
                    <a:lstStyle/>
                    <a:p>
                      <a:pPr marL="0" algn="ctr" defTabSz="914400" rtl="0" eaLnBrk="1" latinLnBrk="0" hangingPunct="1"/>
                      <a:r>
                        <a:rPr lang="en-US" altLang="zh-TW" sz="1100" b="0" i="0" u="none" strike="noStrike" kern="1200" baseline="0" dirty="0">
                          <a:solidFill>
                            <a:schemeClr val="tx1"/>
                          </a:solidFill>
                          <a:latin typeface="Arial Narrow" panose="020B0606020202030204" pitchFamily="34" charset="0"/>
                          <a:ea typeface="+mn-ea"/>
                          <a:cs typeface="+mn-cs"/>
                        </a:rPr>
                        <a:t>Adolescents</a:t>
                      </a:r>
                    </a:p>
                    <a:p>
                      <a:pPr marL="0" algn="ctr" defTabSz="914400" rtl="0" eaLnBrk="1" latinLnBrk="0" hangingPunct="1"/>
                      <a:r>
                        <a:rPr lang="en-US" altLang="zh-TW" sz="1100" b="0" i="0" u="none" strike="noStrike" kern="1200" baseline="0" dirty="0">
                          <a:solidFill>
                            <a:srgbClr val="FF0000"/>
                          </a:solidFill>
                          <a:latin typeface="Arial Narrow" panose="020B0606020202030204" pitchFamily="34" charset="0"/>
                          <a:ea typeface="+mn-ea"/>
                          <a:cs typeface="+mn-cs"/>
                        </a:rPr>
                        <a:t>without</a:t>
                      </a:r>
                      <a:r>
                        <a:rPr lang="en-US" altLang="zh-TW" sz="1100" b="0" i="0" u="none" strike="noStrike" kern="1200" baseline="0" dirty="0">
                          <a:solidFill>
                            <a:schemeClr val="tx1"/>
                          </a:solidFill>
                          <a:latin typeface="Arial Narrow" panose="020B0606020202030204" pitchFamily="34" charset="0"/>
                          <a:ea typeface="+mn-ea"/>
                          <a:cs typeface="+mn-cs"/>
                        </a:rPr>
                        <a:t> prediabetes</a:t>
                      </a:r>
                    </a:p>
                  </a:txBody>
                  <a:tcPr anchor="ctr"/>
                </a:tc>
                <a:tc>
                  <a:txBody>
                    <a:bodyPr/>
                    <a:lstStyle/>
                    <a:p>
                      <a:pPr marL="0" algn="ctr" defTabSz="914400" rtl="0" eaLnBrk="1" latinLnBrk="0" hangingPunct="1"/>
                      <a:r>
                        <a:rPr lang="en-US" altLang="zh-TW" sz="1100" b="0" i="0" u="none" strike="noStrike" kern="1200" baseline="0" dirty="0">
                          <a:solidFill>
                            <a:schemeClr val="tx1"/>
                          </a:solidFill>
                          <a:latin typeface="Arial Narrow" panose="020B0606020202030204" pitchFamily="34" charset="0"/>
                          <a:ea typeface="+mn-ea"/>
                          <a:cs typeface="+mn-cs"/>
                        </a:rPr>
                        <a:t>Adolescents</a:t>
                      </a:r>
                    </a:p>
                    <a:p>
                      <a:pPr marL="0" algn="ctr" defTabSz="914400" rtl="0" eaLnBrk="1" latinLnBrk="0" hangingPunct="1"/>
                      <a:r>
                        <a:rPr lang="en-US" altLang="zh-TW" sz="1100" b="0" i="0" u="none" strike="noStrike" kern="1200" baseline="0" dirty="0">
                          <a:solidFill>
                            <a:schemeClr val="tx1"/>
                          </a:solidFill>
                          <a:latin typeface="Arial Narrow" panose="020B0606020202030204" pitchFamily="34" charset="0"/>
                          <a:ea typeface="+mn-ea"/>
                          <a:cs typeface="+mn-cs"/>
                        </a:rPr>
                        <a:t>With prediabetes</a:t>
                      </a:r>
                      <a:endParaRPr lang="zh-TW" altLang="en-US" sz="1100" b="0" i="0" u="none" strike="noStrike" kern="1200" baseline="0" dirty="0">
                        <a:solidFill>
                          <a:schemeClr val="tx1"/>
                        </a:solidFill>
                        <a:latin typeface="Arial Narrow" panose="020B0606020202030204" pitchFamily="34" charset="0"/>
                        <a:ea typeface="+mn-ea"/>
                        <a:cs typeface="+mn-cs"/>
                      </a:endParaRPr>
                    </a:p>
                  </a:txBody>
                  <a:tcPr anchor="ctr"/>
                </a:tc>
                <a:tc>
                  <a:txBody>
                    <a:bodyPr/>
                    <a:lstStyle/>
                    <a:p>
                      <a:pPr marL="0" algn="ctr" defTabSz="914400" rtl="0" eaLnBrk="1" latinLnBrk="0" hangingPunct="1"/>
                      <a:r>
                        <a:rPr lang="en-US" altLang="zh-TW" sz="1100" b="0" i="0" u="none" strike="noStrike" kern="1200" baseline="0" dirty="0">
                          <a:solidFill>
                            <a:schemeClr val="tx1"/>
                          </a:solidFill>
                          <a:latin typeface="Arial Narrow" panose="020B0606020202030204" pitchFamily="34" charset="0"/>
                          <a:ea typeface="+mn-ea"/>
                          <a:cs typeface="+mn-cs"/>
                        </a:rPr>
                        <a:t>Adolescents</a:t>
                      </a:r>
                    </a:p>
                    <a:p>
                      <a:pPr marL="0" algn="ctr" defTabSz="914400" rtl="0" eaLnBrk="1" latinLnBrk="0" hangingPunct="1"/>
                      <a:r>
                        <a:rPr lang="en-US" altLang="zh-TW" sz="1100" b="0" i="0" u="none" strike="noStrike" kern="1200" baseline="0" dirty="0">
                          <a:solidFill>
                            <a:srgbClr val="FF0000"/>
                          </a:solidFill>
                          <a:latin typeface="Arial Narrow" panose="020B0606020202030204" pitchFamily="34" charset="0"/>
                          <a:ea typeface="+mn-ea"/>
                          <a:cs typeface="+mn-cs"/>
                        </a:rPr>
                        <a:t>without</a:t>
                      </a:r>
                      <a:r>
                        <a:rPr lang="en-US" altLang="zh-TW" sz="1100" b="0" i="0" u="none" strike="noStrike" kern="1200" baseline="0" dirty="0">
                          <a:solidFill>
                            <a:schemeClr val="tx1"/>
                          </a:solidFill>
                          <a:latin typeface="Arial Narrow" panose="020B0606020202030204" pitchFamily="34" charset="0"/>
                          <a:ea typeface="+mn-ea"/>
                          <a:cs typeface="+mn-cs"/>
                        </a:rPr>
                        <a:t> prediabetes</a:t>
                      </a:r>
                    </a:p>
                  </a:txBody>
                  <a:tcPr anchor="ctr"/>
                </a:tc>
                <a:extLst>
                  <a:ext uri="{0D108BD9-81ED-4DB2-BD59-A6C34878D82A}">
                    <a16:rowId xmlns:a16="http://schemas.microsoft.com/office/drawing/2014/main" val="2604539694"/>
                  </a:ext>
                </a:extLst>
              </a:tr>
              <a:tr h="536601">
                <a:tc>
                  <a:txBody>
                    <a:bodyPr/>
                    <a:lstStyle/>
                    <a:p>
                      <a:pPr marL="0" algn="ctr" defTabSz="914400" rtl="0" eaLnBrk="1" latinLnBrk="0" hangingPunct="1"/>
                      <a:r>
                        <a:rPr lang="en-US" altLang="zh-TW" sz="1600" b="0" i="0" u="none" strike="noStrike" kern="1200" baseline="0" dirty="0">
                          <a:solidFill>
                            <a:schemeClr val="tx1"/>
                          </a:solidFill>
                          <a:latin typeface="Arial Narrow" panose="020B0606020202030204" pitchFamily="34" charset="0"/>
                          <a:ea typeface="+mn-ea"/>
                          <a:cs typeface="+mn-cs"/>
                        </a:rPr>
                        <a:t>N</a:t>
                      </a:r>
                      <a:endParaRPr lang="zh-TW" altLang="en-US" sz="1600" b="0" i="0" u="none" strike="noStrike" kern="1200" baseline="0" dirty="0">
                        <a:solidFill>
                          <a:schemeClr val="tx1"/>
                        </a:solidFill>
                        <a:latin typeface="Arial Narrow" panose="020B0606020202030204" pitchFamily="34" charset="0"/>
                        <a:ea typeface="+mn-ea"/>
                        <a:cs typeface="+mn-cs"/>
                      </a:endParaRPr>
                    </a:p>
                  </a:txBody>
                  <a:tcPr anchor="ctr"/>
                </a:tc>
                <a:tc>
                  <a:txBody>
                    <a:bodyPr/>
                    <a:lstStyle/>
                    <a:p>
                      <a:pPr marL="0" algn="ctr" defTabSz="914400" rtl="0" eaLnBrk="1" latinLnBrk="0" hangingPunct="1"/>
                      <a:r>
                        <a:rPr lang="en-US" altLang="zh-TW" sz="1600" b="0" i="0" u="none" strike="noStrike" kern="1200" baseline="0" dirty="0">
                          <a:solidFill>
                            <a:schemeClr val="tx1"/>
                          </a:solidFill>
                          <a:latin typeface="Arial Narrow" panose="020B0606020202030204" pitchFamily="34" charset="0"/>
                          <a:ea typeface="+mn-ea"/>
                          <a:cs typeface="+mn-cs"/>
                        </a:rPr>
                        <a:t>371</a:t>
                      </a:r>
                      <a:endParaRPr lang="zh-TW" altLang="en-US" sz="1600" b="0" i="0" u="none" strike="noStrike" kern="1200" baseline="0" dirty="0">
                        <a:solidFill>
                          <a:schemeClr val="tx1"/>
                        </a:solidFill>
                        <a:latin typeface="Arial Narrow" panose="020B0606020202030204" pitchFamily="34" charset="0"/>
                        <a:ea typeface="+mn-ea"/>
                        <a:cs typeface="+mn-cs"/>
                      </a:endParaRPr>
                    </a:p>
                  </a:txBody>
                  <a:tcPr anchor="ctr"/>
                </a:tc>
                <a:tc>
                  <a:txBody>
                    <a:bodyPr/>
                    <a:lstStyle/>
                    <a:p>
                      <a:pPr marL="0" algn="ctr" defTabSz="914400" rtl="0" eaLnBrk="1" latinLnBrk="0" hangingPunct="1"/>
                      <a:r>
                        <a:rPr lang="en-US" altLang="zh-TW" sz="1600" b="0" i="0" u="none" strike="noStrike" kern="1200" baseline="0" dirty="0">
                          <a:solidFill>
                            <a:schemeClr val="tx1"/>
                          </a:solidFill>
                          <a:latin typeface="Arial Narrow" panose="020B0606020202030204" pitchFamily="34" charset="0"/>
                          <a:ea typeface="+mn-ea"/>
                          <a:cs typeface="+mn-cs"/>
                        </a:rPr>
                        <a:t>1025</a:t>
                      </a:r>
                      <a:endParaRPr lang="zh-TW" altLang="en-US" sz="1600" b="0" i="0" u="none" strike="noStrike" kern="1200" baseline="0" dirty="0">
                        <a:solidFill>
                          <a:schemeClr val="tx1"/>
                        </a:solidFill>
                        <a:latin typeface="Arial Narrow" panose="020B0606020202030204" pitchFamily="34" charset="0"/>
                        <a:ea typeface="+mn-ea"/>
                        <a:cs typeface="+mn-cs"/>
                      </a:endParaRPr>
                    </a:p>
                  </a:txBody>
                  <a:tcPr anchor="ctr"/>
                </a:tc>
                <a:tc>
                  <a:txBody>
                    <a:bodyPr/>
                    <a:lstStyle/>
                    <a:p>
                      <a:pPr marL="0" algn="ctr" defTabSz="914400" rtl="0" eaLnBrk="1" latinLnBrk="0" hangingPunct="1"/>
                      <a:r>
                        <a:rPr lang="en-US" altLang="zh-TW" sz="1600" b="0" i="0" u="none" strike="noStrike" kern="1200" baseline="0" dirty="0">
                          <a:solidFill>
                            <a:srgbClr val="FF0000"/>
                          </a:solidFill>
                          <a:latin typeface="Arial Narrow" panose="020B0606020202030204" pitchFamily="34" charset="0"/>
                          <a:ea typeface="+mn-ea"/>
                          <a:cs typeface="+mn-cs"/>
                        </a:rPr>
                        <a:t>360</a:t>
                      </a:r>
                      <a:endParaRPr lang="zh-TW" altLang="en-US" sz="1600" b="0" i="0" u="none" strike="noStrike" kern="1200" baseline="0" dirty="0">
                        <a:solidFill>
                          <a:srgbClr val="FF0000"/>
                        </a:solidFill>
                        <a:latin typeface="Arial Narrow" panose="020B0606020202030204" pitchFamily="34" charset="0"/>
                        <a:ea typeface="+mn-ea"/>
                        <a:cs typeface="+mn-cs"/>
                      </a:endParaRPr>
                    </a:p>
                  </a:txBody>
                  <a:tcPr anchor="ctr"/>
                </a:tc>
                <a:tc>
                  <a:txBody>
                    <a:bodyPr/>
                    <a:lstStyle/>
                    <a:p>
                      <a:pPr marL="0" algn="ctr" defTabSz="914400" rtl="0" eaLnBrk="1" latinLnBrk="0" hangingPunct="1"/>
                      <a:r>
                        <a:rPr lang="en-US" altLang="zh-TW" sz="1600" b="0" i="0" u="none" strike="noStrike" kern="1200" baseline="0" dirty="0">
                          <a:solidFill>
                            <a:srgbClr val="FF0000"/>
                          </a:solidFill>
                          <a:latin typeface="Arial Narrow" panose="020B0606020202030204" pitchFamily="34" charset="0"/>
                          <a:ea typeface="+mn-ea"/>
                          <a:cs typeface="+mn-cs"/>
                        </a:rPr>
                        <a:t>1042</a:t>
                      </a:r>
                      <a:endParaRPr lang="zh-TW" altLang="en-US" sz="1600" b="0" i="0" u="none" strike="noStrike" kern="1200" baseline="0" dirty="0">
                        <a:solidFill>
                          <a:srgbClr val="FF0000"/>
                        </a:solidFill>
                        <a:latin typeface="Arial Narrow" panose="020B0606020202030204" pitchFamily="34" charset="0"/>
                        <a:ea typeface="+mn-ea"/>
                        <a:cs typeface="+mn-cs"/>
                      </a:endParaRPr>
                    </a:p>
                  </a:txBody>
                  <a:tcPr anchor="ctr"/>
                </a:tc>
                <a:extLst>
                  <a:ext uri="{0D108BD9-81ED-4DB2-BD59-A6C34878D82A}">
                    <a16:rowId xmlns:a16="http://schemas.microsoft.com/office/drawing/2014/main" val="731832250"/>
                  </a:ext>
                </a:extLst>
              </a:tr>
              <a:tr h="536601">
                <a:tc>
                  <a:txBody>
                    <a:bodyPr/>
                    <a:lstStyle/>
                    <a:p>
                      <a:pPr marL="0" algn="ctr" defTabSz="914400" rtl="0" eaLnBrk="1" latinLnBrk="0" hangingPunct="1"/>
                      <a:r>
                        <a:rPr lang="en-US" altLang="zh-TW" sz="1600" b="0" i="0" u="none" strike="noStrike" kern="1200" baseline="0" dirty="0">
                          <a:solidFill>
                            <a:schemeClr val="tx1"/>
                          </a:solidFill>
                          <a:latin typeface="Arial Narrow" panose="020B0606020202030204" pitchFamily="34" charset="0"/>
                          <a:ea typeface="+mn-ea"/>
                          <a:cs typeface="+mn-cs"/>
                        </a:rPr>
                        <a:t>age</a:t>
                      </a:r>
                      <a:endParaRPr lang="zh-TW" altLang="en-US" sz="1600" b="0" i="0" u="none" strike="noStrike" kern="1200" baseline="0" dirty="0">
                        <a:solidFill>
                          <a:schemeClr val="tx1"/>
                        </a:solidFill>
                        <a:latin typeface="Arial Narrow" panose="020B0606020202030204" pitchFamily="34" charset="0"/>
                        <a:ea typeface="+mn-ea"/>
                        <a:cs typeface="+mn-cs"/>
                      </a:endParaRPr>
                    </a:p>
                  </a:txBody>
                  <a:tcPr anchor="ctr"/>
                </a:tc>
                <a:tc>
                  <a:txBody>
                    <a:bodyPr/>
                    <a:lstStyle/>
                    <a:p>
                      <a:pPr marL="0" algn="ctr" defTabSz="914400" rtl="0" eaLnBrk="1" latinLnBrk="0" hangingPunct="1"/>
                      <a:r>
                        <a:rPr lang="en-US" altLang="zh-TW" sz="1600" b="0" i="0" u="none" strike="noStrike" kern="1200" baseline="0" dirty="0">
                          <a:solidFill>
                            <a:schemeClr val="tx1"/>
                          </a:solidFill>
                          <a:latin typeface="Arial Narrow" panose="020B0606020202030204" pitchFamily="34" charset="0"/>
                          <a:ea typeface="+mn-ea"/>
                          <a:cs typeface="+mn-cs"/>
                        </a:rPr>
                        <a:t>13.5</a:t>
                      </a:r>
                      <a:endParaRPr lang="zh-TW" altLang="en-US" sz="1600" b="0" i="0" u="none" strike="noStrike" kern="1200" baseline="0" dirty="0">
                        <a:solidFill>
                          <a:schemeClr val="tx1"/>
                        </a:solidFill>
                        <a:latin typeface="Arial Narrow" panose="020B0606020202030204" pitchFamily="34" charset="0"/>
                        <a:ea typeface="+mn-ea"/>
                        <a:cs typeface="+mn-cs"/>
                      </a:endParaRPr>
                    </a:p>
                  </a:txBody>
                  <a:tcPr anchor="ctr"/>
                </a:tc>
                <a:tc>
                  <a:txBody>
                    <a:bodyPr/>
                    <a:lstStyle/>
                    <a:p>
                      <a:pPr marL="0" algn="ctr" defTabSz="914400" rtl="0" eaLnBrk="1" latinLnBrk="0" hangingPunct="1"/>
                      <a:r>
                        <a:rPr lang="en-US" altLang="zh-TW" sz="1600" b="0" i="0" u="none" strike="noStrike" kern="1200" baseline="0" dirty="0">
                          <a:solidFill>
                            <a:schemeClr val="tx1"/>
                          </a:solidFill>
                          <a:latin typeface="Arial Narrow" panose="020B0606020202030204" pitchFamily="34" charset="0"/>
                          <a:ea typeface="+mn-ea"/>
                          <a:cs typeface="+mn-cs"/>
                        </a:rPr>
                        <a:t>13.6</a:t>
                      </a:r>
                      <a:endParaRPr lang="zh-TW" altLang="en-US" sz="1600" b="0" i="0" u="none" strike="noStrike" kern="1200" baseline="0" dirty="0">
                        <a:solidFill>
                          <a:schemeClr val="tx1"/>
                        </a:solidFill>
                        <a:latin typeface="Arial Narrow" panose="020B0606020202030204" pitchFamily="34" charset="0"/>
                        <a:ea typeface="+mn-ea"/>
                        <a:cs typeface="+mn-cs"/>
                      </a:endParaRPr>
                    </a:p>
                  </a:txBody>
                  <a:tcPr anchor="ctr"/>
                </a:tc>
                <a:tc>
                  <a:txBody>
                    <a:bodyPr/>
                    <a:lstStyle/>
                    <a:p>
                      <a:pPr marL="0" algn="ctr" defTabSz="914400" rtl="0" eaLnBrk="1" latinLnBrk="0" hangingPunct="1"/>
                      <a:r>
                        <a:rPr lang="en-US" altLang="zh-TW" sz="1600" b="0" i="0" u="none" strike="noStrike" kern="1200" baseline="0" dirty="0">
                          <a:solidFill>
                            <a:srgbClr val="FF0000"/>
                          </a:solidFill>
                          <a:latin typeface="Arial Narrow" panose="020B0606020202030204" pitchFamily="34" charset="0"/>
                          <a:ea typeface="+mn-ea"/>
                          <a:cs typeface="+mn-cs"/>
                        </a:rPr>
                        <a:t>13.5</a:t>
                      </a:r>
                      <a:endParaRPr lang="zh-TW" altLang="en-US" sz="1600" b="0" i="0" u="none" strike="noStrike" kern="1200" baseline="0" dirty="0">
                        <a:solidFill>
                          <a:srgbClr val="FF0000"/>
                        </a:solidFill>
                        <a:latin typeface="Arial Narrow" panose="020B0606020202030204" pitchFamily="34" charset="0"/>
                        <a:ea typeface="+mn-ea"/>
                        <a:cs typeface="+mn-cs"/>
                      </a:endParaRPr>
                    </a:p>
                  </a:txBody>
                  <a:tcPr anchor="ctr"/>
                </a:tc>
                <a:tc>
                  <a:txBody>
                    <a:bodyPr/>
                    <a:lstStyle/>
                    <a:p>
                      <a:pPr marL="0" algn="ctr" defTabSz="914400" rtl="0" eaLnBrk="1" latinLnBrk="0" hangingPunct="1"/>
                      <a:r>
                        <a:rPr lang="en-US" altLang="zh-TW" sz="1600" b="0" i="0" u="none" strike="noStrike" kern="1200" baseline="0" dirty="0">
                          <a:solidFill>
                            <a:srgbClr val="FF0000"/>
                          </a:solidFill>
                          <a:latin typeface="Arial Narrow" panose="020B0606020202030204" pitchFamily="34" charset="0"/>
                          <a:ea typeface="+mn-ea"/>
                          <a:cs typeface="+mn-cs"/>
                        </a:rPr>
                        <a:t>13.4</a:t>
                      </a:r>
                      <a:endParaRPr lang="zh-TW" altLang="en-US" sz="1600" b="0" i="0" u="none" strike="noStrike" kern="1200" baseline="0" dirty="0">
                        <a:solidFill>
                          <a:srgbClr val="FF0000"/>
                        </a:solidFill>
                        <a:latin typeface="Arial Narrow" panose="020B0606020202030204" pitchFamily="34" charset="0"/>
                        <a:ea typeface="+mn-ea"/>
                        <a:cs typeface="+mn-cs"/>
                      </a:endParaRPr>
                    </a:p>
                  </a:txBody>
                  <a:tcPr anchor="ctr"/>
                </a:tc>
                <a:extLst>
                  <a:ext uri="{0D108BD9-81ED-4DB2-BD59-A6C34878D82A}">
                    <a16:rowId xmlns:a16="http://schemas.microsoft.com/office/drawing/2014/main" val="1681637448"/>
                  </a:ext>
                </a:extLst>
              </a:tr>
              <a:tr h="536601">
                <a:tc>
                  <a:txBody>
                    <a:bodyPr/>
                    <a:lstStyle/>
                    <a:p>
                      <a:pPr marL="0" algn="ctr" defTabSz="914400" rtl="0" eaLnBrk="1" latinLnBrk="0" hangingPunct="1"/>
                      <a:r>
                        <a:rPr lang="en-US" altLang="zh-TW" sz="1600" b="0" i="0" u="none" strike="noStrike" kern="1200" baseline="0" dirty="0">
                          <a:solidFill>
                            <a:schemeClr val="tx1"/>
                          </a:solidFill>
                          <a:latin typeface="Arial Narrow" panose="020B0606020202030204" pitchFamily="34" charset="0"/>
                          <a:ea typeface="+mn-ea"/>
                          <a:cs typeface="+mn-cs"/>
                        </a:rPr>
                        <a:t>sex(male, %)</a:t>
                      </a:r>
                      <a:endParaRPr lang="zh-TW" altLang="en-US" sz="1600" b="0" i="0" u="none" strike="noStrike" kern="1200" baseline="0" dirty="0">
                        <a:solidFill>
                          <a:schemeClr val="tx1"/>
                        </a:solidFill>
                        <a:latin typeface="Arial Narrow" panose="020B0606020202030204" pitchFamily="34" charset="0"/>
                        <a:ea typeface="+mn-ea"/>
                        <a:cs typeface="+mn-cs"/>
                      </a:endParaRPr>
                    </a:p>
                  </a:txBody>
                  <a:tcPr anchor="ct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TW" sz="1600" b="0" i="0" u="none" strike="noStrike" kern="1200" baseline="0" dirty="0">
                          <a:solidFill>
                            <a:schemeClr val="tx1"/>
                          </a:solidFill>
                          <a:latin typeface="Arial Narrow" panose="020B0606020202030204" pitchFamily="34" charset="0"/>
                          <a:ea typeface="+mn-ea"/>
                          <a:cs typeface="+mn-cs"/>
                        </a:rPr>
                        <a:t>65.0</a:t>
                      </a:r>
                      <a:endParaRPr lang="zh-TW" altLang="en-US" sz="1600" b="0" i="0" u="none" strike="noStrike" kern="1200" baseline="0" dirty="0">
                        <a:solidFill>
                          <a:schemeClr val="tx1"/>
                        </a:solidFill>
                        <a:latin typeface="Arial Narrow" panose="020B0606020202030204" pitchFamily="34" charset="0"/>
                        <a:ea typeface="+mn-ea"/>
                        <a:cs typeface="+mn-cs"/>
                      </a:endParaRPr>
                    </a:p>
                  </a:txBody>
                  <a:tcPr anchor="ct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TW" sz="1600" b="0" i="0" u="none" strike="noStrike" kern="1200" baseline="0" dirty="0">
                          <a:solidFill>
                            <a:schemeClr val="tx1"/>
                          </a:solidFill>
                          <a:latin typeface="Arial Narrow" panose="020B0606020202030204" pitchFamily="34" charset="0"/>
                          <a:ea typeface="+mn-ea"/>
                          <a:cs typeface="+mn-cs"/>
                        </a:rPr>
                        <a:t>48.7</a:t>
                      </a:r>
                      <a:endParaRPr lang="zh-TW" altLang="en-US" sz="1600" b="0" i="0" u="none" strike="noStrike" kern="1200" baseline="0" dirty="0">
                        <a:solidFill>
                          <a:schemeClr val="tx1"/>
                        </a:solidFill>
                        <a:latin typeface="Arial Narrow" panose="020B0606020202030204" pitchFamily="34" charset="0"/>
                        <a:ea typeface="+mn-ea"/>
                        <a:cs typeface="+mn-cs"/>
                      </a:endParaRPr>
                    </a:p>
                  </a:txBody>
                  <a:tcPr anchor="ct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TW" sz="1600" b="0" i="0" u="none" strike="noStrike" kern="1200" baseline="0" dirty="0">
                          <a:solidFill>
                            <a:srgbClr val="FF0000"/>
                          </a:solidFill>
                          <a:latin typeface="Arial Narrow" panose="020B0606020202030204" pitchFamily="34" charset="0"/>
                          <a:ea typeface="+mn-ea"/>
                          <a:cs typeface="+mn-cs"/>
                        </a:rPr>
                        <a:t>63.1</a:t>
                      </a:r>
                      <a:endParaRPr lang="zh-TW" altLang="en-US" sz="1600" b="0" i="0" u="none" strike="noStrike" kern="1200" baseline="0" dirty="0">
                        <a:solidFill>
                          <a:srgbClr val="FF0000"/>
                        </a:solidFill>
                        <a:latin typeface="Arial Narrow" panose="020B0606020202030204" pitchFamily="34" charset="0"/>
                        <a:ea typeface="+mn-ea"/>
                        <a:cs typeface="+mn-cs"/>
                      </a:endParaRPr>
                    </a:p>
                  </a:txBody>
                  <a:tcPr anchor="ct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TW" sz="1600" b="0" i="0" u="none" strike="noStrike" kern="1200" baseline="0" dirty="0">
                          <a:solidFill>
                            <a:srgbClr val="FF0000"/>
                          </a:solidFill>
                          <a:latin typeface="Arial Narrow" panose="020B0606020202030204" pitchFamily="34" charset="0"/>
                          <a:ea typeface="+mn-ea"/>
                          <a:cs typeface="+mn-cs"/>
                        </a:rPr>
                        <a:t>48.7</a:t>
                      </a:r>
                      <a:endParaRPr lang="zh-TW" altLang="en-US" sz="1600" b="0" i="0" u="none" strike="noStrike" kern="1200" baseline="0" dirty="0">
                        <a:solidFill>
                          <a:srgbClr val="FF0000"/>
                        </a:solidFill>
                        <a:latin typeface="Arial Narrow" panose="020B0606020202030204" pitchFamily="34" charset="0"/>
                        <a:ea typeface="+mn-ea"/>
                        <a:cs typeface="+mn-cs"/>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3733155"/>
                  </a:ext>
                </a:extLst>
              </a:tr>
              <a:tr h="536601">
                <a:tc>
                  <a:txBody>
                    <a:bodyPr/>
                    <a:lstStyle/>
                    <a:p>
                      <a:pPr marL="0" algn="ctr" defTabSz="914400" rtl="0" eaLnBrk="1" latinLnBrk="0" hangingPunct="1"/>
                      <a:r>
                        <a:rPr lang="en-US" altLang="zh-TW" sz="1600" b="0" i="0" u="none" strike="noStrike" kern="1200" baseline="0" dirty="0">
                          <a:solidFill>
                            <a:schemeClr val="tx1"/>
                          </a:solidFill>
                          <a:latin typeface="Arial Narrow" panose="020B0606020202030204" pitchFamily="34" charset="0"/>
                          <a:ea typeface="+mn-ea"/>
                          <a:cs typeface="+mn-cs"/>
                        </a:rPr>
                        <a:t>Race(Non-Hispanic White, %)</a:t>
                      </a:r>
                      <a:endParaRPr lang="zh-TW" altLang="en-US" sz="1600" b="0" i="0" u="none" strike="noStrike" kern="1200" baseline="0" dirty="0">
                        <a:solidFill>
                          <a:schemeClr val="tx1"/>
                        </a:solidFill>
                        <a:latin typeface="Arial Narrow" panose="020B0606020202030204" pitchFamily="34" charset="0"/>
                        <a:ea typeface="+mn-ea"/>
                        <a:cs typeface="+mn-cs"/>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TW" sz="1600" b="0" i="0" u="none" strike="noStrike" kern="1200" baseline="0" dirty="0">
                          <a:solidFill>
                            <a:schemeClr val="tx1"/>
                          </a:solidFill>
                          <a:latin typeface="Arial Narrow" panose="020B0606020202030204" pitchFamily="34" charset="0"/>
                          <a:ea typeface="+mn-ea"/>
                          <a:cs typeface="+mn-cs"/>
                        </a:rPr>
                        <a:t>52.9</a:t>
                      </a:r>
                      <a:endParaRPr lang="zh-TW" altLang="en-US" sz="1600" b="0" i="0" u="none" strike="noStrike" kern="1200" baseline="0" dirty="0">
                        <a:solidFill>
                          <a:schemeClr val="tx1"/>
                        </a:solidFill>
                        <a:latin typeface="Arial Narrow" panose="020B0606020202030204" pitchFamily="34" charset="0"/>
                        <a:ea typeface="+mn-ea"/>
                        <a:cs typeface="+mn-cs"/>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TW" sz="1600" b="0" i="0" u="none" strike="noStrike" kern="1200" baseline="0" dirty="0">
                          <a:solidFill>
                            <a:schemeClr val="tx1"/>
                          </a:solidFill>
                          <a:latin typeface="Arial Narrow" panose="020B0606020202030204" pitchFamily="34" charset="0"/>
                          <a:ea typeface="+mn-ea"/>
                          <a:cs typeface="+mn-cs"/>
                        </a:rPr>
                        <a:t>60.4</a:t>
                      </a:r>
                      <a:endParaRPr lang="zh-TW" altLang="en-US" sz="1600" b="0" i="0" u="none" strike="noStrike" kern="1200" baseline="0" dirty="0">
                        <a:solidFill>
                          <a:schemeClr val="tx1"/>
                        </a:solidFill>
                        <a:latin typeface="Arial Narrow" panose="020B0606020202030204" pitchFamily="34" charset="0"/>
                        <a:ea typeface="+mn-ea"/>
                        <a:cs typeface="+mn-cs"/>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TW" sz="1600" b="0" i="0" u="none" strike="noStrike" kern="1200" baseline="0" dirty="0">
                          <a:solidFill>
                            <a:srgbClr val="FF0000"/>
                          </a:solidFill>
                          <a:latin typeface="Arial Narrow" panose="020B0606020202030204" pitchFamily="34" charset="0"/>
                          <a:ea typeface="+mn-ea"/>
                          <a:cs typeface="+mn-cs"/>
                        </a:rPr>
                        <a:t>26.7</a:t>
                      </a:r>
                      <a:endParaRPr lang="zh-TW" altLang="en-US" sz="1600" b="0" i="0" u="none" strike="noStrike" kern="1200" baseline="0" dirty="0">
                        <a:solidFill>
                          <a:srgbClr val="FF0000"/>
                        </a:solidFill>
                        <a:latin typeface="Arial Narrow" panose="020B0606020202030204" pitchFamily="34" charset="0"/>
                        <a:ea typeface="+mn-ea"/>
                        <a:cs typeface="+mn-cs"/>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TW" sz="1600" b="0" i="0" u="none" strike="noStrike" kern="1200" baseline="0" dirty="0">
                          <a:solidFill>
                            <a:srgbClr val="FF0000"/>
                          </a:solidFill>
                          <a:latin typeface="Arial Narrow" panose="020B0606020202030204" pitchFamily="34" charset="0"/>
                          <a:ea typeface="+mn-ea"/>
                          <a:cs typeface="+mn-cs"/>
                        </a:rPr>
                        <a:t>27.2</a:t>
                      </a:r>
                      <a:endParaRPr lang="zh-TW" altLang="en-US" sz="1600" b="0" i="0" u="none" strike="noStrike" kern="1200" baseline="0" dirty="0">
                        <a:solidFill>
                          <a:srgbClr val="FF0000"/>
                        </a:solidFill>
                        <a:latin typeface="Arial Narrow" panose="020B0606020202030204" pitchFamily="34" charset="0"/>
                        <a:ea typeface="+mn-ea"/>
                        <a:cs typeface="+mn-cs"/>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5932174"/>
                  </a:ext>
                </a:extLst>
              </a:tr>
              <a:tr h="624663">
                <a:tc>
                  <a:txBody>
                    <a:bodyPr/>
                    <a:lstStyle/>
                    <a:p>
                      <a:pPr marL="0" algn="ctr" defTabSz="914400" rtl="0" eaLnBrk="1" latinLnBrk="0" hangingPunct="1"/>
                      <a:r>
                        <a:rPr lang="en-US" altLang="zh-TW" sz="1600" b="0" i="0" u="none" strike="noStrike" kern="1200" baseline="0" dirty="0">
                          <a:solidFill>
                            <a:schemeClr val="tx1"/>
                          </a:solidFill>
                          <a:latin typeface="Arial Narrow" panose="020B0606020202030204" pitchFamily="34" charset="0"/>
                          <a:ea typeface="+mn-ea"/>
                          <a:cs typeface="+mn-cs"/>
                        </a:rPr>
                        <a:t>Household reference person’s education(College graduate or Above, %)</a:t>
                      </a:r>
                      <a:endParaRPr lang="zh-TW" altLang="en-US" sz="1600" b="0" i="0" u="none" strike="noStrike" kern="1200" baseline="0" dirty="0">
                        <a:solidFill>
                          <a:schemeClr val="tx1"/>
                        </a:solidFill>
                        <a:latin typeface="Arial Narrow" panose="020B0606020202030204" pitchFamily="34" charset="0"/>
                        <a:ea typeface="+mn-ea"/>
                        <a:cs typeface="+mn-cs"/>
                      </a:endParaRPr>
                    </a:p>
                  </a:txBody>
                  <a:tcPr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US" altLang="zh-TW" sz="1600" b="0" i="0" u="none" strike="noStrike" kern="1200" baseline="0" dirty="0">
                          <a:solidFill>
                            <a:schemeClr val="tx1"/>
                          </a:solidFill>
                          <a:latin typeface="Arial Narrow" panose="020B0606020202030204" pitchFamily="34" charset="0"/>
                          <a:ea typeface="+mn-ea"/>
                          <a:cs typeface="+mn-cs"/>
                        </a:rPr>
                        <a:t>20.3</a:t>
                      </a:r>
                      <a:endParaRPr lang="zh-TW" altLang="en-US" sz="1600" b="0" i="0" u="none" strike="noStrike" kern="1200" baseline="0" dirty="0">
                        <a:solidFill>
                          <a:schemeClr val="tx1"/>
                        </a:solidFill>
                        <a:latin typeface="Arial Narrow" panose="020B0606020202030204" pitchFamily="34" charset="0"/>
                        <a:ea typeface="+mn-ea"/>
                        <a:cs typeface="+mn-cs"/>
                      </a:endParaRPr>
                    </a:p>
                  </a:txBody>
                  <a:tcPr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US" altLang="zh-TW" sz="1600" b="0" i="0" u="none" strike="noStrike" kern="1200" baseline="0" dirty="0">
                          <a:solidFill>
                            <a:schemeClr val="tx1"/>
                          </a:solidFill>
                          <a:latin typeface="Arial Narrow" panose="020B0606020202030204" pitchFamily="34" charset="0"/>
                          <a:ea typeface="+mn-ea"/>
                          <a:cs typeface="+mn-cs"/>
                        </a:rPr>
                        <a:t>29.0</a:t>
                      </a:r>
                      <a:endParaRPr lang="zh-TW" altLang="en-US" sz="1600" b="0" i="0" u="none" strike="noStrike" kern="1200" baseline="0" dirty="0">
                        <a:solidFill>
                          <a:schemeClr val="tx1"/>
                        </a:solidFill>
                        <a:latin typeface="Arial Narrow" panose="020B0606020202030204" pitchFamily="34" charset="0"/>
                        <a:ea typeface="+mn-ea"/>
                        <a:cs typeface="+mn-cs"/>
                      </a:endParaRPr>
                    </a:p>
                  </a:txBody>
                  <a:tcPr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US" altLang="zh-TW" sz="1600" b="0" i="0" u="none" strike="noStrike" kern="1200" baseline="0" dirty="0">
                          <a:solidFill>
                            <a:srgbClr val="FF0000"/>
                          </a:solidFill>
                          <a:latin typeface="Arial Narrow" panose="020B0606020202030204" pitchFamily="34" charset="0"/>
                          <a:ea typeface="+mn-ea"/>
                          <a:cs typeface="+mn-cs"/>
                        </a:rPr>
                        <a:t>18.1</a:t>
                      </a:r>
                      <a:endParaRPr lang="zh-TW" altLang="en-US" sz="1600" b="0" i="0" u="none" strike="noStrike" kern="1200" baseline="0" dirty="0">
                        <a:solidFill>
                          <a:srgbClr val="FF0000"/>
                        </a:solidFill>
                        <a:latin typeface="Arial Narrow" panose="020B0606020202030204" pitchFamily="34" charset="0"/>
                        <a:ea typeface="+mn-ea"/>
                        <a:cs typeface="+mn-cs"/>
                      </a:endParaRPr>
                    </a:p>
                  </a:txBody>
                  <a:tcPr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US" altLang="zh-TW" sz="1600" b="0" i="0" u="none" strike="noStrike" kern="1200" baseline="0" dirty="0">
                          <a:solidFill>
                            <a:srgbClr val="FF0000"/>
                          </a:solidFill>
                          <a:latin typeface="Arial Narrow" panose="020B0606020202030204" pitchFamily="34" charset="0"/>
                          <a:ea typeface="+mn-ea"/>
                          <a:cs typeface="+mn-cs"/>
                        </a:rPr>
                        <a:t>19.9</a:t>
                      </a:r>
                      <a:endParaRPr lang="zh-TW" altLang="en-US" sz="1600" b="0" i="0" u="none" strike="noStrike" kern="1200" baseline="0" dirty="0">
                        <a:solidFill>
                          <a:srgbClr val="FF0000"/>
                        </a:solidFill>
                        <a:latin typeface="Arial Narrow" panose="020B0606020202030204" pitchFamily="34" charset="0"/>
                        <a:ea typeface="+mn-ea"/>
                        <a:cs typeface="+mn-cs"/>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487587"/>
                  </a:ext>
                </a:extLst>
              </a:tr>
              <a:tr h="624663">
                <a:tc>
                  <a:txBody>
                    <a:bodyPr/>
                    <a:lstStyle/>
                    <a:p>
                      <a:pPr marL="0" algn="ctr" defTabSz="914400" rtl="0" eaLnBrk="1" latinLnBrk="0" hangingPunct="1"/>
                      <a:r>
                        <a:rPr lang="en-US" altLang="zh-TW" sz="1600" b="0" i="0" u="none" strike="noStrike" kern="1200" baseline="0" dirty="0">
                          <a:solidFill>
                            <a:schemeClr val="tx1"/>
                          </a:solidFill>
                          <a:latin typeface="Arial Narrow" panose="020B0606020202030204" pitchFamily="34" charset="0"/>
                          <a:ea typeface="+mn-ea"/>
                          <a:cs typeface="+mn-cs"/>
                        </a:rPr>
                        <a:t>Maternal smoking during</a:t>
                      </a:r>
                    </a:p>
                    <a:p>
                      <a:pPr marL="0" algn="ctr" defTabSz="914400" rtl="0" eaLnBrk="1" latinLnBrk="0" hangingPunct="1"/>
                      <a:r>
                        <a:rPr lang="en-US" altLang="zh-TW" sz="1600" b="0" i="0" u="none" strike="noStrike" kern="1200" baseline="0" dirty="0">
                          <a:solidFill>
                            <a:schemeClr val="tx1"/>
                          </a:solidFill>
                          <a:latin typeface="Arial Narrow" panose="020B0606020202030204" pitchFamily="34" charset="0"/>
                          <a:ea typeface="+mn-ea"/>
                          <a:cs typeface="+mn-cs"/>
                        </a:rPr>
                        <a:t>Pregnancy (yes, %)</a:t>
                      </a:r>
                      <a:endParaRPr lang="zh-TW" altLang="en-US" sz="1600" b="0" i="0" u="none" strike="noStrike" kern="1200" baseline="0" dirty="0">
                        <a:solidFill>
                          <a:schemeClr val="tx1"/>
                        </a:solidFill>
                        <a:latin typeface="Arial Narrow" panose="020B0606020202030204" pitchFamily="34" charset="0"/>
                        <a:ea typeface="+mn-ea"/>
                        <a:cs typeface="+mn-cs"/>
                      </a:endParaRPr>
                    </a:p>
                  </a:txBody>
                  <a:tcPr anchor="ctr"/>
                </a:tc>
                <a:tc>
                  <a:txBody>
                    <a:bodyPr/>
                    <a:lstStyle/>
                    <a:p>
                      <a:pPr marL="0" algn="ctr" defTabSz="914400" rtl="0" eaLnBrk="1" latinLnBrk="0" hangingPunct="1"/>
                      <a:r>
                        <a:rPr lang="en-US" altLang="zh-TW" sz="1600" b="0" i="0" u="none" strike="noStrike" kern="1200" baseline="0" dirty="0">
                          <a:solidFill>
                            <a:schemeClr val="tx1"/>
                          </a:solidFill>
                          <a:latin typeface="Arial Narrow" panose="020B0606020202030204" pitchFamily="34" charset="0"/>
                          <a:ea typeface="+mn-ea"/>
                          <a:cs typeface="+mn-cs"/>
                        </a:rPr>
                        <a:t>17.2</a:t>
                      </a:r>
                      <a:endParaRPr lang="zh-TW" altLang="en-US" sz="1600" b="0" i="0" u="none" strike="noStrike" kern="1200" baseline="0" dirty="0">
                        <a:solidFill>
                          <a:schemeClr val="tx1"/>
                        </a:solidFill>
                        <a:latin typeface="Arial Narrow" panose="020B0606020202030204" pitchFamily="34" charset="0"/>
                        <a:ea typeface="+mn-ea"/>
                        <a:cs typeface="+mn-cs"/>
                      </a:endParaRPr>
                    </a:p>
                  </a:txBody>
                  <a:tcPr anchor="ctr"/>
                </a:tc>
                <a:tc>
                  <a:txBody>
                    <a:bodyPr/>
                    <a:lstStyle/>
                    <a:p>
                      <a:pPr marL="0" algn="ctr" defTabSz="914400" rtl="0" eaLnBrk="1" latinLnBrk="0" hangingPunct="1"/>
                      <a:r>
                        <a:rPr lang="en-US" altLang="zh-TW" sz="1600" b="0" i="0" u="none" strike="noStrike" kern="1200" baseline="0" dirty="0">
                          <a:solidFill>
                            <a:schemeClr val="tx1"/>
                          </a:solidFill>
                          <a:latin typeface="Arial Narrow" panose="020B0606020202030204" pitchFamily="34" charset="0"/>
                          <a:ea typeface="+mn-ea"/>
                          <a:cs typeface="+mn-cs"/>
                        </a:rPr>
                        <a:t>14.4</a:t>
                      </a:r>
                      <a:endParaRPr lang="zh-TW" altLang="en-US" sz="1600" b="0" i="0" u="none" strike="noStrike" kern="1200" baseline="0" dirty="0">
                        <a:solidFill>
                          <a:schemeClr val="tx1"/>
                        </a:solidFill>
                        <a:latin typeface="Arial Narrow" panose="020B0606020202030204" pitchFamily="34" charset="0"/>
                        <a:ea typeface="+mn-ea"/>
                        <a:cs typeface="+mn-cs"/>
                      </a:endParaRPr>
                    </a:p>
                  </a:txBody>
                  <a:tcPr anchor="ctr"/>
                </a:tc>
                <a:tc>
                  <a:txBody>
                    <a:bodyPr/>
                    <a:lstStyle/>
                    <a:p>
                      <a:pPr marL="0" algn="ctr" defTabSz="914400" rtl="0" eaLnBrk="1" latinLnBrk="0" hangingPunct="1"/>
                      <a:r>
                        <a:rPr lang="en-US" altLang="zh-TW" sz="1600" b="0" i="0" u="none" strike="noStrike" kern="1200" baseline="0" dirty="0">
                          <a:solidFill>
                            <a:srgbClr val="FF0000"/>
                          </a:solidFill>
                          <a:latin typeface="Arial Narrow" panose="020B0606020202030204" pitchFamily="34" charset="0"/>
                          <a:ea typeface="+mn-ea"/>
                          <a:cs typeface="+mn-cs"/>
                        </a:rPr>
                        <a:t>14.0</a:t>
                      </a:r>
                      <a:endParaRPr lang="zh-TW" altLang="en-US" sz="1600" b="0" i="0" u="none" strike="noStrike" kern="1200" baseline="0" dirty="0">
                        <a:solidFill>
                          <a:srgbClr val="FF0000"/>
                        </a:solidFill>
                        <a:latin typeface="Arial Narrow" panose="020B0606020202030204" pitchFamily="34" charset="0"/>
                        <a:ea typeface="+mn-ea"/>
                        <a:cs typeface="+mn-cs"/>
                      </a:endParaRPr>
                    </a:p>
                  </a:txBody>
                  <a:tcPr anchor="ctr"/>
                </a:tc>
                <a:tc>
                  <a:txBody>
                    <a:bodyPr/>
                    <a:lstStyle/>
                    <a:p>
                      <a:pPr marL="0" algn="ctr" defTabSz="914400" rtl="0" eaLnBrk="1" latinLnBrk="0" hangingPunct="1"/>
                      <a:r>
                        <a:rPr lang="en-US" altLang="zh-TW" sz="1600" b="0" i="0" u="none" strike="noStrike" kern="1200" baseline="0" dirty="0">
                          <a:solidFill>
                            <a:srgbClr val="FF0000"/>
                          </a:solidFill>
                          <a:latin typeface="Arial Narrow" panose="020B0606020202030204" pitchFamily="34" charset="0"/>
                          <a:ea typeface="+mn-ea"/>
                          <a:cs typeface="+mn-cs"/>
                        </a:rPr>
                        <a:t>12.9</a:t>
                      </a:r>
                      <a:endParaRPr lang="zh-TW" altLang="en-US" sz="1600" b="0" i="0" u="none" strike="noStrike" kern="1200" baseline="0" dirty="0">
                        <a:solidFill>
                          <a:srgbClr val="FF0000"/>
                        </a:solidFill>
                        <a:latin typeface="Arial Narrow" panose="020B0606020202030204" pitchFamily="34" charset="0"/>
                        <a:ea typeface="+mn-ea"/>
                        <a:cs typeface="+mn-cs"/>
                      </a:endParaRPr>
                    </a:p>
                  </a:txBody>
                  <a:tcPr anchor="ctr"/>
                </a:tc>
                <a:extLst>
                  <a:ext uri="{0D108BD9-81ED-4DB2-BD59-A6C34878D82A}">
                    <a16:rowId xmlns:a16="http://schemas.microsoft.com/office/drawing/2014/main" val="507490291"/>
                  </a:ext>
                </a:extLst>
              </a:tr>
            </a:tbl>
          </a:graphicData>
        </a:graphic>
      </p:graphicFrame>
    </p:spTree>
    <p:extLst>
      <p:ext uri="{BB962C8B-B14F-4D97-AF65-F5344CB8AC3E}">
        <p14:creationId xmlns:p14="http://schemas.microsoft.com/office/powerpoint/2010/main" val="1929909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FFAA51-2AFE-42DE-BCAD-817B4CF35BB0}"/>
              </a:ext>
            </a:extLst>
          </p:cNvPr>
          <p:cNvSpPr>
            <a:spLocks noGrp="1"/>
          </p:cNvSpPr>
          <p:nvPr>
            <p:ph type="title"/>
          </p:nvPr>
        </p:nvSpPr>
        <p:spPr/>
        <p:txBody>
          <a:bodyPr/>
          <a:lstStyle/>
          <a:p>
            <a:r>
              <a:rPr lang="en-US" altLang="zh-TW" dirty="0"/>
              <a:t>‘Race’ Outliers</a:t>
            </a:r>
            <a:endParaRPr lang="zh-TW" altLang="en-US" dirty="0"/>
          </a:p>
        </p:txBody>
      </p:sp>
      <p:graphicFrame>
        <p:nvGraphicFramePr>
          <p:cNvPr id="6" name="內容版面配置區 5">
            <a:extLst>
              <a:ext uri="{FF2B5EF4-FFF2-40B4-BE49-F238E27FC236}">
                <a16:creationId xmlns:a16="http://schemas.microsoft.com/office/drawing/2014/main" id="{92B3FC6D-9E15-4A6F-BB58-46E374660730}"/>
              </a:ext>
            </a:extLst>
          </p:cNvPr>
          <p:cNvGraphicFramePr>
            <a:graphicFrameLocks noGrp="1"/>
          </p:cNvGraphicFramePr>
          <p:nvPr>
            <p:ph idx="1"/>
            <p:extLst>
              <p:ext uri="{D42A27DB-BD31-4B8C-83A1-F6EECF244321}">
                <p14:modId xmlns:p14="http://schemas.microsoft.com/office/powerpoint/2010/main" val="2218046002"/>
              </p:ext>
            </p:extLst>
          </p:nvPr>
        </p:nvGraphicFramePr>
        <p:xfrm>
          <a:off x="632298" y="1846262"/>
          <a:ext cx="11021433" cy="3931968"/>
        </p:xfrm>
        <a:graphic>
          <a:graphicData uri="http://schemas.openxmlformats.org/drawingml/2006/table">
            <a:tbl>
              <a:tblPr firstRow="1" bandRow="1">
                <a:tableStyleId>{3B4B98B0-60AC-42C2-AFA5-B58CD77FA1E5}</a:tableStyleId>
              </a:tblPr>
              <a:tblGrid>
                <a:gridCol w="737952">
                  <a:extLst>
                    <a:ext uri="{9D8B030D-6E8A-4147-A177-3AD203B41FA5}">
                      <a16:colId xmlns:a16="http://schemas.microsoft.com/office/drawing/2014/main" val="3671868574"/>
                    </a:ext>
                  </a:extLst>
                </a:gridCol>
                <a:gridCol w="2142465">
                  <a:extLst>
                    <a:ext uri="{9D8B030D-6E8A-4147-A177-3AD203B41FA5}">
                      <a16:colId xmlns:a16="http://schemas.microsoft.com/office/drawing/2014/main" val="3404829357"/>
                    </a:ext>
                  </a:extLst>
                </a:gridCol>
                <a:gridCol w="1017627">
                  <a:extLst>
                    <a:ext uri="{9D8B030D-6E8A-4147-A177-3AD203B41FA5}">
                      <a16:colId xmlns:a16="http://schemas.microsoft.com/office/drawing/2014/main" val="364907729"/>
                    </a:ext>
                  </a:extLst>
                </a:gridCol>
                <a:gridCol w="1017627">
                  <a:extLst>
                    <a:ext uri="{9D8B030D-6E8A-4147-A177-3AD203B41FA5}">
                      <a16:colId xmlns:a16="http://schemas.microsoft.com/office/drawing/2014/main" val="1259646250"/>
                    </a:ext>
                  </a:extLst>
                </a:gridCol>
                <a:gridCol w="1017627">
                  <a:extLst>
                    <a:ext uri="{9D8B030D-6E8A-4147-A177-3AD203B41FA5}">
                      <a16:colId xmlns:a16="http://schemas.microsoft.com/office/drawing/2014/main" val="119141547"/>
                    </a:ext>
                  </a:extLst>
                </a:gridCol>
                <a:gridCol w="1017627">
                  <a:extLst>
                    <a:ext uri="{9D8B030D-6E8A-4147-A177-3AD203B41FA5}">
                      <a16:colId xmlns:a16="http://schemas.microsoft.com/office/drawing/2014/main" val="2125824046"/>
                    </a:ext>
                  </a:extLst>
                </a:gridCol>
                <a:gridCol w="1017627">
                  <a:extLst>
                    <a:ext uri="{9D8B030D-6E8A-4147-A177-3AD203B41FA5}">
                      <a16:colId xmlns:a16="http://schemas.microsoft.com/office/drawing/2014/main" val="2917864454"/>
                    </a:ext>
                  </a:extLst>
                </a:gridCol>
                <a:gridCol w="1017627">
                  <a:extLst>
                    <a:ext uri="{9D8B030D-6E8A-4147-A177-3AD203B41FA5}">
                      <a16:colId xmlns:a16="http://schemas.microsoft.com/office/drawing/2014/main" val="2477005939"/>
                    </a:ext>
                  </a:extLst>
                </a:gridCol>
                <a:gridCol w="1017627">
                  <a:extLst>
                    <a:ext uri="{9D8B030D-6E8A-4147-A177-3AD203B41FA5}">
                      <a16:colId xmlns:a16="http://schemas.microsoft.com/office/drawing/2014/main" val="3622290021"/>
                    </a:ext>
                  </a:extLst>
                </a:gridCol>
                <a:gridCol w="1017627">
                  <a:extLst>
                    <a:ext uri="{9D8B030D-6E8A-4147-A177-3AD203B41FA5}">
                      <a16:colId xmlns:a16="http://schemas.microsoft.com/office/drawing/2014/main" val="303297372"/>
                    </a:ext>
                  </a:extLst>
                </a:gridCol>
              </a:tblGrid>
              <a:tr h="655328">
                <a:tc>
                  <a:txBody>
                    <a:bodyPr/>
                    <a:lstStyle/>
                    <a:p>
                      <a:pPr algn="ctr" fontAlgn="ctr"/>
                      <a:r>
                        <a:rPr lang="en-US" sz="1800" b="0" i="0" u="none" strike="noStrike" dirty="0">
                          <a:solidFill>
                            <a:srgbClr val="000000"/>
                          </a:solidFill>
                          <a:effectLst/>
                          <a:latin typeface="Arial Narrow" panose="020B0606020202030204" pitchFamily="34" charset="0"/>
                          <a:ea typeface="新細明體" panose="02020500000000000000" pitchFamily="18" charset="-120"/>
                        </a:rPr>
                        <a:t>Code/</a:t>
                      </a:r>
                    </a:p>
                    <a:p>
                      <a:pPr algn="ctr" fontAlgn="ctr"/>
                      <a:r>
                        <a:rPr lang="en-US" sz="1800" b="0" i="0" u="none" strike="noStrike" dirty="0">
                          <a:solidFill>
                            <a:srgbClr val="000000"/>
                          </a:solidFill>
                          <a:effectLst/>
                          <a:latin typeface="Arial Narrow" panose="020B0606020202030204" pitchFamily="34" charset="0"/>
                          <a:ea typeface="新細明體" panose="02020500000000000000" pitchFamily="18" charset="-120"/>
                        </a:rPr>
                        <a:t>Value</a:t>
                      </a:r>
                    </a:p>
                  </a:txBody>
                  <a:tcPr marL="9525" marR="9525" marT="9525" marB="0" anchor="ctr"/>
                </a:tc>
                <a:tc>
                  <a:txBody>
                    <a:bodyPr/>
                    <a:lstStyle/>
                    <a:p>
                      <a:pPr algn="ctr" fontAlgn="ctr"/>
                      <a:r>
                        <a:rPr lang="en-US" sz="1800" b="0" i="0" u="none" strike="noStrike" dirty="0">
                          <a:solidFill>
                            <a:srgbClr val="000000"/>
                          </a:solidFill>
                          <a:effectLst/>
                          <a:latin typeface="Arial Narrow" panose="020B0606020202030204" pitchFamily="34" charset="0"/>
                          <a:ea typeface="新細明體" panose="02020500000000000000" pitchFamily="18" charset="-120"/>
                        </a:rPr>
                        <a:t>Value Description</a:t>
                      </a:r>
                    </a:p>
                  </a:txBody>
                  <a:tcPr marL="9525" marR="9525" marT="9525" marB="0" anchor="ctr"/>
                </a:tc>
                <a:tc>
                  <a:txBody>
                    <a:bodyPr/>
                    <a:lstStyle/>
                    <a:p>
                      <a:pPr algn="ctr" fontAlgn="ctr"/>
                      <a:r>
                        <a:rPr lang="en-US" altLang="zh-TW" sz="1800" b="0" i="0" u="none" strike="noStrike" dirty="0">
                          <a:solidFill>
                            <a:srgbClr val="000000"/>
                          </a:solidFill>
                          <a:effectLst/>
                          <a:latin typeface="Arial Narrow" panose="020B0606020202030204" pitchFamily="34" charset="0"/>
                          <a:ea typeface="新細明體" panose="02020500000000000000" pitchFamily="18" charset="-120"/>
                        </a:rPr>
                        <a:t>2005-2006</a:t>
                      </a:r>
                    </a:p>
                  </a:txBody>
                  <a:tcPr marL="9525" marR="9525" marT="9525" marB="0" anchor="ctr"/>
                </a:tc>
                <a:tc>
                  <a:txBody>
                    <a:bodyPr/>
                    <a:lstStyle/>
                    <a:p>
                      <a:pPr algn="ctr" fontAlgn="ctr"/>
                      <a:r>
                        <a:rPr lang="en-US" altLang="zh-TW" sz="1800" b="0" i="0" u="none" strike="noStrike" dirty="0">
                          <a:solidFill>
                            <a:srgbClr val="000000"/>
                          </a:solidFill>
                          <a:effectLst/>
                          <a:latin typeface="Arial Narrow" panose="020B0606020202030204" pitchFamily="34" charset="0"/>
                          <a:ea typeface="新細明體" panose="02020500000000000000" pitchFamily="18" charset="-120"/>
                        </a:rPr>
                        <a:t>2007-2008</a:t>
                      </a:r>
                    </a:p>
                  </a:txBody>
                  <a:tcPr marL="9525" marR="9525" marT="9525" marB="0" anchor="ctr"/>
                </a:tc>
                <a:tc>
                  <a:txBody>
                    <a:bodyPr/>
                    <a:lstStyle/>
                    <a:p>
                      <a:pPr algn="ctr" fontAlgn="ctr"/>
                      <a:r>
                        <a:rPr lang="en-US" altLang="zh-TW" sz="1800" b="0" i="0" u="none" strike="noStrike">
                          <a:solidFill>
                            <a:srgbClr val="000000"/>
                          </a:solidFill>
                          <a:effectLst/>
                          <a:latin typeface="Arial Narrow" panose="020B0606020202030204" pitchFamily="34" charset="0"/>
                          <a:ea typeface="新細明體" panose="02020500000000000000" pitchFamily="18" charset="-120"/>
                        </a:rPr>
                        <a:t>2009-2010</a:t>
                      </a:r>
                    </a:p>
                  </a:txBody>
                  <a:tcPr marL="9525" marR="9525" marT="9525" marB="0" anchor="ctr"/>
                </a:tc>
                <a:tc>
                  <a:txBody>
                    <a:bodyPr/>
                    <a:lstStyle/>
                    <a:p>
                      <a:pPr algn="ctr" fontAlgn="ctr"/>
                      <a:r>
                        <a:rPr lang="en-US" altLang="zh-TW" sz="1800" b="0" i="0" u="none" strike="noStrike">
                          <a:solidFill>
                            <a:srgbClr val="000000"/>
                          </a:solidFill>
                          <a:effectLst/>
                          <a:latin typeface="Arial Narrow" panose="020B0606020202030204" pitchFamily="34" charset="0"/>
                          <a:ea typeface="新細明體" panose="02020500000000000000" pitchFamily="18" charset="-120"/>
                        </a:rPr>
                        <a:t>2011-2012</a:t>
                      </a:r>
                    </a:p>
                  </a:txBody>
                  <a:tcPr marL="9525" marR="9525" marT="9525" marB="0" anchor="ctr"/>
                </a:tc>
                <a:tc>
                  <a:txBody>
                    <a:bodyPr/>
                    <a:lstStyle/>
                    <a:p>
                      <a:pPr algn="ctr" fontAlgn="ctr"/>
                      <a:r>
                        <a:rPr lang="en-US" altLang="zh-TW" sz="1800" b="0" i="0" u="none" strike="noStrike">
                          <a:solidFill>
                            <a:srgbClr val="000000"/>
                          </a:solidFill>
                          <a:effectLst/>
                          <a:latin typeface="Arial Narrow" panose="020B0606020202030204" pitchFamily="34" charset="0"/>
                          <a:ea typeface="新細明體" panose="02020500000000000000" pitchFamily="18" charset="-120"/>
                        </a:rPr>
                        <a:t>2013-2014</a:t>
                      </a:r>
                    </a:p>
                  </a:txBody>
                  <a:tcPr marL="9525" marR="9525" marT="9525" marB="0" anchor="ctr"/>
                </a:tc>
                <a:tc>
                  <a:txBody>
                    <a:bodyPr/>
                    <a:lstStyle/>
                    <a:p>
                      <a:pPr algn="ctr" fontAlgn="ctr"/>
                      <a:r>
                        <a:rPr lang="en-US" altLang="zh-TW" sz="1800" b="0" i="0" u="none" strike="noStrike">
                          <a:solidFill>
                            <a:srgbClr val="000000"/>
                          </a:solidFill>
                          <a:effectLst/>
                          <a:latin typeface="Arial Narrow" panose="020B0606020202030204" pitchFamily="34" charset="0"/>
                          <a:ea typeface="新細明體" panose="02020500000000000000" pitchFamily="18" charset="-120"/>
                        </a:rPr>
                        <a:t>2015-2016</a:t>
                      </a:r>
                    </a:p>
                  </a:txBody>
                  <a:tcPr marL="9525" marR="9525" marT="9525" marB="0" anchor="ctr"/>
                </a:tc>
                <a:tc>
                  <a:txBody>
                    <a:bodyPr/>
                    <a:lstStyle/>
                    <a:p>
                      <a:pPr algn="ctr" fontAlgn="ctr"/>
                      <a:r>
                        <a:rPr lang="en-US" sz="1800" b="0" i="0" u="none" strike="noStrike" dirty="0">
                          <a:solidFill>
                            <a:srgbClr val="000000"/>
                          </a:solidFill>
                          <a:effectLst/>
                          <a:latin typeface="Arial Narrow" panose="020B0606020202030204" pitchFamily="34" charset="0"/>
                          <a:ea typeface="新細明體" panose="02020500000000000000" pitchFamily="18" charset="-120"/>
                        </a:rPr>
                        <a:t>Total</a:t>
                      </a:r>
                    </a:p>
                  </a:txBody>
                  <a:tcPr marL="9525" marR="9525" marT="9525" marB="0" anchor="ctr"/>
                </a:tc>
                <a:tc>
                  <a:txBody>
                    <a:bodyPr/>
                    <a:lstStyle/>
                    <a:p>
                      <a:pPr algn="ctr" fontAlgn="ctr"/>
                      <a:r>
                        <a:rPr lang="en-US" altLang="zh-TW" sz="1800" b="0" i="0" u="none" strike="noStrike" dirty="0">
                          <a:solidFill>
                            <a:srgbClr val="000000"/>
                          </a:solidFill>
                          <a:effectLst/>
                          <a:latin typeface="Arial Narrow" panose="020B0606020202030204" pitchFamily="34" charset="0"/>
                          <a:ea typeface="新細明體" panose="02020500000000000000" pitchFamily="18" charset="-120"/>
                        </a:rPr>
                        <a:t>Percentage</a:t>
                      </a:r>
                      <a:endParaRPr lang="zh-TW" altLang="en-US" sz="1800" b="0" i="0" u="none" strike="noStrike" dirty="0">
                        <a:solidFill>
                          <a:srgbClr val="000000"/>
                        </a:solidFill>
                        <a:effectLst/>
                        <a:latin typeface="Arial Narrow" panose="020B0606020202030204" pitchFamily="34" charset="0"/>
                        <a:ea typeface="新細明體" panose="02020500000000000000" pitchFamily="18" charset="-120"/>
                      </a:endParaRPr>
                    </a:p>
                  </a:txBody>
                  <a:tcPr marL="9525" marR="9525" marT="9525" marB="0" anchor="ctr"/>
                </a:tc>
                <a:extLst>
                  <a:ext uri="{0D108BD9-81ED-4DB2-BD59-A6C34878D82A}">
                    <a16:rowId xmlns:a16="http://schemas.microsoft.com/office/drawing/2014/main" val="2009964640"/>
                  </a:ext>
                </a:extLst>
              </a:tr>
              <a:tr h="655328">
                <a:tc>
                  <a:txBody>
                    <a:bodyPr/>
                    <a:lstStyle/>
                    <a:p>
                      <a:pPr algn="ctr" fontAlgn="ctr"/>
                      <a:r>
                        <a:rPr lang="en-US" altLang="zh-TW" sz="1800" b="0" i="0" u="none" strike="noStrike">
                          <a:solidFill>
                            <a:srgbClr val="000000"/>
                          </a:solidFill>
                          <a:effectLst/>
                          <a:latin typeface="Arial Narrow" panose="020B0606020202030204" pitchFamily="34" charset="0"/>
                          <a:ea typeface="新細明體" panose="02020500000000000000" pitchFamily="18" charset="-120"/>
                        </a:rPr>
                        <a:t>1</a:t>
                      </a:r>
                    </a:p>
                  </a:txBody>
                  <a:tcPr marL="9525" marR="9525" marT="9525" marB="0" anchor="ctr"/>
                </a:tc>
                <a:tc>
                  <a:txBody>
                    <a:bodyPr/>
                    <a:lstStyle/>
                    <a:p>
                      <a:pPr algn="ctr" fontAlgn="ctr"/>
                      <a:r>
                        <a:rPr lang="en-US" sz="1800" b="0" i="0" u="none" strike="noStrike" dirty="0">
                          <a:solidFill>
                            <a:srgbClr val="000000"/>
                          </a:solidFill>
                          <a:effectLst/>
                          <a:latin typeface="Arial Narrow" panose="020B0606020202030204" pitchFamily="34" charset="0"/>
                          <a:ea typeface="新細明體" panose="02020500000000000000" pitchFamily="18" charset="-120"/>
                        </a:rPr>
                        <a:t>Mexican American</a:t>
                      </a:r>
                    </a:p>
                  </a:txBody>
                  <a:tcPr marL="9525" marR="9525" marT="9525" marB="0" anchor="ctr"/>
                </a:tc>
                <a:tc>
                  <a:txBody>
                    <a:bodyPr/>
                    <a:lstStyle/>
                    <a:p>
                      <a:pPr algn="ctr" fontAlgn="ctr"/>
                      <a:r>
                        <a:rPr lang="en-US" altLang="zh-TW" sz="1800" b="0" i="0" u="none" strike="noStrike" dirty="0">
                          <a:solidFill>
                            <a:srgbClr val="000000"/>
                          </a:solidFill>
                          <a:effectLst/>
                          <a:latin typeface="Arial Narrow" panose="020B0606020202030204" pitchFamily="34" charset="0"/>
                          <a:ea typeface="新細明體" panose="02020500000000000000" pitchFamily="18" charset="-120"/>
                        </a:rPr>
                        <a:t>2847</a:t>
                      </a:r>
                    </a:p>
                  </a:txBody>
                  <a:tcPr marL="9525" marR="9525" marT="9525" marB="0" anchor="ctr"/>
                </a:tc>
                <a:tc>
                  <a:txBody>
                    <a:bodyPr/>
                    <a:lstStyle/>
                    <a:p>
                      <a:pPr algn="ctr" fontAlgn="ctr"/>
                      <a:r>
                        <a:rPr lang="en-US" altLang="zh-TW" sz="1800" b="0" i="0" u="none" strike="noStrike" dirty="0">
                          <a:solidFill>
                            <a:srgbClr val="000000"/>
                          </a:solidFill>
                          <a:effectLst/>
                          <a:latin typeface="Arial Narrow" panose="020B0606020202030204" pitchFamily="34" charset="0"/>
                          <a:ea typeface="新細明體" panose="02020500000000000000" pitchFamily="18" charset="-120"/>
                        </a:rPr>
                        <a:t>2157</a:t>
                      </a:r>
                    </a:p>
                  </a:txBody>
                  <a:tcPr marL="9525" marR="9525" marT="9525" marB="0" anchor="ctr"/>
                </a:tc>
                <a:tc>
                  <a:txBody>
                    <a:bodyPr/>
                    <a:lstStyle/>
                    <a:p>
                      <a:pPr algn="ctr" fontAlgn="ctr"/>
                      <a:r>
                        <a:rPr lang="en-US" altLang="zh-TW" sz="1800" b="0" i="0" u="none" strike="noStrike" dirty="0">
                          <a:solidFill>
                            <a:srgbClr val="000000"/>
                          </a:solidFill>
                          <a:effectLst/>
                          <a:latin typeface="Arial Narrow" panose="020B0606020202030204" pitchFamily="34" charset="0"/>
                          <a:ea typeface="新細明體" panose="02020500000000000000" pitchFamily="18" charset="-120"/>
                        </a:rPr>
                        <a:t>2384</a:t>
                      </a:r>
                    </a:p>
                  </a:txBody>
                  <a:tcPr marL="9525" marR="9525" marT="9525" marB="0" anchor="ctr"/>
                </a:tc>
                <a:tc>
                  <a:txBody>
                    <a:bodyPr/>
                    <a:lstStyle/>
                    <a:p>
                      <a:pPr algn="ctr" fontAlgn="ctr"/>
                      <a:r>
                        <a:rPr lang="en-US" altLang="zh-TW" sz="1800" b="0" i="0" u="none" strike="noStrike" dirty="0">
                          <a:solidFill>
                            <a:srgbClr val="000000"/>
                          </a:solidFill>
                          <a:effectLst/>
                          <a:latin typeface="Arial Narrow" panose="020B0606020202030204" pitchFamily="34" charset="0"/>
                          <a:ea typeface="新細明體" panose="02020500000000000000" pitchFamily="18" charset="-120"/>
                        </a:rPr>
                        <a:t>1355</a:t>
                      </a:r>
                    </a:p>
                  </a:txBody>
                  <a:tcPr marL="9525" marR="9525" marT="9525" marB="0" anchor="ctr"/>
                </a:tc>
                <a:tc>
                  <a:txBody>
                    <a:bodyPr/>
                    <a:lstStyle/>
                    <a:p>
                      <a:pPr algn="ctr" fontAlgn="ctr"/>
                      <a:r>
                        <a:rPr lang="en-US" altLang="zh-TW" sz="1800" b="0" i="0" u="none" strike="noStrike" dirty="0">
                          <a:solidFill>
                            <a:srgbClr val="000000"/>
                          </a:solidFill>
                          <a:effectLst/>
                          <a:latin typeface="Arial Narrow" panose="020B0606020202030204" pitchFamily="34" charset="0"/>
                          <a:ea typeface="新細明體" panose="02020500000000000000" pitchFamily="18" charset="-120"/>
                        </a:rPr>
                        <a:t>1730</a:t>
                      </a:r>
                    </a:p>
                  </a:txBody>
                  <a:tcPr marL="9525" marR="9525" marT="9525" marB="0" anchor="ctr"/>
                </a:tc>
                <a:tc>
                  <a:txBody>
                    <a:bodyPr/>
                    <a:lstStyle/>
                    <a:p>
                      <a:pPr algn="ctr" fontAlgn="ctr"/>
                      <a:r>
                        <a:rPr lang="en-US" altLang="zh-TW" sz="1800" b="0" i="0" u="none" strike="noStrike">
                          <a:solidFill>
                            <a:srgbClr val="000000"/>
                          </a:solidFill>
                          <a:effectLst/>
                          <a:latin typeface="Arial Narrow" panose="020B0606020202030204" pitchFamily="34" charset="0"/>
                          <a:ea typeface="新細明體" panose="02020500000000000000" pitchFamily="18" charset="-120"/>
                        </a:rPr>
                        <a:t>1921</a:t>
                      </a:r>
                    </a:p>
                  </a:txBody>
                  <a:tcPr marL="9525" marR="9525" marT="9525" marB="0" anchor="ctr"/>
                </a:tc>
                <a:tc>
                  <a:txBody>
                    <a:bodyPr/>
                    <a:lstStyle/>
                    <a:p>
                      <a:pPr algn="ctr" fontAlgn="ctr"/>
                      <a:r>
                        <a:rPr lang="en-US" altLang="zh-TW" sz="1800" b="0" i="0" u="none" strike="noStrike">
                          <a:solidFill>
                            <a:srgbClr val="000000"/>
                          </a:solidFill>
                          <a:effectLst/>
                          <a:latin typeface="Arial Narrow" panose="020B0606020202030204" pitchFamily="34" charset="0"/>
                          <a:ea typeface="新細明體" panose="02020500000000000000" pitchFamily="18" charset="-120"/>
                        </a:rPr>
                        <a:t>12394</a:t>
                      </a:r>
                    </a:p>
                  </a:txBody>
                  <a:tcPr marL="9525" marR="9525" marT="9525" marB="0" anchor="ctr"/>
                </a:tc>
                <a:tc>
                  <a:txBody>
                    <a:bodyPr/>
                    <a:lstStyle/>
                    <a:p>
                      <a:pPr algn="ctr" fontAlgn="ctr"/>
                      <a:r>
                        <a:rPr lang="en-US" altLang="zh-TW" sz="1800" b="0" i="0" u="none" strike="noStrike">
                          <a:solidFill>
                            <a:srgbClr val="000000"/>
                          </a:solidFill>
                          <a:effectLst/>
                          <a:latin typeface="Arial Narrow" panose="020B0606020202030204" pitchFamily="34" charset="0"/>
                          <a:ea typeface="新細明體" panose="02020500000000000000" pitchFamily="18" charset="-120"/>
                        </a:rPr>
                        <a:t>20.3%</a:t>
                      </a:r>
                    </a:p>
                  </a:txBody>
                  <a:tcPr marL="9525" marR="9525" marT="9525" marB="0" anchor="ctr"/>
                </a:tc>
                <a:extLst>
                  <a:ext uri="{0D108BD9-81ED-4DB2-BD59-A6C34878D82A}">
                    <a16:rowId xmlns:a16="http://schemas.microsoft.com/office/drawing/2014/main" val="4093500828"/>
                  </a:ext>
                </a:extLst>
              </a:tr>
              <a:tr h="655328">
                <a:tc>
                  <a:txBody>
                    <a:bodyPr/>
                    <a:lstStyle/>
                    <a:p>
                      <a:pPr algn="ctr" fontAlgn="ctr"/>
                      <a:r>
                        <a:rPr lang="en-US" altLang="zh-TW" sz="1800" b="0" i="0" u="none" strike="noStrike">
                          <a:solidFill>
                            <a:srgbClr val="000000"/>
                          </a:solidFill>
                          <a:effectLst/>
                          <a:latin typeface="Arial Narrow" panose="020B0606020202030204" pitchFamily="34" charset="0"/>
                          <a:ea typeface="新細明體" panose="02020500000000000000" pitchFamily="18" charset="-120"/>
                        </a:rPr>
                        <a:t>2</a:t>
                      </a:r>
                    </a:p>
                  </a:txBody>
                  <a:tcPr marL="9525" marR="9525" marT="9525" marB="0" anchor="ctr"/>
                </a:tc>
                <a:tc>
                  <a:txBody>
                    <a:bodyPr/>
                    <a:lstStyle/>
                    <a:p>
                      <a:pPr algn="ctr" fontAlgn="ctr"/>
                      <a:r>
                        <a:rPr lang="en-US" sz="1800" b="0" i="0" u="none" strike="noStrike">
                          <a:solidFill>
                            <a:srgbClr val="000000"/>
                          </a:solidFill>
                          <a:effectLst/>
                          <a:latin typeface="Arial Narrow" panose="020B0606020202030204" pitchFamily="34" charset="0"/>
                          <a:ea typeface="新細明體" panose="02020500000000000000" pitchFamily="18" charset="-120"/>
                        </a:rPr>
                        <a:t>Other Hispanic</a:t>
                      </a:r>
                    </a:p>
                  </a:txBody>
                  <a:tcPr marL="9525" marR="9525" marT="9525" marB="0" anchor="ctr"/>
                </a:tc>
                <a:tc>
                  <a:txBody>
                    <a:bodyPr/>
                    <a:lstStyle/>
                    <a:p>
                      <a:pPr algn="ctr" fontAlgn="ctr"/>
                      <a:r>
                        <a:rPr lang="en-US" altLang="zh-TW" sz="1800" b="0" i="0" u="none" strike="noStrike">
                          <a:solidFill>
                            <a:srgbClr val="000000"/>
                          </a:solidFill>
                          <a:effectLst/>
                          <a:latin typeface="Arial Narrow" panose="020B0606020202030204" pitchFamily="34" charset="0"/>
                          <a:ea typeface="新細明體" panose="02020500000000000000" pitchFamily="18" charset="-120"/>
                        </a:rPr>
                        <a:t>349</a:t>
                      </a:r>
                    </a:p>
                  </a:txBody>
                  <a:tcPr marL="9525" marR="9525" marT="9525" marB="0" anchor="ctr"/>
                </a:tc>
                <a:tc>
                  <a:txBody>
                    <a:bodyPr/>
                    <a:lstStyle/>
                    <a:p>
                      <a:pPr algn="ctr" fontAlgn="ctr"/>
                      <a:r>
                        <a:rPr lang="en-US" altLang="zh-TW" sz="1800" b="0" i="0" u="none" strike="noStrike" dirty="0">
                          <a:solidFill>
                            <a:srgbClr val="000000"/>
                          </a:solidFill>
                          <a:effectLst/>
                          <a:latin typeface="Arial Narrow" panose="020B0606020202030204" pitchFamily="34" charset="0"/>
                          <a:ea typeface="新細明體" panose="02020500000000000000" pitchFamily="18" charset="-120"/>
                        </a:rPr>
                        <a:t>1201</a:t>
                      </a:r>
                    </a:p>
                  </a:txBody>
                  <a:tcPr marL="9525" marR="9525" marT="9525" marB="0" anchor="ctr"/>
                </a:tc>
                <a:tc>
                  <a:txBody>
                    <a:bodyPr/>
                    <a:lstStyle/>
                    <a:p>
                      <a:pPr algn="ctr" fontAlgn="ctr"/>
                      <a:r>
                        <a:rPr lang="en-US" altLang="zh-TW" sz="1800" b="0" i="0" u="none" strike="noStrike" dirty="0">
                          <a:solidFill>
                            <a:srgbClr val="000000"/>
                          </a:solidFill>
                          <a:effectLst/>
                          <a:latin typeface="Arial Narrow" panose="020B0606020202030204" pitchFamily="34" charset="0"/>
                          <a:ea typeface="新細明體" panose="02020500000000000000" pitchFamily="18" charset="-120"/>
                        </a:rPr>
                        <a:t>1133</a:t>
                      </a:r>
                    </a:p>
                  </a:txBody>
                  <a:tcPr marL="9525" marR="9525" marT="9525" marB="0" anchor="ctr"/>
                </a:tc>
                <a:tc>
                  <a:txBody>
                    <a:bodyPr/>
                    <a:lstStyle/>
                    <a:p>
                      <a:pPr algn="ctr" fontAlgn="ctr"/>
                      <a:r>
                        <a:rPr lang="en-US" altLang="zh-TW" sz="1800" b="0" i="0" u="none" strike="noStrike" dirty="0">
                          <a:solidFill>
                            <a:srgbClr val="000000"/>
                          </a:solidFill>
                          <a:effectLst/>
                          <a:latin typeface="Arial Narrow" panose="020B0606020202030204" pitchFamily="34" charset="0"/>
                          <a:ea typeface="新細明體" panose="02020500000000000000" pitchFamily="18" charset="-120"/>
                        </a:rPr>
                        <a:t>1076</a:t>
                      </a:r>
                    </a:p>
                  </a:txBody>
                  <a:tcPr marL="9525" marR="9525" marT="9525" marB="0" anchor="ctr"/>
                </a:tc>
                <a:tc>
                  <a:txBody>
                    <a:bodyPr/>
                    <a:lstStyle/>
                    <a:p>
                      <a:pPr algn="ctr" fontAlgn="ctr"/>
                      <a:r>
                        <a:rPr lang="en-US" altLang="zh-TW" sz="1800" b="0" i="0" u="none" strike="noStrike" dirty="0">
                          <a:solidFill>
                            <a:srgbClr val="000000"/>
                          </a:solidFill>
                          <a:effectLst/>
                          <a:latin typeface="Arial Narrow" panose="020B0606020202030204" pitchFamily="34" charset="0"/>
                          <a:ea typeface="新細明體" panose="02020500000000000000" pitchFamily="18" charset="-120"/>
                        </a:rPr>
                        <a:t>960</a:t>
                      </a:r>
                    </a:p>
                  </a:txBody>
                  <a:tcPr marL="9525" marR="9525" marT="9525" marB="0" anchor="ctr"/>
                </a:tc>
                <a:tc>
                  <a:txBody>
                    <a:bodyPr/>
                    <a:lstStyle/>
                    <a:p>
                      <a:pPr algn="ctr" fontAlgn="ctr"/>
                      <a:r>
                        <a:rPr lang="en-US" altLang="zh-TW" sz="1800" b="0" i="0" u="none" strike="noStrike" dirty="0">
                          <a:solidFill>
                            <a:srgbClr val="000000"/>
                          </a:solidFill>
                          <a:effectLst/>
                          <a:latin typeface="Arial Narrow" panose="020B0606020202030204" pitchFamily="34" charset="0"/>
                          <a:ea typeface="新細明體" panose="02020500000000000000" pitchFamily="18" charset="-120"/>
                        </a:rPr>
                        <a:t>1308</a:t>
                      </a:r>
                    </a:p>
                  </a:txBody>
                  <a:tcPr marL="9525" marR="9525" marT="9525" marB="0" anchor="ctr"/>
                </a:tc>
                <a:tc>
                  <a:txBody>
                    <a:bodyPr/>
                    <a:lstStyle/>
                    <a:p>
                      <a:pPr algn="ctr" fontAlgn="ctr"/>
                      <a:r>
                        <a:rPr lang="en-US" altLang="zh-TW" sz="1800" b="0" i="0" u="none" strike="noStrike">
                          <a:solidFill>
                            <a:srgbClr val="000000"/>
                          </a:solidFill>
                          <a:effectLst/>
                          <a:latin typeface="Arial Narrow" panose="020B0606020202030204" pitchFamily="34" charset="0"/>
                          <a:ea typeface="新細明體" panose="02020500000000000000" pitchFamily="18" charset="-120"/>
                        </a:rPr>
                        <a:t>6027</a:t>
                      </a:r>
                    </a:p>
                  </a:txBody>
                  <a:tcPr marL="9525" marR="9525" marT="9525" marB="0" anchor="ctr"/>
                </a:tc>
                <a:tc>
                  <a:txBody>
                    <a:bodyPr/>
                    <a:lstStyle/>
                    <a:p>
                      <a:pPr algn="ctr" fontAlgn="ctr"/>
                      <a:r>
                        <a:rPr lang="en-US" altLang="zh-TW" sz="1800" b="0" i="0" u="none" strike="noStrike">
                          <a:solidFill>
                            <a:srgbClr val="000000"/>
                          </a:solidFill>
                          <a:effectLst/>
                          <a:latin typeface="Arial Narrow" panose="020B0606020202030204" pitchFamily="34" charset="0"/>
                          <a:ea typeface="新細明體" panose="02020500000000000000" pitchFamily="18" charset="-120"/>
                        </a:rPr>
                        <a:t>9.9%</a:t>
                      </a:r>
                    </a:p>
                  </a:txBody>
                  <a:tcPr marL="9525" marR="9525" marT="9525" marB="0" anchor="ctr"/>
                </a:tc>
                <a:extLst>
                  <a:ext uri="{0D108BD9-81ED-4DB2-BD59-A6C34878D82A}">
                    <a16:rowId xmlns:a16="http://schemas.microsoft.com/office/drawing/2014/main" val="3630318306"/>
                  </a:ext>
                </a:extLst>
              </a:tr>
              <a:tr h="655328">
                <a:tc>
                  <a:txBody>
                    <a:bodyPr/>
                    <a:lstStyle/>
                    <a:p>
                      <a:pPr algn="ctr" fontAlgn="ctr"/>
                      <a:r>
                        <a:rPr lang="en-US" altLang="zh-TW" sz="1800" b="0" i="0" u="none" strike="noStrike" dirty="0">
                          <a:solidFill>
                            <a:srgbClr val="FF0000"/>
                          </a:solidFill>
                          <a:effectLst/>
                          <a:latin typeface="Arial Narrow" panose="020B0606020202030204" pitchFamily="34" charset="0"/>
                          <a:ea typeface="新細明體" panose="02020500000000000000" pitchFamily="18" charset="-120"/>
                        </a:rPr>
                        <a:t>3</a:t>
                      </a:r>
                    </a:p>
                  </a:txBody>
                  <a:tcPr marL="9525" marR="9525" marT="9525" marB="0" anchor="ctr"/>
                </a:tc>
                <a:tc>
                  <a:txBody>
                    <a:bodyPr/>
                    <a:lstStyle/>
                    <a:p>
                      <a:pPr algn="ctr" fontAlgn="ctr"/>
                      <a:r>
                        <a:rPr lang="en-US" sz="1800" b="0" i="0" u="none" strike="noStrike" dirty="0">
                          <a:solidFill>
                            <a:srgbClr val="FF0000"/>
                          </a:solidFill>
                          <a:effectLst/>
                          <a:latin typeface="Arial Narrow" panose="020B0606020202030204" pitchFamily="34" charset="0"/>
                          <a:ea typeface="新細明體" panose="02020500000000000000" pitchFamily="18" charset="-120"/>
                        </a:rPr>
                        <a:t>Non-Hispanic White</a:t>
                      </a:r>
                    </a:p>
                  </a:txBody>
                  <a:tcPr marL="9525" marR="9525" marT="9525" marB="0" anchor="ctr"/>
                </a:tc>
                <a:tc>
                  <a:txBody>
                    <a:bodyPr/>
                    <a:lstStyle/>
                    <a:p>
                      <a:pPr algn="ctr" fontAlgn="ctr"/>
                      <a:r>
                        <a:rPr lang="en-US" altLang="zh-TW" sz="1800" b="0" i="0" u="none" strike="noStrike" dirty="0">
                          <a:solidFill>
                            <a:srgbClr val="FF0000"/>
                          </a:solidFill>
                          <a:effectLst/>
                          <a:latin typeface="Arial Narrow" panose="020B0606020202030204" pitchFamily="34" charset="0"/>
                          <a:ea typeface="新細明體" panose="02020500000000000000" pitchFamily="18" charset="-120"/>
                        </a:rPr>
                        <a:t>3928</a:t>
                      </a:r>
                    </a:p>
                  </a:txBody>
                  <a:tcPr marL="9525" marR="9525" marT="9525" marB="0" anchor="ctr"/>
                </a:tc>
                <a:tc>
                  <a:txBody>
                    <a:bodyPr/>
                    <a:lstStyle/>
                    <a:p>
                      <a:pPr algn="ctr" fontAlgn="ctr"/>
                      <a:r>
                        <a:rPr lang="en-US" altLang="zh-TW" sz="1800" b="0" i="0" u="none" strike="noStrike" dirty="0">
                          <a:solidFill>
                            <a:srgbClr val="FF0000"/>
                          </a:solidFill>
                          <a:effectLst/>
                          <a:latin typeface="Arial Narrow" panose="020B0606020202030204" pitchFamily="34" charset="0"/>
                          <a:ea typeface="新細明體" panose="02020500000000000000" pitchFamily="18" charset="-120"/>
                        </a:rPr>
                        <a:t>4115</a:t>
                      </a:r>
                    </a:p>
                  </a:txBody>
                  <a:tcPr marL="9525" marR="9525" marT="9525" marB="0" anchor="ctr"/>
                </a:tc>
                <a:tc>
                  <a:txBody>
                    <a:bodyPr/>
                    <a:lstStyle/>
                    <a:p>
                      <a:pPr algn="ctr" fontAlgn="ctr"/>
                      <a:r>
                        <a:rPr lang="en-US" altLang="zh-TW" sz="1800" b="0" i="0" u="none" strike="noStrike" dirty="0">
                          <a:solidFill>
                            <a:srgbClr val="FF0000"/>
                          </a:solidFill>
                          <a:effectLst/>
                          <a:latin typeface="Arial Narrow" panose="020B0606020202030204" pitchFamily="34" charset="0"/>
                          <a:ea typeface="新細明體" panose="02020500000000000000" pitchFamily="18" charset="-120"/>
                        </a:rPr>
                        <a:t>4420</a:t>
                      </a:r>
                    </a:p>
                  </a:txBody>
                  <a:tcPr marL="9525" marR="9525" marT="9525" marB="0" anchor="ctr"/>
                </a:tc>
                <a:tc>
                  <a:txBody>
                    <a:bodyPr/>
                    <a:lstStyle/>
                    <a:p>
                      <a:pPr algn="ctr" fontAlgn="ctr"/>
                      <a:r>
                        <a:rPr lang="en-US" altLang="zh-TW" sz="1800" b="0" i="0" u="none" strike="noStrike" dirty="0">
                          <a:solidFill>
                            <a:srgbClr val="FF0000"/>
                          </a:solidFill>
                          <a:effectLst/>
                          <a:latin typeface="Arial Narrow" panose="020B0606020202030204" pitchFamily="34" charset="0"/>
                          <a:ea typeface="新細明體" panose="02020500000000000000" pitchFamily="18" charset="-120"/>
                        </a:rPr>
                        <a:t>2973</a:t>
                      </a:r>
                    </a:p>
                  </a:txBody>
                  <a:tcPr marL="9525" marR="9525" marT="9525" marB="0" anchor="ctr"/>
                </a:tc>
                <a:tc>
                  <a:txBody>
                    <a:bodyPr/>
                    <a:lstStyle/>
                    <a:p>
                      <a:pPr algn="ctr" fontAlgn="ctr"/>
                      <a:r>
                        <a:rPr lang="en-US" altLang="zh-TW" sz="1800" b="0" i="0" u="none" strike="noStrike" dirty="0">
                          <a:solidFill>
                            <a:srgbClr val="FF0000"/>
                          </a:solidFill>
                          <a:effectLst/>
                          <a:latin typeface="Arial Narrow" panose="020B0606020202030204" pitchFamily="34" charset="0"/>
                          <a:ea typeface="新細明體" panose="02020500000000000000" pitchFamily="18" charset="-120"/>
                        </a:rPr>
                        <a:t>3674</a:t>
                      </a:r>
                    </a:p>
                  </a:txBody>
                  <a:tcPr marL="9525" marR="9525" marT="9525" marB="0" anchor="ctr"/>
                </a:tc>
                <a:tc>
                  <a:txBody>
                    <a:bodyPr/>
                    <a:lstStyle/>
                    <a:p>
                      <a:pPr algn="ctr" fontAlgn="ctr"/>
                      <a:r>
                        <a:rPr lang="en-US" altLang="zh-TW" sz="1800" b="0" i="0" u="none" strike="noStrike" dirty="0">
                          <a:solidFill>
                            <a:srgbClr val="FF0000"/>
                          </a:solidFill>
                          <a:effectLst/>
                          <a:latin typeface="Arial Narrow" panose="020B0606020202030204" pitchFamily="34" charset="0"/>
                          <a:ea typeface="新細明體" panose="02020500000000000000" pitchFamily="18" charset="-120"/>
                        </a:rPr>
                        <a:t>3066</a:t>
                      </a:r>
                    </a:p>
                  </a:txBody>
                  <a:tcPr marL="9525" marR="9525" marT="9525" marB="0" anchor="ctr"/>
                </a:tc>
                <a:tc>
                  <a:txBody>
                    <a:bodyPr/>
                    <a:lstStyle/>
                    <a:p>
                      <a:pPr algn="ctr" fontAlgn="ctr"/>
                      <a:r>
                        <a:rPr lang="en-US" altLang="zh-TW" sz="1800" b="0" i="0" u="none" strike="noStrike" dirty="0">
                          <a:solidFill>
                            <a:srgbClr val="FF0000"/>
                          </a:solidFill>
                          <a:effectLst/>
                          <a:latin typeface="Arial Narrow" panose="020B0606020202030204" pitchFamily="34" charset="0"/>
                          <a:ea typeface="新細明體" panose="02020500000000000000" pitchFamily="18" charset="-120"/>
                        </a:rPr>
                        <a:t>22176</a:t>
                      </a:r>
                    </a:p>
                  </a:txBody>
                  <a:tcPr marL="9525" marR="9525" marT="9525" marB="0" anchor="ctr"/>
                </a:tc>
                <a:tc>
                  <a:txBody>
                    <a:bodyPr/>
                    <a:lstStyle/>
                    <a:p>
                      <a:pPr algn="ctr" fontAlgn="ctr"/>
                      <a:r>
                        <a:rPr lang="en-US" altLang="zh-TW" sz="1800" b="0" i="0" u="none" strike="noStrike" dirty="0">
                          <a:solidFill>
                            <a:srgbClr val="FF0000"/>
                          </a:solidFill>
                          <a:effectLst/>
                          <a:latin typeface="Arial Narrow" panose="020B0606020202030204" pitchFamily="34" charset="0"/>
                          <a:ea typeface="新細明體" panose="02020500000000000000" pitchFamily="18" charset="-120"/>
                        </a:rPr>
                        <a:t>36.4%</a:t>
                      </a:r>
                    </a:p>
                  </a:txBody>
                  <a:tcPr marL="9525" marR="9525" marT="9525" marB="0" anchor="ctr"/>
                </a:tc>
                <a:extLst>
                  <a:ext uri="{0D108BD9-81ED-4DB2-BD59-A6C34878D82A}">
                    <a16:rowId xmlns:a16="http://schemas.microsoft.com/office/drawing/2014/main" val="1442425898"/>
                  </a:ext>
                </a:extLst>
              </a:tr>
              <a:tr h="655328">
                <a:tc>
                  <a:txBody>
                    <a:bodyPr/>
                    <a:lstStyle/>
                    <a:p>
                      <a:pPr algn="ctr" fontAlgn="ctr"/>
                      <a:r>
                        <a:rPr lang="en-US" altLang="zh-TW" sz="1800" b="0" i="0" u="none" strike="noStrike">
                          <a:solidFill>
                            <a:srgbClr val="000000"/>
                          </a:solidFill>
                          <a:effectLst/>
                          <a:latin typeface="Arial Narrow" panose="020B0606020202030204" pitchFamily="34" charset="0"/>
                          <a:ea typeface="新細明體" panose="02020500000000000000" pitchFamily="18" charset="-120"/>
                        </a:rPr>
                        <a:t>4</a:t>
                      </a:r>
                    </a:p>
                  </a:txBody>
                  <a:tcPr marL="9525" marR="9525" marT="9525" marB="0" anchor="ctr"/>
                </a:tc>
                <a:tc>
                  <a:txBody>
                    <a:bodyPr/>
                    <a:lstStyle/>
                    <a:p>
                      <a:pPr algn="ctr" fontAlgn="ctr"/>
                      <a:r>
                        <a:rPr lang="en-US" sz="1800" b="0" i="0" u="none" strike="noStrike">
                          <a:solidFill>
                            <a:srgbClr val="000000"/>
                          </a:solidFill>
                          <a:effectLst/>
                          <a:latin typeface="Arial Narrow" panose="020B0606020202030204" pitchFamily="34" charset="0"/>
                          <a:ea typeface="新細明體" panose="02020500000000000000" pitchFamily="18" charset="-120"/>
                        </a:rPr>
                        <a:t>Non-Hispanic Black</a:t>
                      </a:r>
                    </a:p>
                  </a:txBody>
                  <a:tcPr marL="9525" marR="9525" marT="9525" marB="0" anchor="ctr"/>
                </a:tc>
                <a:tc>
                  <a:txBody>
                    <a:bodyPr/>
                    <a:lstStyle/>
                    <a:p>
                      <a:pPr algn="ctr" fontAlgn="ctr"/>
                      <a:r>
                        <a:rPr lang="en-US" altLang="zh-TW" sz="1800" b="0" i="0" u="none" strike="noStrike">
                          <a:solidFill>
                            <a:srgbClr val="000000"/>
                          </a:solidFill>
                          <a:effectLst/>
                          <a:latin typeface="Arial Narrow" panose="020B0606020202030204" pitchFamily="34" charset="0"/>
                          <a:ea typeface="新細明體" panose="02020500000000000000" pitchFamily="18" charset="-120"/>
                        </a:rPr>
                        <a:t>2710</a:t>
                      </a:r>
                    </a:p>
                  </a:txBody>
                  <a:tcPr marL="9525" marR="9525" marT="9525" marB="0" anchor="ctr"/>
                </a:tc>
                <a:tc>
                  <a:txBody>
                    <a:bodyPr/>
                    <a:lstStyle/>
                    <a:p>
                      <a:pPr algn="ctr" fontAlgn="ctr"/>
                      <a:r>
                        <a:rPr lang="en-US" altLang="zh-TW" sz="1800" b="0" i="0" u="none" strike="noStrike">
                          <a:solidFill>
                            <a:srgbClr val="000000"/>
                          </a:solidFill>
                          <a:effectLst/>
                          <a:latin typeface="Arial Narrow" panose="020B0606020202030204" pitchFamily="34" charset="0"/>
                          <a:ea typeface="新細明體" panose="02020500000000000000" pitchFamily="18" charset="-120"/>
                        </a:rPr>
                        <a:t>2211</a:t>
                      </a:r>
                    </a:p>
                  </a:txBody>
                  <a:tcPr marL="9525" marR="9525" marT="9525" marB="0" anchor="ctr"/>
                </a:tc>
                <a:tc>
                  <a:txBody>
                    <a:bodyPr/>
                    <a:lstStyle/>
                    <a:p>
                      <a:pPr algn="ctr" fontAlgn="ctr"/>
                      <a:r>
                        <a:rPr lang="en-US" altLang="zh-TW" sz="1800" b="0" i="0" u="none" strike="noStrike">
                          <a:solidFill>
                            <a:srgbClr val="000000"/>
                          </a:solidFill>
                          <a:effectLst/>
                          <a:latin typeface="Arial Narrow" panose="020B0606020202030204" pitchFamily="34" charset="0"/>
                          <a:ea typeface="新細明體" panose="02020500000000000000" pitchFamily="18" charset="-120"/>
                        </a:rPr>
                        <a:t>1957</a:t>
                      </a:r>
                    </a:p>
                  </a:txBody>
                  <a:tcPr marL="9525" marR="9525" marT="9525" marB="0" anchor="ctr"/>
                </a:tc>
                <a:tc>
                  <a:txBody>
                    <a:bodyPr/>
                    <a:lstStyle/>
                    <a:p>
                      <a:pPr algn="ctr" fontAlgn="ctr"/>
                      <a:r>
                        <a:rPr lang="en-US" altLang="zh-TW" sz="1800" b="0" i="0" u="none" strike="noStrike">
                          <a:solidFill>
                            <a:srgbClr val="000000"/>
                          </a:solidFill>
                          <a:effectLst/>
                          <a:latin typeface="Arial Narrow" panose="020B0606020202030204" pitchFamily="34" charset="0"/>
                          <a:ea typeface="新細明體" panose="02020500000000000000" pitchFamily="18" charset="-120"/>
                        </a:rPr>
                        <a:t>2683</a:t>
                      </a:r>
                    </a:p>
                  </a:txBody>
                  <a:tcPr marL="9525" marR="9525" marT="9525" marB="0" anchor="ctr"/>
                </a:tc>
                <a:tc>
                  <a:txBody>
                    <a:bodyPr/>
                    <a:lstStyle/>
                    <a:p>
                      <a:pPr algn="ctr" fontAlgn="ctr"/>
                      <a:r>
                        <a:rPr lang="en-US" altLang="zh-TW" sz="1800" b="0" i="0" u="none" strike="noStrike">
                          <a:solidFill>
                            <a:srgbClr val="000000"/>
                          </a:solidFill>
                          <a:effectLst/>
                          <a:latin typeface="Arial Narrow" panose="020B0606020202030204" pitchFamily="34" charset="0"/>
                          <a:ea typeface="新細明體" panose="02020500000000000000" pitchFamily="18" charset="-120"/>
                        </a:rPr>
                        <a:t>2267</a:t>
                      </a:r>
                    </a:p>
                  </a:txBody>
                  <a:tcPr marL="9525" marR="9525" marT="9525" marB="0" anchor="ctr"/>
                </a:tc>
                <a:tc>
                  <a:txBody>
                    <a:bodyPr/>
                    <a:lstStyle/>
                    <a:p>
                      <a:pPr algn="ctr" fontAlgn="ctr"/>
                      <a:r>
                        <a:rPr lang="en-US" altLang="zh-TW" sz="1800" b="0" i="0" u="none" strike="noStrike" dirty="0">
                          <a:solidFill>
                            <a:srgbClr val="000000"/>
                          </a:solidFill>
                          <a:effectLst/>
                          <a:latin typeface="Arial Narrow" panose="020B0606020202030204" pitchFamily="34" charset="0"/>
                          <a:ea typeface="新細明體" panose="02020500000000000000" pitchFamily="18" charset="-120"/>
                        </a:rPr>
                        <a:t>2129</a:t>
                      </a:r>
                    </a:p>
                  </a:txBody>
                  <a:tcPr marL="9525" marR="9525" marT="9525" marB="0" anchor="ctr"/>
                </a:tc>
                <a:tc>
                  <a:txBody>
                    <a:bodyPr/>
                    <a:lstStyle/>
                    <a:p>
                      <a:pPr algn="ctr" fontAlgn="ctr"/>
                      <a:r>
                        <a:rPr lang="en-US" altLang="zh-TW" sz="1800" b="0" i="0" u="none" strike="noStrike" dirty="0">
                          <a:solidFill>
                            <a:srgbClr val="000000"/>
                          </a:solidFill>
                          <a:effectLst/>
                          <a:latin typeface="Arial Narrow" panose="020B0606020202030204" pitchFamily="34" charset="0"/>
                          <a:ea typeface="新細明體" panose="02020500000000000000" pitchFamily="18" charset="-120"/>
                        </a:rPr>
                        <a:t>13957</a:t>
                      </a:r>
                    </a:p>
                  </a:txBody>
                  <a:tcPr marL="9525" marR="9525" marT="9525" marB="0" anchor="ctr"/>
                </a:tc>
                <a:tc>
                  <a:txBody>
                    <a:bodyPr/>
                    <a:lstStyle/>
                    <a:p>
                      <a:pPr algn="ctr" fontAlgn="ctr"/>
                      <a:r>
                        <a:rPr lang="en-US" altLang="zh-TW" sz="1800" b="0" i="0" u="none" strike="noStrike" dirty="0">
                          <a:solidFill>
                            <a:srgbClr val="000000"/>
                          </a:solidFill>
                          <a:effectLst/>
                          <a:latin typeface="Arial Narrow" panose="020B0606020202030204" pitchFamily="34" charset="0"/>
                          <a:ea typeface="新細明體" panose="02020500000000000000" pitchFamily="18" charset="-120"/>
                        </a:rPr>
                        <a:t>22.9%</a:t>
                      </a:r>
                    </a:p>
                  </a:txBody>
                  <a:tcPr marL="9525" marR="9525" marT="9525" marB="0" anchor="ctr"/>
                </a:tc>
                <a:extLst>
                  <a:ext uri="{0D108BD9-81ED-4DB2-BD59-A6C34878D82A}">
                    <a16:rowId xmlns:a16="http://schemas.microsoft.com/office/drawing/2014/main" val="2123950267"/>
                  </a:ext>
                </a:extLst>
              </a:tr>
              <a:tr h="655328">
                <a:tc>
                  <a:txBody>
                    <a:bodyPr/>
                    <a:lstStyle/>
                    <a:p>
                      <a:pPr algn="ctr" fontAlgn="ctr"/>
                      <a:r>
                        <a:rPr lang="en-US" altLang="zh-TW" sz="1800" b="0" i="0" u="none" strike="noStrike">
                          <a:solidFill>
                            <a:srgbClr val="000000"/>
                          </a:solidFill>
                          <a:effectLst/>
                          <a:latin typeface="Arial Narrow" panose="020B0606020202030204" pitchFamily="34" charset="0"/>
                          <a:ea typeface="新細明體" panose="02020500000000000000" pitchFamily="18" charset="-120"/>
                        </a:rPr>
                        <a:t>5</a:t>
                      </a:r>
                    </a:p>
                  </a:txBody>
                  <a:tcPr marL="9525" marR="9525" marT="9525" marB="0" anchor="ctr"/>
                </a:tc>
                <a:tc>
                  <a:txBody>
                    <a:bodyPr/>
                    <a:lstStyle/>
                    <a:p>
                      <a:pPr algn="ctr" fontAlgn="ctr"/>
                      <a:r>
                        <a:rPr lang="en-US" sz="1800" b="0" i="0" u="none" strike="noStrike">
                          <a:solidFill>
                            <a:srgbClr val="000000"/>
                          </a:solidFill>
                          <a:effectLst/>
                          <a:latin typeface="Arial Narrow" panose="020B0606020202030204" pitchFamily="34" charset="0"/>
                          <a:ea typeface="新細明體" panose="02020500000000000000" pitchFamily="18" charset="-120"/>
                        </a:rPr>
                        <a:t>Other Race - Including Multi-Racial</a:t>
                      </a:r>
                    </a:p>
                  </a:txBody>
                  <a:tcPr marL="9525" marR="9525" marT="9525" marB="0" anchor="ctr"/>
                </a:tc>
                <a:tc>
                  <a:txBody>
                    <a:bodyPr/>
                    <a:lstStyle/>
                    <a:p>
                      <a:pPr algn="ctr" fontAlgn="ctr"/>
                      <a:r>
                        <a:rPr lang="en-US" altLang="zh-TW" sz="1800" b="0" i="0" u="none" strike="noStrike">
                          <a:solidFill>
                            <a:srgbClr val="000000"/>
                          </a:solidFill>
                          <a:effectLst/>
                          <a:latin typeface="Arial Narrow" panose="020B0606020202030204" pitchFamily="34" charset="0"/>
                          <a:ea typeface="新細明體" panose="02020500000000000000" pitchFamily="18" charset="-120"/>
                        </a:rPr>
                        <a:t>514</a:t>
                      </a:r>
                    </a:p>
                  </a:txBody>
                  <a:tcPr marL="9525" marR="9525" marT="9525" marB="0" anchor="ctr"/>
                </a:tc>
                <a:tc>
                  <a:txBody>
                    <a:bodyPr/>
                    <a:lstStyle/>
                    <a:p>
                      <a:pPr algn="ctr" fontAlgn="ctr"/>
                      <a:r>
                        <a:rPr lang="en-US" altLang="zh-TW" sz="1800" b="0" i="0" u="none" strike="noStrike">
                          <a:solidFill>
                            <a:srgbClr val="000000"/>
                          </a:solidFill>
                          <a:effectLst/>
                          <a:latin typeface="Arial Narrow" panose="020B0606020202030204" pitchFamily="34" charset="0"/>
                          <a:ea typeface="新細明體" panose="02020500000000000000" pitchFamily="18" charset="-120"/>
                        </a:rPr>
                        <a:t>465</a:t>
                      </a:r>
                    </a:p>
                  </a:txBody>
                  <a:tcPr marL="9525" marR="9525" marT="9525" marB="0" anchor="ctr"/>
                </a:tc>
                <a:tc>
                  <a:txBody>
                    <a:bodyPr/>
                    <a:lstStyle/>
                    <a:p>
                      <a:pPr algn="ctr" fontAlgn="ctr"/>
                      <a:r>
                        <a:rPr lang="en-US" altLang="zh-TW" sz="1800" b="0" i="0" u="none" strike="noStrike">
                          <a:solidFill>
                            <a:srgbClr val="000000"/>
                          </a:solidFill>
                          <a:effectLst/>
                          <a:latin typeface="Arial Narrow" panose="020B0606020202030204" pitchFamily="34" charset="0"/>
                          <a:ea typeface="新細明體" panose="02020500000000000000" pitchFamily="18" charset="-120"/>
                        </a:rPr>
                        <a:t>643</a:t>
                      </a:r>
                    </a:p>
                  </a:txBody>
                  <a:tcPr marL="9525" marR="9525" marT="9525" marB="0" anchor="ctr"/>
                </a:tc>
                <a:tc>
                  <a:txBody>
                    <a:bodyPr/>
                    <a:lstStyle/>
                    <a:p>
                      <a:pPr algn="ctr" fontAlgn="ctr"/>
                      <a:r>
                        <a:rPr lang="en-US" altLang="zh-TW" sz="1800" b="0" i="0" u="none" strike="noStrike">
                          <a:solidFill>
                            <a:srgbClr val="000000"/>
                          </a:solidFill>
                          <a:effectLst/>
                          <a:latin typeface="Arial Narrow" panose="020B0606020202030204" pitchFamily="34" charset="0"/>
                          <a:ea typeface="新細明體" panose="02020500000000000000" pitchFamily="18" charset="-120"/>
                        </a:rPr>
                        <a:t>1669</a:t>
                      </a:r>
                    </a:p>
                  </a:txBody>
                  <a:tcPr marL="9525" marR="9525" marT="9525" marB="0" anchor="ctr"/>
                </a:tc>
                <a:tc>
                  <a:txBody>
                    <a:bodyPr/>
                    <a:lstStyle/>
                    <a:p>
                      <a:pPr algn="ctr" fontAlgn="ctr"/>
                      <a:r>
                        <a:rPr lang="en-US" altLang="zh-TW" sz="1800" b="0" i="0" u="none" strike="noStrike">
                          <a:solidFill>
                            <a:srgbClr val="000000"/>
                          </a:solidFill>
                          <a:effectLst/>
                          <a:latin typeface="Arial Narrow" panose="020B0606020202030204" pitchFamily="34" charset="0"/>
                          <a:ea typeface="新細明體" panose="02020500000000000000" pitchFamily="18" charset="-120"/>
                        </a:rPr>
                        <a:t>1544</a:t>
                      </a:r>
                    </a:p>
                  </a:txBody>
                  <a:tcPr marL="9525" marR="9525" marT="9525" marB="0" anchor="ctr"/>
                </a:tc>
                <a:tc>
                  <a:txBody>
                    <a:bodyPr/>
                    <a:lstStyle/>
                    <a:p>
                      <a:pPr algn="ctr" fontAlgn="ctr"/>
                      <a:r>
                        <a:rPr lang="en-US" altLang="zh-TW" sz="1800" b="0" i="0" u="none" strike="noStrike">
                          <a:solidFill>
                            <a:srgbClr val="000000"/>
                          </a:solidFill>
                          <a:effectLst/>
                          <a:latin typeface="Arial Narrow" panose="020B0606020202030204" pitchFamily="34" charset="0"/>
                          <a:ea typeface="新細明體" panose="02020500000000000000" pitchFamily="18" charset="-120"/>
                        </a:rPr>
                        <a:t>1547</a:t>
                      </a:r>
                    </a:p>
                  </a:txBody>
                  <a:tcPr marL="9525" marR="9525" marT="9525" marB="0" anchor="ctr"/>
                </a:tc>
                <a:tc>
                  <a:txBody>
                    <a:bodyPr/>
                    <a:lstStyle/>
                    <a:p>
                      <a:pPr algn="ctr" fontAlgn="ctr"/>
                      <a:r>
                        <a:rPr lang="en-US" altLang="zh-TW" sz="1800" b="0" i="0" u="none" strike="noStrike" dirty="0">
                          <a:solidFill>
                            <a:srgbClr val="000000"/>
                          </a:solidFill>
                          <a:effectLst/>
                          <a:latin typeface="Arial Narrow" panose="020B0606020202030204" pitchFamily="34" charset="0"/>
                          <a:ea typeface="新細明體" panose="02020500000000000000" pitchFamily="18" charset="-120"/>
                        </a:rPr>
                        <a:t>6382</a:t>
                      </a:r>
                    </a:p>
                  </a:txBody>
                  <a:tcPr marL="9525" marR="9525" marT="9525" marB="0" anchor="ctr"/>
                </a:tc>
                <a:tc>
                  <a:txBody>
                    <a:bodyPr/>
                    <a:lstStyle/>
                    <a:p>
                      <a:pPr algn="ctr" fontAlgn="ctr"/>
                      <a:r>
                        <a:rPr lang="en-US" altLang="zh-TW" sz="1800" b="0" i="0" u="none" strike="noStrike" dirty="0">
                          <a:solidFill>
                            <a:srgbClr val="000000"/>
                          </a:solidFill>
                          <a:effectLst/>
                          <a:latin typeface="Arial Narrow" panose="020B0606020202030204" pitchFamily="34" charset="0"/>
                          <a:ea typeface="新細明體" panose="02020500000000000000" pitchFamily="18" charset="-120"/>
                        </a:rPr>
                        <a:t>10.5%</a:t>
                      </a:r>
                    </a:p>
                  </a:txBody>
                  <a:tcPr marL="9525" marR="9525" marT="9525" marB="0" anchor="ctr"/>
                </a:tc>
                <a:extLst>
                  <a:ext uri="{0D108BD9-81ED-4DB2-BD59-A6C34878D82A}">
                    <a16:rowId xmlns:a16="http://schemas.microsoft.com/office/drawing/2014/main" val="2162790558"/>
                  </a:ext>
                </a:extLst>
              </a:tr>
            </a:tbl>
          </a:graphicData>
        </a:graphic>
      </p:graphicFrame>
      <p:sp>
        <p:nvSpPr>
          <p:cNvPr id="4" name="頁尾版面配置區 3">
            <a:extLst>
              <a:ext uri="{FF2B5EF4-FFF2-40B4-BE49-F238E27FC236}">
                <a16:creationId xmlns:a16="http://schemas.microsoft.com/office/drawing/2014/main" id="{3F16CDA9-AAE6-454F-AA74-E0F1EE063354}"/>
              </a:ext>
            </a:extLst>
          </p:cNvPr>
          <p:cNvSpPr>
            <a:spLocks noGrp="1"/>
          </p:cNvSpPr>
          <p:nvPr>
            <p:ph type="ftr" sz="quarter" idx="11"/>
          </p:nvPr>
        </p:nvSpPr>
        <p:spPr/>
        <p:txBody>
          <a:bodyPr/>
          <a:lstStyle/>
          <a:p>
            <a:r>
              <a:rPr lang="en-US" altLang="zh-TW"/>
              <a:t>task 2</a:t>
            </a:r>
            <a:endParaRPr lang="en-US" dirty="0"/>
          </a:p>
        </p:txBody>
      </p:sp>
      <p:sp>
        <p:nvSpPr>
          <p:cNvPr id="5" name="投影片編號版面配置區 4">
            <a:extLst>
              <a:ext uri="{FF2B5EF4-FFF2-40B4-BE49-F238E27FC236}">
                <a16:creationId xmlns:a16="http://schemas.microsoft.com/office/drawing/2014/main" id="{F8DC4197-A356-4A2F-A065-4CA470333518}"/>
              </a:ext>
            </a:extLst>
          </p:cNvPr>
          <p:cNvSpPr>
            <a:spLocks noGrp="1"/>
          </p:cNvSpPr>
          <p:nvPr>
            <p:ph type="sldNum" sz="quarter" idx="12"/>
          </p:nvPr>
        </p:nvSpPr>
        <p:spPr/>
        <p:txBody>
          <a:bodyPr/>
          <a:lstStyle/>
          <a:p>
            <a:fld id="{D57F1E4F-1CFF-5643-939E-217C01CDF565}" type="slidenum">
              <a:rPr lang="en-US" altLang="zh-TW" smtClean="0"/>
              <a:pPr/>
              <a:t>8</a:t>
            </a:fld>
            <a:endParaRPr lang="zh-TW" altLang="en-US" dirty="0"/>
          </a:p>
        </p:txBody>
      </p:sp>
      <p:sp>
        <p:nvSpPr>
          <p:cNvPr id="7" name="矩形 6">
            <a:extLst>
              <a:ext uri="{FF2B5EF4-FFF2-40B4-BE49-F238E27FC236}">
                <a16:creationId xmlns:a16="http://schemas.microsoft.com/office/drawing/2014/main" id="{50E03A84-809B-4FFC-A8C9-BD2AD46A1CFC}"/>
              </a:ext>
            </a:extLst>
          </p:cNvPr>
          <p:cNvSpPr/>
          <p:nvPr/>
        </p:nvSpPr>
        <p:spPr>
          <a:xfrm>
            <a:off x="703633" y="5795842"/>
            <a:ext cx="11232205" cy="646331"/>
          </a:xfrm>
          <a:prstGeom prst="rect">
            <a:avLst/>
          </a:prstGeom>
        </p:spPr>
        <p:txBody>
          <a:bodyPr wrap="square">
            <a:spAutoFit/>
          </a:bodyPr>
          <a:lstStyle/>
          <a:p>
            <a:r>
              <a:rPr lang="en-US" altLang="zh-TW" dirty="0">
                <a:solidFill>
                  <a:srgbClr val="0D0D0D"/>
                </a:solidFill>
                <a:latin typeface="Söhne"/>
              </a:rPr>
              <a:t>* The proportion of Non-Hispanic Whites is </a:t>
            </a:r>
            <a:r>
              <a:rPr lang="en-US" altLang="zh-TW" dirty="0">
                <a:solidFill>
                  <a:srgbClr val="FF0000"/>
                </a:solidFill>
                <a:latin typeface="Söhne"/>
              </a:rPr>
              <a:t>45.7%</a:t>
            </a:r>
            <a:r>
              <a:rPr lang="en-US" altLang="zh-TW" dirty="0">
                <a:solidFill>
                  <a:srgbClr val="0D0D0D"/>
                </a:solidFill>
                <a:latin typeface="Söhne"/>
              </a:rPr>
              <a:t> when only Mexican Americans, Non-Hispanic Whites, and Non-Hispanic Blacks are considered in the calculation</a:t>
            </a:r>
            <a:endParaRPr lang="zh-TW" altLang="en-US" dirty="0"/>
          </a:p>
        </p:txBody>
      </p:sp>
      <p:sp>
        <p:nvSpPr>
          <p:cNvPr id="8" name="語音泡泡: 橢圓形 7">
            <a:extLst>
              <a:ext uri="{FF2B5EF4-FFF2-40B4-BE49-F238E27FC236}">
                <a16:creationId xmlns:a16="http://schemas.microsoft.com/office/drawing/2014/main" id="{C4BD57DB-32DA-4992-971A-ADE7F8D4AE21}"/>
              </a:ext>
            </a:extLst>
          </p:cNvPr>
          <p:cNvSpPr/>
          <p:nvPr/>
        </p:nvSpPr>
        <p:spPr>
          <a:xfrm>
            <a:off x="8699770" y="48638"/>
            <a:ext cx="2859932" cy="206226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b="1" dirty="0">
                <a:solidFill>
                  <a:schemeClr val="tx1"/>
                </a:solidFill>
              </a:rPr>
              <a:t>Original sample distribution  from NHANES (2005-2016) </a:t>
            </a:r>
            <a:endParaRPr lang="zh-TW" altLang="en-US" sz="2000" b="1" dirty="0">
              <a:solidFill>
                <a:schemeClr val="tx1"/>
              </a:solidFill>
            </a:endParaRPr>
          </a:p>
        </p:txBody>
      </p:sp>
    </p:spTree>
    <p:extLst>
      <p:ext uri="{BB962C8B-B14F-4D97-AF65-F5344CB8AC3E}">
        <p14:creationId xmlns:p14="http://schemas.microsoft.com/office/powerpoint/2010/main" val="3850375083"/>
      </p:ext>
    </p:extLst>
  </p:cSld>
  <p:clrMapOvr>
    <a:masterClrMapping/>
  </p:clrMapOvr>
</p:sld>
</file>

<file path=ppt/theme/theme1.xml><?xml version="1.0" encoding="utf-8"?>
<a:theme xmlns:a="http://schemas.openxmlformats.org/drawingml/2006/main" name="回顧">
  <a:themeElements>
    <a:clrScheme name="回顧">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2253</TotalTime>
  <Words>1393</Words>
  <Application>Microsoft Office PowerPoint</Application>
  <PresentationFormat>寬螢幕</PresentationFormat>
  <Paragraphs>309</Paragraphs>
  <Slides>16</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16</vt:i4>
      </vt:variant>
    </vt:vector>
  </HeadingPairs>
  <TitlesOfParts>
    <vt:vector size="22" baseType="lpstr">
      <vt:lpstr>Söhne</vt:lpstr>
      <vt:lpstr>微軟正黑體</vt:lpstr>
      <vt:lpstr>Arial Narrow</vt:lpstr>
      <vt:lpstr>Calibri</vt:lpstr>
      <vt:lpstr>Wingdings</vt:lpstr>
      <vt:lpstr>回顧</vt:lpstr>
      <vt:lpstr>Reproduction and Analysis of Birth Weight and Prediabetes Associations</vt:lpstr>
      <vt:lpstr>Overview</vt:lpstr>
      <vt:lpstr>Components Available:</vt:lpstr>
      <vt:lpstr>Variables of Interest:</vt:lpstr>
      <vt:lpstr>Data Processing Notes:</vt:lpstr>
      <vt:lpstr>Data Processing:</vt:lpstr>
      <vt:lpstr>Sample Size Comparison</vt:lpstr>
      <vt:lpstr>Comparison of Key Variables</vt:lpstr>
      <vt:lpstr>‘Race’ Outliers</vt:lpstr>
      <vt:lpstr>Table 2: Comparison of Results</vt:lpstr>
      <vt:lpstr>Typo in the original paper</vt:lpstr>
      <vt:lpstr>Table 2: consistencies </vt:lpstr>
      <vt:lpstr>Table 2: inconsistencies</vt:lpstr>
      <vt:lpstr>Table 3: Comparison of Results</vt:lpstr>
      <vt:lpstr>Table 3: consistencies </vt:lpstr>
      <vt:lpstr>Table 3: inconsistencies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數字的運算</dc:title>
  <dc:creator>HP Li</dc:creator>
  <cp:lastModifiedBy>Chia-Yun Li</cp:lastModifiedBy>
  <cp:revision>161</cp:revision>
  <dcterms:created xsi:type="dcterms:W3CDTF">2021-12-11T05:19:50Z</dcterms:created>
  <dcterms:modified xsi:type="dcterms:W3CDTF">2024-04-22T03:32:29Z</dcterms:modified>
</cp:coreProperties>
</file>