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80" r:id="rId1"/>
  </p:sldMasterIdLst>
  <p:notesMasterIdLst>
    <p:notesMasterId r:id="rId13"/>
  </p:notesMasterIdLst>
  <p:sldIdLst>
    <p:sldId id="450" r:id="rId2"/>
    <p:sldId id="643" r:id="rId3"/>
    <p:sldId id="660" r:id="rId4"/>
    <p:sldId id="661" r:id="rId5"/>
    <p:sldId id="662" r:id="rId6"/>
    <p:sldId id="663" r:id="rId7"/>
    <p:sldId id="664" r:id="rId8"/>
    <p:sldId id="665" r:id="rId9"/>
    <p:sldId id="671" r:id="rId10"/>
    <p:sldId id="669" r:id="rId11"/>
    <p:sldId id="6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029DA-3881-481D-A972-233A3390FE62}" type="datetimeFigureOut">
              <a:rPr lang="zh-TW" altLang="en-US" smtClean="0"/>
              <a:t>2024/4/21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C9D35-6425-4C74-90EF-D19EFAF607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086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683-CDC0-412A-903E-2A4F5BB2442E}" type="datetime1">
              <a:rPr lang="zh-TW" altLang="en-US" smtClean="0"/>
              <a:t>2024/4/21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task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33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540E-9EA3-4466-93BA-2DC543A8AFDF}" type="datetime1">
              <a:rPr lang="zh-TW" altLang="en-US" smtClean="0"/>
              <a:t>2024/4/21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task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1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48740-6508-40B4-B24E-9C3DA565767C}" type="datetime1">
              <a:rPr lang="zh-TW" altLang="en-US" smtClean="0"/>
              <a:t>2024/4/21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task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7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52425" indent="-352425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lang="zh-TW" altLang="en-US" sz="32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34988" indent="-334963"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809625" indent="-425450"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071563" indent="-504825">
              <a:buClr>
                <a:schemeClr val="tx1"/>
              </a:buClr>
              <a:buSzPct val="50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1346200" indent="-596900">
              <a:buClr>
                <a:schemeClr val="tx1"/>
              </a:buClr>
              <a:buSzPct val="50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 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C5F3-DF9A-41D5-9C31-FA0F93B6FBC2}" type="datetime1">
              <a:rPr lang="zh-TW" altLang="en-US" smtClean="0"/>
              <a:t>2024/4/21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task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r" defTabSz="457200" rtl="0" eaLnBrk="1" latinLnBrk="0" hangingPunct="1">
              <a:defRPr lang="en-US" sz="1400" b="1" kern="1200" cap="all" baseline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fld id="{D57F1E4F-1CFF-5643-939E-217C01CDF56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545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7EC6-C6AA-4838-B0B9-3A16BBA4A176}" type="datetime1">
              <a:rPr lang="zh-TW" altLang="en-US" smtClean="0"/>
              <a:t>2024/4/21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task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26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>
            <a:lvl1pPr>
              <a:defRPr lang="en-US" sz="4800" b="1" kern="1200" spc="-50" baseline="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en-US" sz="28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en-US" sz="28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87C2-8E8D-4043-9BFF-0F3D8DC7C1B9}" type="datetime1">
              <a:rPr lang="zh-TW" altLang="en-US" smtClean="0"/>
              <a:t>2024/4/21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task 2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r" defTabSz="457200" rtl="0" eaLnBrk="1" latinLnBrk="0" hangingPunct="1">
              <a:defRPr lang="en-US" sz="1400" b="1" kern="1200" cap="all" baseline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fld id="{6FF9F0C5-380F-41C2-899A-BAC0F0927E1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509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800" b="1" kern="1200" spc="-50" baseline="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 lang="zh-TW" altLang="en-US" sz="3200" b="1" kern="1200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en-US" sz="28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 lang="zh-TW" altLang="en-US" sz="3200" b="1" kern="1200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</a:pPr>
            <a:r>
              <a:rPr lang="zh-TW" altLang="en-US" dirty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en-US" sz="28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A477-76FF-4A00-BA01-220801F3D636}" type="datetime1">
              <a:rPr lang="zh-TW" altLang="en-US" smtClean="0"/>
              <a:t>2024/4/21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task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5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800" b="1" kern="1200" spc="-50" baseline="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4297-AF63-4D3A-8050-9C5E0504140D}" type="datetime1">
              <a:rPr lang="zh-TW" altLang="en-US" smtClean="0"/>
              <a:t>2024/4/21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task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7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6DA5-39B6-48A3-9AD1-CC414B5ECC47}" type="datetime1">
              <a:rPr lang="zh-TW" altLang="en-US" smtClean="0"/>
              <a:t>2024/4/21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task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7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800" b="1" kern="1200" spc="-50" baseline="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F01681-BF01-41C0-8DE5-264C69295BF7}" type="datetime1">
              <a:rPr lang="zh-TW" altLang="en-US" smtClean="0"/>
              <a:t>2024/4/21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/>
              <a:t>task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2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E2EC-D94C-47BA-B8E3-D2391CFC152A}" type="datetime1">
              <a:rPr lang="zh-TW" altLang="en-US" smtClean="0"/>
              <a:t>2024/4/21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task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6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D34169-1E01-41D9-99B4-DDD33FD8CFB5}" type="datetime1">
              <a:rPr lang="zh-TW" altLang="en-US" smtClean="0"/>
              <a:t>2024/4/21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cap="all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task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78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accent1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52425" indent="-352425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80000"/>
        <a:buFont typeface="Wingdings" panose="05000000000000000000" pitchFamily="2" charset="2"/>
        <a:buChar char="l"/>
        <a:defRPr sz="4400" b="1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34988" indent="-365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Wingdings" panose="05000000000000000000" pitchFamily="2" charset="2"/>
        <a:buChar char="l"/>
        <a:defRPr sz="4000" b="1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719138" indent="-3349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Wingdings" panose="05000000000000000000" pitchFamily="2" charset="2"/>
        <a:buChar char="l"/>
        <a:defRPr sz="3200" b="1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901700" indent="-3349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Wingdings" panose="05000000000000000000" pitchFamily="2" charset="2"/>
        <a:buChar char="l"/>
        <a:defRPr sz="3200" b="1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71563" indent="-3222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Wingdings" panose="05000000000000000000" pitchFamily="2" charset="2"/>
        <a:buChar char="l"/>
        <a:defRPr sz="3200" b="1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Autofit/>
          </a:bodyPr>
          <a:lstStyle/>
          <a:p>
            <a:r>
              <a:rPr lang="en-US" altLang="zh-TW" sz="4400" b="0" dirty="0"/>
              <a:t>Reproduction and Analysis of association between stature-related and adiposity, insulin resistance, and glucose intolerance</a:t>
            </a:r>
            <a:endParaRPr lang="zh-TW" altLang="en-US" sz="4400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F5350878-A0D2-BDAE-7F1B-7057A1EC3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Chia-Yun Li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203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E79F34-70CD-3963-9AB1-69054DA6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8" y="176915"/>
            <a:ext cx="10058400" cy="1450757"/>
          </a:xfrm>
        </p:spPr>
        <p:txBody>
          <a:bodyPr/>
          <a:lstStyle/>
          <a:p>
            <a:r>
              <a:rPr lang="en-US" altLang="zh-TW" dirty="0"/>
              <a:t>Table 3-2</a:t>
            </a:r>
            <a:endParaRPr lang="zh-TW" altLang="en-US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21026075-0A19-04A9-74F9-A06A0C4CE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757066"/>
              </p:ext>
            </p:extLst>
          </p:nvPr>
        </p:nvGraphicFramePr>
        <p:xfrm>
          <a:off x="563526" y="1767839"/>
          <a:ext cx="11175630" cy="451781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667442">
                  <a:extLst>
                    <a:ext uri="{9D8B030D-6E8A-4147-A177-3AD203B41FA5}">
                      <a16:colId xmlns:a16="http://schemas.microsoft.com/office/drawing/2014/main" val="2714500959"/>
                    </a:ext>
                  </a:extLst>
                </a:gridCol>
                <a:gridCol w="1584698">
                  <a:extLst>
                    <a:ext uri="{9D8B030D-6E8A-4147-A177-3AD203B41FA5}">
                      <a16:colId xmlns:a16="http://schemas.microsoft.com/office/drawing/2014/main" val="1388420977"/>
                    </a:ext>
                  </a:extLst>
                </a:gridCol>
                <a:gridCol w="1584698">
                  <a:extLst>
                    <a:ext uri="{9D8B030D-6E8A-4147-A177-3AD203B41FA5}">
                      <a16:colId xmlns:a16="http://schemas.microsoft.com/office/drawing/2014/main" val="4062801674"/>
                    </a:ext>
                  </a:extLst>
                </a:gridCol>
                <a:gridCol w="1584698">
                  <a:extLst>
                    <a:ext uri="{9D8B030D-6E8A-4147-A177-3AD203B41FA5}">
                      <a16:colId xmlns:a16="http://schemas.microsoft.com/office/drawing/2014/main" val="2419016297"/>
                    </a:ext>
                  </a:extLst>
                </a:gridCol>
                <a:gridCol w="1584698">
                  <a:extLst>
                    <a:ext uri="{9D8B030D-6E8A-4147-A177-3AD203B41FA5}">
                      <a16:colId xmlns:a16="http://schemas.microsoft.com/office/drawing/2014/main" val="3818891356"/>
                    </a:ext>
                  </a:extLst>
                </a:gridCol>
                <a:gridCol w="1584698">
                  <a:extLst>
                    <a:ext uri="{9D8B030D-6E8A-4147-A177-3AD203B41FA5}">
                      <a16:colId xmlns:a16="http://schemas.microsoft.com/office/drawing/2014/main" val="2183944981"/>
                    </a:ext>
                  </a:extLst>
                </a:gridCol>
                <a:gridCol w="1584698">
                  <a:extLst>
                    <a:ext uri="{9D8B030D-6E8A-4147-A177-3AD203B41FA5}">
                      <a16:colId xmlns:a16="http://schemas.microsoft.com/office/drawing/2014/main" val="897508743"/>
                    </a:ext>
                  </a:extLst>
                </a:gridCol>
              </a:tblGrid>
              <a:tr h="361975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Anthropometric measurements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Multiplicative factor</a:t>
                      </a:r>
                      <a:endParaRPr lang="zh-TW" sz="16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zh-TW" sz="16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Prevalence Ratio</a:t>
                      </a:r>
                      <a:endParaRPr lang="zh-TW" sz="16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zh-TW" sz="16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zh-TW" sz="16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26651"/>
                  </a:ext>
                </a:extLst>
              </a:tr>
              <a:tr h="26213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HOMA-IR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IGT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Diabetes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IGT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Diabetes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extLst>
                  <a:ext uri="{0D108BD9-81ED-4DB2-BD59-A6C34878D82A}">
                    <a16:rowId xmlns:a16="http://schemas.microsoft.com/office/drawing/2014/main" val="1867494405"/>
                  </a:ext>
                </a:extLst>
              </a:tr>
              <a:tr h="29492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Published Data</a:t>
                      </a:r>
                      <a:endParaRPr lang="zh-TW" altLang="zh-TW" sz="1600" dirty="0">
                        <a:effectLst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solidFill>
                            <a:srgbClr val="FF0000"/>
                          </a:solidFill>
                          <a:effectLst/>
                        </a:rPr>
                        <a:t>My Work</a:t>
                      </a:r>
                      <a:endParaRPr lang="zh-TW" altLang="zh-TW" sz="2000" kern="1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Published Data</a:t>
                      </a:r>
                      <a:endParaRPr lang="zh-TW" altLang="zh-TW" dirty="0">
                        <a:effectLst/>
                      </a:endParaRPr>
                    </a:p>
                  </a:txBody>
                  <a:tcPr marL="57592" marR="57592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My Work</a:t>
                      </a:r>
                      <a:endParaRPr kumimoji="0" lang="zh-TW" altLang="zh-TW" sz="1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zh-TW" sz="1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extLst>
                  <a:ext uri="{0D108BD9-81ED-4DB2-BD59-A6C34878D82A}">
                    <a16:rowId xmlns:a16="http://schemas.microsoft.com/office/drawing/2014/main" val="3890691456"/>
                  </a:ext>
                </a:extLst>
              </a:tr>
              <a:tr h="262130">
                <a:tc gridSpan="7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Height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20452"/>
                  </a:ext>
                </a:extLst>
              </a:tr>
              <a:tr h="3102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Model 1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 (0.97-1.02)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1.00(0.98 – 1.01)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1.12 (1.03-1.23)*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1.19 (1.04-1.35)*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1.02(0.94 – 1.10)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1.00(0.91 – 1.09)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extLst>
                  <a:ext uri="{0D108BD9-81ED-4DB2-BD59-A6C34878D82A}">
                    <a16:rowId xmlns:a16="http://schemas.microsoft.com/office/drawing/2014/main" val="465432718"/>
                  </a:ext>
                </a:extLst>
              </a:tr>
              <a:tr h="3102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Model 2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0.98(0.96-1.01)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1.02(1.01 – 1.04)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1.10(1.00-1.21)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 (0.96-1.29)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0.99(0.92 – 1.08)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0.97(0.88 – 1.06)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extLst>
                  <a:ext uri="{0D108BD9-81ED-4DB2-BD59-A6C34878D82A}">
                    <a16:rowId xmlns:a16="http://schemas.microsoft.com/office/drawing/2014/main" val="2531962240"/>
                  </a:ext>
                </a:extLst>
              </a:tr>
              <a:tr h="3102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Model 3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0.97(0.95-0.99)*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1.03(1.01 – 1.05)*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1.10(0.99-1.22)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 (0.94-1.29)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0.99(0.89 – 1.11)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0.97(0.85 – 1.11)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extLst>
                  <a:ext uri="{0D108BD9-81ED-4DB2-BD59-A6C34878D82A}">
                    <a16:rowId xmlns:a16="http://schemas.microsoft.com/office/drawing/2014/main" val="1586990310"/>
                  </a:ext>
                </a:extLst>
              </a:tr>
              <a:tr h="262130">
                <a:tc gridSpan="7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Leg length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08564"/>
                  </a:ext>
                </a:extLst>
              </a:tr>
              <a:tr h="3102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Model 1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 (1.01-1.06)*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0.98(0.97 – 1.00)*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 (1.00-1.22)*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 (1.08-1.45)*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0.96(0.89 – 1.03)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0.92(0.84 – 1.00)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extLst>
                  <a:ext uri="{0D108BD9-81ED-4DB2-BD59-A6C34878D82A}">
                    <a16:rowId xmlns:a16="http://schemas.microsoft.com/office/drawing/2014/main" val="61514504"/>
                  </a:ext>
                </a:extLst>
              </a:tr>
              <a:tr h="3102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Model 2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 (1.00-1.05)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1.00(0.99 – 1.01)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 (0.98-1.21)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1.19 (1.01-1.40)*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0.94(0.87 – 1.02)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0.90(0.82 – 0.98)*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extLst>
                  <a:ext uri="{0D108BD9-81ED-4DB2-BD59-A6C34878D82A}">
                    <a16:rowId xmlns:a16="http://schemas.microsoft.com/office/drawing/2014/main" val="3366562064"/>
                  </a:ext>
                </a:extLst>
              </a:tr>
              <a:tr h="3102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Model 3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1.00(0.98-1.02)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1.00(0.99 – 1.02)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 (0.97-1.22)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 (0.98-1.39)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0.93(0.84 – 1.02)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0.87(0.78 – 0.98)*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extLst>
                  <a:ext uri="{0D108BD9-81ED-4DB2-BD59-A6C34878D82A}">
                    <a16:rowId xmlns:a16="http://schemas.microsoft.com/office/drawing/2014/main" val="971856738"/>
                  </a:ext>
                </a:extLst>
              </a:tr>
              <a:tr h="262130">
                <a:tc gridSpan="7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Leg length-to-height ratio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811520"/>
                  </a:ext>
                </a:extLst>
              </a:tr>
              <a:tr h="3102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Model 1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1.07(1.04-1.10)*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0.97(0.95 – 0.98)*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1.05 (0.95-1.16)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1.22 (1.07-1.40)*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0.88(0.82 – 0.95)*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0.83(0.76 – 0.90)*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extLst>
                  <a:ext uri="{0D108BD9-81ED-4DB2-BD59-A6C34878D82A}">
                    <a16:rowId xmlns:a16="http://schemas.microsoft.com/office/drawing/2014/main" val="4098313965"/>
                  </a:ext>
                </a:extLst>
              </a:tr>
              <a:tr h="3102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Model 2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1.07(1.04-1.10)*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0.97(0.96 – 0.98)*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1.04 (0.94-1.16)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1.22 (1.05-1.40)*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0.89(0.83 – 0.96)*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0.84(0.77 – 0.91)*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extLst>
                  <a:ext uri="{0D108BD9-81ED-4DB2-BD59-A6C34878D82A}">
                    <a16:rowId xmlns:a16="http://schemas.microsoft.com/office/drawing/2014/main" val="1645194686"/>
                  </a:ext>
                </a:extLst>
              </a:tr>
              <a:tr h="3102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Model 3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1.05(1.02-1.07)*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0.99(0.97 – 0.99)*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1.04 (0.94-1.16)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1.19(1.02-1.39)*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0.83(0.76 – 0.91)*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0.90(0.84 – 0.97)*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extLst>
                  <a:ext uri="{0D108BD9-81ED-4DB2-BD59-A6C34878D82A}">
                    <a16:rowId xmlns:a16="http://schemas.microsoft.com/office/drawing/2014/main" val="1584190778"/>
                  </a:ext>
                </a:extLst>
              </a:tr>
            </a:tbl>
          </a:graphicData>
        </a:graphic>
      </p:graphicFrame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A05CFD-4E4F-D264-081B-BC1C81B0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task 1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3C2F2D-BBF6-0E16-8C89-8FA5EACF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193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4C770-71A0-A498-16F2-DBE65249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to Published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33D8-A7F6-52CB-0D90-1BA368EB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678"/>
            <a:ext cx="10842171" cy="4494107"/>
          </a:xfrm>
        </p:spPr>
        <p:txBody>
          <a:bodyPr>
            <a:normAutofit fontScale="55000" lnSpcReduction="20000"/>
          </a:bodyPr>
          <a:lstStyle/>
          <a:p>
            <a:pPr latinLnBrk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dirty="0"/>
              <a:t>Sample Variability</a:t>
            </a:r>
            <a:endParaRPr lang="en-US" altLang="zh-TW" b="0" dirty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b="0" dirty="0"/>
              <a:t>Possible use of different population samples</a:t>
            </a:r>
          </a:p>
          <a:p>
            <a:pPr latinLnBrk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dirty="0"/>
              <a:t>Data Processing</a:t>
            </a:r>
            <a:endParaRPr lang="en-US" altLang="zh-TW" b="0" dirty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b="0" dirty="0"/>
              <a:t>Different approaches in handling missing or outlier data during cleaning and preprocessing</a:t>
            </a:r>
          </a:p>
          <a:p>
            <a:pPr latinLnBrk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dirty="0"/>
              <a:t>Statistical Model Variations</a:t>
            </a:r>
            <a:endParaRPr lang="en-US" altLang="zh-TW" b="0" dirty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b="0" dirty="0"/>
              <a:t>Use of distinct covariates or adjustments even within the same model type (e.g., Model 1, Model 2, Model 3)</a:t>
            </a:r>
          </a:p>
          <a:p>
            <a:pPr latinLnBrk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dirty="0"/>
              <a:t>Mathematical Formulas</a:t>
            </a:r>
            <a:endParaRPr lang="en-US" altLang="zh-TW" b="0" dirty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b="0" dirty="0"/>
              <a:t>Variations in precision and technique of body measurements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b="0" dirty="0"/>
              <a:t>Possible differences in the formulas for calculating IGT and diabetes risk (Prevalence Ratio)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b="0" dirty="0"/>
              <a:t>Inclusion of diverse predictive factors or statistical methods (e.g., logistic regression, life table analysis)</a:t>
            </a:r>
          </a:p>
          <a:p>
            <a:endParaRPr lang="zh-TW" altLang="en-US" b="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6828E2-983A-7C5E-E143-D305DD0D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task 1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9CE998-40F9-11FB-5606-BA86E23B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130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7BBBF-51A1-4E1F-8DA1-7A33F1B5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E651C7-E78E-43B2-BB25-D0B03730E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0" dirty="0"/>
              <a:t>Conducted from 1988 to 1994</a:t>
            </a:r>
            <a:r>
              <a:rPr lang="zh-TW" altLang="en-US" sz="2800" b="0" dirty="0"/>
              <a:t> </a:t>
            </a:r>
            <a:r>
              <a:rPr lang="en-US" altLang="zh-TW" sz="2800" b="0" dirty="0"/>
              <a:t>(NHANES III).</a:t>
            </a:r>
          </a:p>
          <a:p>
            <a:pPr>
              <a:lnSpc>
                <a:spcPct val="150000"/>
              </a:lnSpc>
            </a:pPr>
            <a:r>
              <a:rPr lang="en-US" altLang="zh-TW" sz="2800" b="0" dirty="0"/>
              <a:t>Combine 3 datasets.</a:t>
            </a:r>
          </a:p>
          <a:p>
            <a:pPr lvl="1">
              <a:lnSpc>
                <a:spcPct val="150000"/>
              </a:lnSpc>
            </a:pPr>
            <a:r>
              <a:rPr lang="en-US" altLang="zh-TW" sz="2400" b="0" dirty="0"/>
              <a:t>Household Adult Data</a:t>
            </a:r>
          </a:p>
          <a:p>
            <a:pPr lvl="1">
              <a:lnSpc>
                <a:spcPct val="150000"/>
              </a:lnSpc>
            </a:pPr>
            <a:r>
              <a:rPr lang="en-US" altLang="zh-TW" sz="2400" b="0" dirty="0"/>
              <a:t>Examination Data</a:t>
            </a:r>
          </a:p>
          <a:p>
            <a:pPr lvl="1">
              <a:lnSpc>
                <a:spcPct val="150000"/>
              </a:lnSpc>
            </a:pPr>
            <a:r>
              <a:rPr lang="en-US" altLang="zh-TW" sz="2400" b="0" dirty="0"/>
              <a:t>Laboratory Data</a:t>
            </a:r>
          </a:p>
          <a:p>
            <a:pPr lvl="1">
              <a:lnSpc>
                <a:spcPct val="150000"/>
              </a:lnSpc>
            </a:pPr>
            <a:endParaRPr lang="en-US" altLang="zh-TW" sz="2400" b="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8A7FC4-417C-4A82-AAC7-A7C103A3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task 1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3806BE-D038-444D-9DFA-4B4B82DD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99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FB24A-8DDA-80B0-1230-74EC9554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Preparation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C92D1-336C-9F44-6266-9CB141EC5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70845" cy="4023360"/>
          </a:xfrm>
        </p:spPr>
        <p:txBody>
          <a:bodyPr/>
          <a:lstStyle/>
          <a:p>
            <a:r>
              <a:rPr lang="en-US" altLang="zh-TW" b="0" dirty="0"/>
              <a:t>Exclude pregnant individuals (5 cases)</a:t>
            </a:r>
          </a:p>
          <a:p>
            <a:r>
              <a:rPr lang="en-US" altLang="zh-TW" b="0" dirty="0"/>
              <a:t>Include ages 40-74</a:t>
            </a:r>
          </a:p>
          <a:p>
            <a:r>
              <a:rPr lang="en-US" altLang="zh-TW" b="0" dirty="0"/>
              <a:t>Focus on three racial groups</a:t>
            </a:r>
          </a:p>
          <a:p>
            <a:r>
              <a:rPr lang="en-US" altLang="zh-TW" b="0" dirty="0"/>
              <a:t>Exclude diabetes diagnosis before age 40 (151 cases)</a:t>
            </a:r>
            <a:endParaRPr lang="zh-TW" altLang="en-US" b="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8645FB2-8A0C-2587-6735-A091EC04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task 1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5E6751-5F5E-6652-067A-08E8E867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600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54E5E-E403-ED40-4C8D-FC77E351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Inclusion Criteria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EACF68-7717-355F-8945-8642A35E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zh-TW" b="0" dirty="0"/>
              <a:t>Parental history of diabetes (if either parent had diabetes)</a:t>
            </a:r>
          </a:p>
          <a:p>
            <a:pPr latinLnBrk="0"/>
            <a:r>
              <a:rPr lang="en-US" altLang="zh-TW" b="0" dirty="0"/>
              <a:t>Education level (dichotomized at 12 years, 43 cases unknown)</a:t>
            </a:r>
          </a:p>
          <a:p>
            <a:pPr latinLnBrk="0"/>
            <a:r>
              <a:rPr lang="en-US" altLang="zh-TW" b="0" dirty="0"/>
              <a:t>Annual household income (dichotomized at $20,000, 148 cases unknown or no income)</a:t>
            </a:r>
          </a:p>
          <a:p>
            <a:pPr latinLnBrk="0"/>
            <a:r>
              <a:rPr lang="en-US" altLang="zh-TW" b="0" dirty="0"/>
              <a:t>Smoking status (classified in dataset)</a:t>
            </a:r>
            <a:endParaRPr lang="zh-TW" altLang="en-US" b="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594AA9-1DD0-F3D7-B6AB-6922FB64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task 1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F8A679C-8120-B76A-4420-CF7D6E38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658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6ED1E6-7293-B1B1-3296-9DF4E03E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63527"/>
            <a:ext cx="10563497" cy="1450757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Physical Activity Classification Adjustment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0D7BD6-9112-90EA-354F-9DB46A189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Adapt weekly activity criteria to monthly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A1129DB-61C5-BF06-9FAA-6F90511D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task 1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292422-05F8-E823-895A-490F1B56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4</a:t>
            </a:fld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8C9F3B-B282-4271-197B-8BF056879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02471"/>
              </p:ext>
            </p:extLst>
          </p:nvPr>
        </p:nvGraphicFramePr>
        <p:xfrm>
          <a:off x="1281222" y="2485656"/>
          <a:ext cx="9456445" cy="363646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764580">
                  <a:extLst>
                    <a:ext uri="{9D8B030D-6E8A-4147-A177-3AD203B41FA5}">
                      <a16:colId xmlns:a16="http://schemas.microsoft.com/office/drawing/2014/main" val="569882195"/>
                    </a:ext>
                  </a:extLst>
                </a:gridCol>
                <a:gridCol w="2801909">
                  <a:extLst>
                    <a:ext uri="{9D8B030D-6E8A-4147-A177-3AD203B41FA5}">
                      <a16:colId xmlns:a16="http://schemas.microsoft.com/office/drawing/2014/main" val="775532634"/>
                    </a:ext>
                  </a:extLst>
                </a:gridCol>
                <a:gridCol w="2800812">
                  <a:extLst>
                    <a:ext uri="{9D8B030D-6E8A-4147-A177-3AD203B41FA5}">
                      <a16:colId xmlns:a16="http://schemas.microsoft.com/office/drawing/2014/main" val="1347973614"/>
                    </a:ext>
                  </a:extLst>
                </a:gridCol>
                <a:gridCol w="1089144">
                  <a:extLst>
                    <a:ext uri="{9D8B030D-6E8A-4147-A177-3AD203B41FA5}">
                      <a16:colId xmlns:a16="http://schemas.microsoft.com/office/drawing/2014/main" val="3448947207"/>
                    </a:ext>
                  </a:extLst>
                </a:gridCol>
              </a:tblGrid>
              <a:tr h="9646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Classification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Times of MET&gt;=6 (vigorous activity)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Times of MET&lt;6 (moderate activity)</a:t>
                      </a:r>
                      <a:endParaRPr lang="zh-TW" sz="18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Age</a:t>
                      </a:r>
                      <a:endParaRPr lang="zh-TW" sz="18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8951647"/>
                  </a:ext>
                </a:extLst>
              </a:tr>
              <a:tr h="4695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Vigorously active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&gt;=12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-</a:t>
                      </a:r>
                      <a:endParaRPr lang="zh-TW" sz="18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60 up</a:t>
                      </a:r>
                      <a:endParaRPr lang="zh-TW" sz="18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9446264"/>
                  </a:ext>
                </a:extLst>
              </a:tr>
              <a:tr h="4695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Vigorously active</a:t>
                      </a:r>
                      <a:endParaRPr lang="zh-TW" sz="18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&gt;=28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-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&lt; 60</a:t>
                      </a:r>
                      <a:endParaRPr lang="zh-TW" sz="18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9797841"/>
                  </a:ext>
                </a:extLst>
              </a:tr>
              <a:tr h="4695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Moderately active</a:t>
                      </a:r>
                      <a:endParaRPr lang="zh-TW" sz="18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&lt;=8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&gt;=20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-</a:t>
                      </a:r>
                      <a:endParaRPr lang="zh-TW" sz="18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7091101"/>
                  </a:ext>
                </a:extLst>
              </a:tr>
              <a:tr h="4695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Lightly active</a:t>
                      </a:r>
                      <a:endParaRPr lang="zh-TW" sz="18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not “vigorously active” or “moderately active”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16160"/>
                  </a:ext>
                </a:extLst>
              </a:tr>
              <a:tr h="793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Sedentary</a:t>
                      </a:r>
                      <a:endParaRPr lang="zh-TW" sz="18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engaging in no leisure-time physical activity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03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76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502DE-72B9-C9DF-052E-1651EAC5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Anthropometric Measurements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1CF151-C6BB-75F0-B611-BFC041DC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770870" cy="4023360"/>
          </a:xfrm>
        </p:spPr>
        <p:txBody>
          <a:bodyPr/>
          <a:lstStyle/>
          <a:p>
            <a:r>
              <a:rPr lang="en-US" altLang="zh-TW" b="0" dirty="0"/>
              <a:t>Calculate leg length: </a:t>
            </a:r>
          </a:p>
          <a:p>
            <a:pPr marL="0" indent="0">
              <a:buNone/>
            </a:pPr>
            <a:r>
              <a:rPr lang="en-US" altLang="zh-TW" b="0" dirty="0"/>
              <a:t>	Standing height - Sitting height</a:t>
            </a:r>
          </a:p>
          <a:p>
            <a:r>
              <a:rPr lang="en-US" altLang="zh-TW" b="0" dirty="0"/>
              <a:t>Calculate leg length-to-height ratio:</a:t>
            </a:r>
          </a:p>
          <a:p>
            <a:pPr marL="0" indent="0">
              <a:buNone/>
            </a:pPr>
            <a:r>
              <a:rPr lang="en-US" altLang="zh-TW" b="0" dirty="0"/>
              <a:t>	(Standing height - Sitting height)/ Standing height</a:t>
            </a:r>
          </a:p>
          <a:p>
            <a:pPr marL="0" indent="0">
              <a:buNone/>
            </a:pPr>
            <a:endParaRPr lang="zh-TW" altLang="en-US" b="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FE9FECF-4CBC-A4CC-FAC0-6D9526C0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task 1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409604-729D-AA8B-4D32-0861C77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80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4F8A4B-9144-D462-6E64-D5CBC15A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Calculation of Target Variables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E652F6-68C4-3E36-5057-CC301E6DA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6990"/>
            <a:ext cx="10877006" cy="51472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TW" sz="2800" dirty="0"/>
              <a:t>Body Fat (from NHANES III by </a:t>
            </a:r>
            <a:r>
              <a:rPr lang="en-US" altLang="zh-TW" sz="2800" dirty="0" err="1"/>
              <a:t>Chumlea</a:t>
            </a:r>
            <a:r>
              <a:rPr lang="en-US" altLang="zh-TW" sz="2800" dirty="0"/>
              <a:t> WC et.al.)</a:t>
            </a:r>
          </a:p>
          <a:p>
            <a:pPr>
              <a:spcBef>
                <a:spcPts val="600"/>
              </a:spcBef>
            </a:pPr>
            <a:r>
              <a:rPr lang="en-US" altLang="zh-TW" sz="2800" dirty="0"/>
              <a:t>Different formulas for FFM for males and females</a:t>
            </a:r>
          </a:p>
          <a:p>
            <a:pPr lvl="1">
              <a:spcBef>
                <a:spcPts val="600"/>
              </a:spcBef>
            </a:pPr>
            <a:r>
              <a:rPr lang="en-US" altLang="zh-TW" sz="2000" b="0" dirty="0"/>
              <a:t>Male: FFM = -10.678 + 0.262 weight + 0.652 height^2 / resistance + 0.015 resistance</a:t>
            </a:r>
          </a:p>
          <a:p>
            <a:pPr lvl="1">
              <a:spcBef>
                <a:spcPts val="600"/>
              </a:spcBef>
            </a:pPr>
            <a:r>
              <a:rPr lang="en-US" altLang="zh-TW" sz="2000" b="0" dirty="0"/>
              <a:t>Female: FFM = -9.529 + 0.168 weight + 0.696 height^2 / resistance + 0.016 resistance</a:t>
            </a:r>
          </a:p>
          <a:p>
            <a:pPr lvl="1">
              <a:spcBef>
                <a:spcPts val="600"/>
              </a:spcBef>
            </a:pPr>
            <a:r>
              <a:rPr lang="en-US" altLang="zh-TW" sz="2000" b="0" dirty="0"/>
              <a:t>Total Body Fat = weight – FFM</a:t>
            </a:r>
          </a:p>
          <a:p>
            <a:pPr lvl="1">
              <a:spcBef>
                <a:spcPts val="600"/>
              </a:spcBef>
            </a:pPr>
            <a:r>
              <a:rPr lang="en-US" altLang="zh-TW" sz="2000" b="0" dirty="0"/>
              <a:t>Percent Body Fat = TBF / weight</a:t>
            </a:r>
          </a:p>
          <a:p>
            <a:pPr>
              <a:spcBef>
                <a:spcPts val="600"/>
              </a:spcBef>
            </a:pPr>
            <a:r>
              <a:rPr lang="en-US" altLang="zh-TW" sz="2800" dirty="0"/>
              <a:t>HOMA-IR (using HOMA2 Calculator v2.2)</a:t>
            </a:r>
          </a:p>
          <a:p>
            <a:pPr>
              <a:spcBef>
                <a:spcPts val="600"/>
              </a:spcBef>
            </a:pPr>
            <a:r>
              <a:rPr lang="en-US" altLang="zh-TW" sz="2800" dirty="0"/>
              <a:t>Classify glucose tolerance (normal, IGT, diabetes)</a:t>
            </a:r>
            <a:endParaRPr lang="zh-TW" altLang="en-US" sz="28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A7A4B6-A161-F9B4-EC82-C2A15810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task 1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15DA71E-3245-FF95-9EAB-11262200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331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85D73-6F19-95A6-9E85-136F98DC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Eligibility and Cleaning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D117D4-CF43-019F-AD0A-4FE25563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86892"/>
            <a:ext cx="10058400" cy="4023360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800" b="0" dirty="0"/>
              <a:t>90% eligibility for body fat analysis</a:t>
            </a:r>
          </a:p>
          <a:p>
            <a: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800" b="0" dirty="0"/>
              <a:t>Exclude diabetic individuals for HOMA-IR analysis (6661 subjects remaining)</a:t>
            </a:r>
          </a:p>
          <a:p>
            <a: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800" b="0" dirty="0"/>
              <a:t>Ensure plasma glucose (3-25 mmol/L) and serum Insulin (20-400 </a:t>
            </a:r>
            <a:r>
              <a:rPr lang="en-US" altLang="zh-TW" sz="2800" b="0" dirty="0" err="1"/>
              <a:t>pmol</a:t>
            </a:r>
            <a:r>
              <a:rPr lang="en-US" altLang="zh-TW" sz="2800" b="0" dirty="0"/>
              <a:t>/L) within range</a:t>
            </a:r>
          </a:p>
          <a:p>
            <a: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800" b="0" dirty="0"/>
              <a:t>Exclude inapplicable data for height, weight, and sitting height</a:t>
            </a:r>
            <a:endParaRPr lang="zh-TW" altLang="en-US" sz="2800" b="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AE0DA2-2AC5-C0A0-E5E4-24704849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459785"/>
            <a:ext cx="4822804" cy="365125"/>
          </a:xfrm>
        </p:spPr>
        <p:txBody>
          <a:bodyPr/>
          <a:lstStyle/>
          <a:p>
            <a:r>
              <a:rPr lang="en-US" altLang="zh-TW" dirty="0"/>
              <a:t>task 1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9ED98C-0889-85EF-FAE6-60E33772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538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E79F34-70CD-3963-9AB1-69054DA6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8" y="176915"/>
            <a:ext cx="10058400" cy="1450757"/>
          </a:xfrm>
        </p:spPr>
        <p:txBody>
          <a:bodyPr/>
          <a:lstStyle/>
          <a:p>
            <a:r>
              <a:rPr lang="en-US" altLang="zh-TW" dirty="0"/>
              <a:t>Table 3-1</a:t>
            </a:r>
            <a:endParaRPr lang="zh-TW" altLang="en-US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21026075-0A19-04A9-74F9-A06A0C4CE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454552"/>
              </p:ext>
            </p:extLst>
          </p:nvPr>
        </p:nvGraphicFramePr>
        <p:xfrm>
          <a:off x="563525" y="1737361"/>
          <a:ext cx="10966624" cy="456955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612976">
                  <a:extLst>
                    <a:ext uri="{9D8B030D-6E8A-4147-A177-3AD203B41FA5}">
                      <a16:colId xmlns:a16="http://schemas.microsoft.com/office/drawing/2014/main" val="2714500959"/>
                    </a:ext>
                  </a:extLst>
                </a:gridCol>
                <a:gridCol w="2088412">
                  <a:extLst>
                    <a:ext uri="{9D8B030D-6E8A-4147-A177-3AD203B41FA5}">
                      <a16:colId xmlns:a16="http://schemas.microsoft.com/office/drawing/2014/main" val="4085953720"/>
                    </a:ext>
                  </a:extLst>
                </a:gridCol>
                <a:gridCol w="2088412">
                  <a:extLst>
                    <a:ext uri="{9D8B030D-6E8A-4147-A177-3AD203B41FA5}">
                      <a16:colId xmlns:a16="http://schemas.microsoft.com/office/drawing/2014/main" val="110019603"/>
                    </a:ext>
                  </a:extLst>
                </a:gridCol>
                <a:gridCol w="2088412">
                  <a:extLst>
                    <a:ext uri="{9D8B030D-6E8A-4147-A177-3AD203B41FA5}">
                      <a16:colId xmlns:a16="http://schemas.microsoft.com/office/drawing/2014/main" val="1021112010"/>
                    </a:ext>
                  </a:extLst>
                </a:gridCol>
                <a:gridCol w="2088412">
                  <a:extLst>
                    <a:ext uri="{9D8B030D-6E8A-4147-A177-3AD203B41FA5}">
                      <a16:colId xmlns:a16="http://schemas.microsoft.com/office/drawing/2014/main" val="3052930190"/>
                    </a:ext>
                  </a:extLst>
                </a:gridCol>
              </a:tblGrid>
              <a:tr h="347434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Anthropometric measurements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dirty="0">
                          <a:effectLst/>
                        </a:rPr>
                        <a:t>Percent body fat   (</a:t>
                      </a:r>
                      <a:r>
                        <a:rPr lang="en-US" sz="1400" kern="100" dirty="0">
                          <a:effectLst/>
                        </a:rPr>
                        <a:t>Difference)</a:t>
                      </a:r>
                      <a:endParaRPr lang="zh-TW" sz="16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zh-TW" sz="16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zh-TW" sz="16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extLst>
                  <a:ext uri="{0D108BD9-81ED-4DB2-BD59-A6C34878D82A}">
                    <a16:rowId xmlns:a16="http://schemas.microsoft.com/office/drawing/2014/main" val="3499026651"/>
                  </a:ext>
                </a:extLst>
              </a:tr>
              <a:tr h="3457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Published Data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My Work</a:t>
                      </a:r>
                      <a:endParaRPr lang="zh-TW" sz="1800" kern="1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94405"/>
                  </a:ext>
                </a:extLst>
              </a:tr>
              <a:tr h="3644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Men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Women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Men</a:t>
                      </a:r>
                      <a:endParaRPr lang="zh-TW" sz="1800" kern="1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Women</a:t>
                      </a:r>
                      <a:endParaRPr lang="zh-TW" sz="1800" kern="1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extLst>
                  <a:ext uri="{0D108BD9-81ED-4DB2-BD59-A6C34878D82A}">
                    <a16:rowId xmlns:a16="http://schemas.microsoft.com/office/drawing/2014/main" val="3890691456"/>
                  </a:ext>
                </a:extLst>
              </a:tr>
              <a:tr h="285447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Height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20452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Model 1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+0.27 (-0.07-0.61)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+0.65(0.31-0.99)*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-0.67(-0.93 – -0.41)*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-1.03(-1.36 – -0.71) *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extLst>
                  <a:ext uri="{0D108BD9-81ED-4DB2-BD59-A6C34878D82A}">
                    <a16:rowId xmlns:a16="http://schemas.microsoft.com/office/drawing/2014/main" val="465432718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Model 2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+0.21 (-0.13-0.56)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+0.40 (0.06-0.73)*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-0.61(-0.88 – -0.34) *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-0.68(-1.01 – -0.35) *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extLst>
                  <a:ext uri="{0D108BD9-81ED-4DB2-BD59-A6C34878D82A}">
                    <a16:rowId xmlns:a16="http://schemas.microsoft.com/office/drawing/2014/main" val="2531962240"/>
                  </a:ext>
                </a:extLst>
              </a:tr>
              <a:tr h="253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Model 3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endParaRPr lang="zh-TW" altLang="en-US" sz="12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endParaRPr lang="zh-TW" altLang="en-US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—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—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extLst>
                  <a:ext uri="{0D108BD9-81ED-4DB2-BD59-A6C34878D82A}">
                    <a16:rowId xmlns:a16="http://schemas.microsoft.com/office/drawing/2014/main" val="1586990310"/>
                  </a:ext>
                </a:extLst>
              </a:tr>
              <a:tr h="285447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Leg length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zh-TW" sz="1800" kern="1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08564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Model 1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+0.29 (-0.37-0.62)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+0.88 (0.57-1.18)*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-0.75(-0.98 – -0.53) *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-0.86(-1.15 – -0.58) *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extLst>
                  <a:ext uri="{0D108BD9-81ED-4DB2-BD59-A6C34878D82A}">
                    <a16:rowId xmlns:a16="http://schemas.microsoft.com/office/drawing/2014/main" val="61514504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Model 2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+0.23(-0.11-0.57)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+0.64 (0.35-0.93)*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-0.7(-0.93 – -0.48) *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-0.65(-0.93 – -0.36) *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extLst>
                  <a:ext uri="{0D108BD9-81ED-4DB2-BD59-A6C34878D82A}">
                    <a16:rowId xmlns:a16="http://schemas.microsoft.com/office/drawing/2014/main" val="3366562064"/>
                  </a:ext>
                </a:extLst>
              </a:tr>
              <a:tr h="253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Model 3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endParaRPr lang="zh-TW" altLang="en-US" sz="12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endParaRPr lang="zh-TW" altLang="en-US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—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—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extLst>
                  <a:ext uri="{0D108BD9-81ED-4DB2-BD59-A6C34878D82A}">
                    <a16:rowId xmlns:a16="http://schemas.microsoft.com/office/drawing/2014/main" val="971856738"/>
                  </a:ext>
                </a:extLst>
              </a:tr>
              <a:tr h="285447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Leg length-to-height ratio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zh-TW" sz="1800" kern="1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811520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Model 1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+0.21 (-0.13-0.55)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+0.88 (0.55-1.21)*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-0.54(-0.72 – -0.35) *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-0.37(-0.59 – -0.15) *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extLst>
                  <a:ext uri="{0D108BD9-81ED-4DB2-BD59-A6C34878D82A}">
                    <a16:rowId xmlns:a16="http://schemas.microsoft.com/office/drawing/2014/main" val="4098313965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Model 2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+0.16(-0.17-0.50)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+0.74 (0.42-1.05)*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-0.53(-0.71 – -0.35) *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-0.37(-0.58 – -0.15) *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extLst>
                  <a:ext uri="{0D108BD9-81ED-4DB2-BD59-A6C34878D82A}">
                    <a16:rowId xmlns:a16="http://schemas.microsoft.com/office/drawing/2014/main" val="1645194686"/>
                  </a:ext>
                </a:extLst>
              </a:tr>
              <a:tr h="253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Model 3</a:t>
                      </a:r>
                      <a:endParaRPr lang="zh-TW" sz="1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endParaRPr lang="zh-TW" altLang="en-US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endParaRPr lang="zh-TW" altLang="en-US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—</a:t>
                      </a:r>
                      <a:endParaRPr lang="zh-TW" sz="14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—</a:t>
                      </a:r>
                      <a:endParaRPr lang="zh-TW" sz="14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592" marR="57592" marT="0" marB="0" anchor="ctr"/>
                </a:tc>
                <a:extLst>
                  <a:ext uri="{0D108BD9-81ED-4DB2-BD59-A6C34878D82A}">
                    <a16:rowId xmlns:a16="http://schemas.microsoft.com/office/drawing/2014/main" val="1584190778"/>
                  </a:ext>
                </a:extLst>
              </a:tr>
            </a:tbl>
          </a:graphicData>
        </a:graphic>
      </p:graphicFrame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A05CFD-4E4F-D264-081B-BC1C81B0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task 1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3C2F2D-BBF6-0E16-8C89-8FA5EACF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335656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4051</TotalTime>
  <Words>950</Words>
  <Application>Microsoft Office PowerPoint</Application>
  <PresentationFormat>寬螢幕</PresentationFormat>
  <Paragraphs>226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Aptos</vt:lpstr>
      <vt:lpstr>Calibri</vt:lpstr>
      <vt:lpstr>Wingdings</vt:lpstr>
      <vt:lpstr>回顧</vt:lpstr>
      <vt:lpstr>Reproduction and Analysis of association between stature-related and adiposity, insulin resistance, and glucose intolerance</vt:lpstr>
      <vt:lpstr>Overview</vt:lpstr>
      <vt:lpstr>Data Preparation</vt:lpstr>
      <vt:lpstr>Inclusion Criteria</vt:lpstr>
      <vt:lpstr>Physical Activity Classification Adjustment</vt:lpstr>
      <vt:lpstr>Anthropometric Measurements</vt:lpstr>
      <vt:lpstr>Calculation of Target Variables</vt:lpstr>
      <vt:lpstr>Data Eligibility and Cleaning</vt:lpstr>
      <vt:lpstr>Table 3-1</vt:lpstr>
      <vt:lpstr>Table 3-2</vt:lpstr>
      <vt:lpstr>Comparison to Published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數字的運算</dc:title>
  <dc:creator>HP Li</dc:creator>
  <cp:lastModifiedBy>Chia-Yun Li</cp:lastModifiedBy>
  <cp:revision>172</cp:revision>
  <dcterms:created xsi:type="dcterms:W3CDTF">2021-12-11T05:19:50Z</dcterms:created>
  <dcterms:modified xsi:type="dcterms:W3CDTF">2024-04-22T03:30:25Z</dcterms:modified>
</cp:coreProperties>
</file>