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63" r:id="rId4"/>
    <p:sldId id="264" r:id="rId5"/>
    <p:sldId id="265" r:id="rId6"/>
    <p:sldId id="270" r:id="rId7"/>
    <p:sldId id="266" r:id="rId8"/>
    <p:sldId id="267" r:id="rId9"/>
    <p:sldId id="268" r:id="rId10"/>
    <p:sldId id="271" r:id="rId11"/>
    <p:sldId id="269" r:id="rId12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2352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3108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7673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747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838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954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1981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4127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4004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4754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4082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5929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81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0015" y="1899647"/>
            <a:ext cx="10363200" cy="1470025"/>
          </a:xfrm>
        </p:spPr>
        <p:txBody>
          <a:bodyPr/>
          <a:lstStyle/>
          <a:p>
            <a:r>
              <a:rPr lang="zh-TW" altLang="en-US" sz="4800" b="1" dirty="0" smtClean="0">
                <a:latin typeface="標楷體" panose="03000509000000000000" charset="-120"/>
                <a:ea typeface="標楷體" panose="03000509000000000000" charset="-120"/>
              </a:rPr>
              <a:t>基礎</a:t>
            </a:r>
            <a:r>
              <a:rPr lang="zh-TW" altLang="en-US" sz="4800" b="1" dirty="0">
                <a:latin typeface="標楷體" panose="03000509000000000000" charset="-120"/>
                <a:ea typeface="標楷體" panose="03000509000000000000" charset="-120"/>
              </a:rPr>
              <a:t>樂理介紹</a:t>
            </a:r>
            <a:endParaRPr lang="zh-TW" altLang="en-US" sz="4800" dirty="0">
              <a:latin typeface="標楷體" panose="03000509000000000000" charset="-120"/>
              <a:ea typeface="標楷體" panose="03000509000000000000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465955" y="4793615"/>
            <a:ext cx="32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標楷體" panose="03000509000000000000" charset="-120"/>
                <a:ea typeface="標楷體" panose="03000509000000000000" charset="-120"/>
                <a:sym typeface="+mn-ea"/>
              </a:rPr>
              <a:t>00657139 </a:t>
            </a:r>
            <a:r>
              <a:rPr lang="zh-TW" altLang="en-US" dirty="0">
                <a:latin typeface="標楷體" panose="03000509000000000000" charset="-120"/>
                <a:ea typeface="標楷體" panose="03000509000000000000" charset="-120"/>
                <a:sym typeface="+mn-ea"/>
              </a:rPr>
              <a:t>林珈羽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模板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https://</a:t>
            </a:r>
            <a:r>
              <a:rPr lang="en-US" altLang="zh-TW" dirty="0"/>
              <a:t>templated.co</a:t>
            </a:r>
            <a:r>
              <a:rPr lang="en-US" altLang="zh-TW" dirty="0" smtClean="0"/>
              <a:t>/</a:t>
            </a:r>
          </a:p>
          <a:p>
            <a:r>
              <a:rPr lang="en-US" altLang="zh-TW" dirty="0" smtClean="0"/>
              <a:t>W3schools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://www.w3schools.com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圖片 、資料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Google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97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977755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本人獨力完成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230" y="3252653"/>
            <a:ext cx="2865238" cy="28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charset="-120"/>
                <a:ea typeface="標楷體" panose="03000509000000000000" charset="-120"/>
              </a:rPr>
              <a:t>起因</a:t>
            </a:r>
            <a:endParaRPr lang="zh-TW" altLang="en-US" b="1" dirty="0">
              <a:solidFill>
                <a:schemeClr val="tx1"/>
              </a:solidFill>
              <a:latin typeface="標楷體" panose="03000509000000000000" charset="-120"/>
              <a:ea typeface="標楷體" panose="03000509000000000000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7" y="864108"/>
            <a:ext cx="7782801" cy="5120640"/>
          </a:xfrm>
        </p:spPr>
        <p:txBody>
          <a:bodyPr>
            <a:normAutofit/>
          </a:bodyPr>
          <a:lstStyle/>
          <a:p>
            <a:pPr lvl="1"/>
            <a:r>
              <a:rPr lang="zh-TW" altLang="en-US" sz="2400" dirty="0">
                <a:latin typeface="標楷體" panose="03000509000000000000" charset="-120"/>
                <a:ea typeface="標楷體" panose="03000509000000000000" charset="-120"/>
              </a:rPr>
              <a:t>對音樂有蠻大的熱情</a:t>
            </a:r>
          </a:p>
          <a:p>
            <a:pPr lvl="1"/>
            <a:r>
              <a:rPr lang="zh-TW" altLang="en-US" sz="2400" dirty="0">
                <a:latin typeface="標楷體" panose="03000509000000000000" charset="-120"/>
                <a:ea typeface="標楷體" panose="03000509000000000000" charset="-120"/>
              </a:rPr>
              <a:t>想藉這個機會讓音樂方面與網業程式設計做結合</a:t>
            </a:r>
          </a:p>
          <a:p>
            <a:pPr lvl="1"/>
            <a:r>
              <a:rPr lang="zh-TW" altLang="en-US" sz="2400" dirty="0">
                <a:latin typeface="標楷體" panose="03000509000000000000" charset="-120"/>
                <a:ea typeface="標楷體" panose="03000509000000000000" charset="-120"/>
              </a:rPr>
              <a:t>讓大家能夠更深入了解音樂的</a:t>
            </a:r>
            <a:r>
              <a:rPr lang="zh-TW" altLang="en-US" sz="2400" dirty="0" smtClean="0">
                <a:latin typeface="標楷體" panose="03000509000000000000" charset="-120"/>
                <a:ea typeface="標楷體" panose="03000509000000000000" charset="-120"/>
              </a:rPr>
              <a:t>魅力</a:t>
            </a:r>
            <a:endParaRPr lang="zh-TW" altLang="en-US" sz="2400" dirty="0">
              <a:latin typeface="標楷體" panose="03000509000000000000" charset="-120"/>
              <a:ea typeface="標楷體" panose="03000509000000000000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接點 32"/>
          <p:cNvCxnSpPr/>
          <p:nvPr/>
        </p:nvCxnSpPr>
        <p:spPr>
          <a:xfrm flipH="1" flipV="1">
            <a:off x="8082915" y="4861560"/>
            <a:ext cx="534670" cy="12065"/>
          </a:xfrm>
          <a:prstGeom prst="line">
            <a:avLst/>
          </a:prstGeom>
          <a:solidFill>
            <a:srgbClr val="292838">
              <a:alpha val="27000"/>
            </a:srgbClr>
          </a:solidFill>
          <a:ln w="25400"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線接點 31"/>
          <p:cNvCxnSpPr>
            <a:stCxn id="26" idx="1"/>
          </p:cNvCxnSpPr>
          <p:nvPr/>
        </p:nvCxnSpPr>
        <p:spPr>
          <a:xfrm flipH="1" flipV="1">
            <a:off x="8082915" y="4175125"/>
            <a:ext cx="534670" cy="12065"/>
          </a:xfrm>
          <a:prstGeom prst="line">
            <a:avLst/>
          </a:prstGeom>
          <a:solidFill>
            <a:srgbClr val="292838">
              <a:alpha val="27000"/>
            </a:srgbClr>
          </a:solidFill>
          <a:ln w="25400"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868158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標楷體" panose="03000509000000000000" charset="-120"/>
                <a:ea typeface="標楷體" panose="03000509000000000000" charset="-120"/>
              </a:rPr>
              <a:t>網站架構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1153795" y="2004060"/>
            <a:ext cx="6385560" cy="2351405"/>
            <a:chOff x="5127" y="4086"/>
            <a:chExt cx="10056" cy="3703"/>
          </a:xfrm>
        </p:grpSpPr>
        <p:cxnSp>
          <p:nvCxnSpPr>
            <p:cNvPr id="14" name="肘形接點 13"/>
            <p:cNvCxnSpPr/>
            <p:nvPr/>
          </p:nvCxnSpPr>
          <p:spPr>
            <a:xfrm rot="5400000" flipV="1">
              <a:off x="8806" y="5915"/>
              <a:ext cx="1722" cy="1484"/>
            </a:xfrm>
            <a:prstGeom prst="bentConnector2">
              <a:avLst/>
            </a:prstGeom>
            <a:solidFill>
              <a:srgbClr val="292838">
                <a:alpha val="27000"/>
              </a:srgbClr>
            </a:solidFill>
            <a:ln w="25400" cap="rnd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 flipV="1">
              <a:off x="8925" y="6458"/>
              <a:ext cx="1484" cy="7"/>
            </a:xfrm>
            <a:prstGeom prst="line">
              <a:avLst/>
            </a:prstGeom>
            <a:solidFill>
              <a:srgbClr val="292838">
                <a:alpha val="27000"/>
              </a:srgbClr>
            </a:solidFill>
            <a:ln w="25400" cap="rnd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線接點 14"/>
            <p:cNvCxnSpPr>
              <a:stCxn id="6" idx="1"/>
            </p:cNvCxnSpPr>
            <p:nvPr/>
          </p:nvCxnSpPr>
          <p:spPr>
            <a:xfrm flipH="1" flipV="1">
              <a:off x="8925" y="5391"/>
              <a:ext cx="1484" cy="9"/>
            </a:xfrm>
            <a:prstGeom prst="line">
              <a:avLst/>
            </a:prstGeom>
            <a:solidFill>
              <a:srgbClr val="292838">
                <a:alpha val="27000"/>
              </a:srgbClr>
            </a:solidFill>
            <a:ln w="25400" cap="rnd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Oval 18"/>
            <p:cNvSpPr/>
            <p:nvPr/>
          </p:nvSpPr>
          <p:spPr>
            <a:xfrm>
              <a:off x="5127" y="4724"/>
              <a:ext cx="2328" cy="2288"/>
            </a:xfrm>
            <a:prstGeom prst="ellipse">
              <a:avLst/>
            </a:prstGeom>
            <a:solidFill>
              <a:srgbClr val="292838">
                <a:alpha val="27000"/>
              </a:srgbClr>
            </a:solidFill>
            <a:ln w="25400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5490" y="5582"/>
              <a:ext cx="1601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>
                  <a:solidFill>
                    <a:schemeClr val="bg1"/>
                  </a:solidFill>
                  <a:latin typeface="標楷體" panose="03000509000000000000" charset="-120"/>
                  <a:ea typeface="標楷體" panose="03000509000000000000" charset="-120"/>
                </a:rPr>
                <a:t>首頁</a:t>
              </a:r>
              <a:endParaRPr lang="en-US" altLang="zh-TW" sz="2000" dirty="0">
                <a:solidFill>
                  <a:schemeClr val="bg1"/>
                </a:solidFill>
                <a:latin typeface="標楷體" panose="03000509000000000000" charset="-120"/>
                <a:ea typeface="標楷體" panose="03000509000000000000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409" y="5144"/>
              <a:ext cx="4774" cy="512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sz="2000">
                  <a:latin typeface="標楷體" panose="03000509000000000000" charset="-120"/>
                  <a:ea typeface="標楷體" panose="03000509000000000000" charset="-120"/>
                </a:rPr>
                <a:t>歷史沿革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09" y="6206"/>
              <a:ext cx="4774" cy="512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sz="2000">
                  <a:latin typeface="標楷體" panose="03000509000000000000" charset="-120"/>
                  <a:ea typeface="標楷體" panose="03000509000000000000" charset="-120"/>
                </a:rPr>
                <a:t>樂理知識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409" y="7277"/>
              <a:ext cx="4774" cy="512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sz="2000">
                  <a:latin typeface="標楷體" panose="03000509000000000000" charset="-120"/>
                  <a:ea typeface="標楷體" panose="03000509000000000000" charset="-120"/>
                </a:rPr>
                <a:t>小測驗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0409" y="4086"/>
              <a:ext cx="4774" cy="512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>
                  <a:latin typeface="標楷體" panose="03000509000000000000" charset="-120"/>
                  <a:ea typeface="標楷體" panose="03000509000000000000" charset="-120"/>
                </a:rPr>
                <a:t>簡介</a:t>
              </a:r>
              <a:endParaRPr lang="zh-TW" altLang="zh-CN" sz="2000" dirty="0">
                <a:latin typeface="標楷體" panose="03000509000000000000" charset="-120"/>
                <a:ea typeface="標楷體" panose="03000509000000000000" charset="-120"/>
              </a:endParaRPr>
            </a:p>
          </p:txBody>
        </p:sp>
        <p:cxnSp>
          <p:nvCxnSpPr>
            <p:cNvPr id="12" name="肘形接點 11"/>
            <p:cNvCxnSpPr>
              <a:endCxn id="9" idx="1"/>
            </p:cNvCxnSpPr>
            <p:nvPr/>
          </p:nvCxnSpPr>
          <p:spPr>
            <a:xfrm flipV="1">
              <a:off x="7455" y="4342"/>
              <a:ext cx="2954" cy="1589"/>
            </a:xfrm>
            <a:prstGeom prst="bentConnector3">
              <a:avLst>
                <a:gd name="adj1" fmla="val 49526"/>
              </a:avLst>
            </a:prstGeom>
            <a:solidFill>
              <a:srgbClr val="292838">
                <a:alpha val="27000"/>
              </a:srgbClr>
            </a:solidFill>
            <a:ln w="25400" cap="rnd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8617585" y="3350260"/>
            <a:ext cx="1794510" cy="2329815"/>
            <a:chOff x="12942" y="4316"/>
            <a:chExt cx="2826" cy="3669"/>
          </a:xfrm>
          <a:solidFill>
            <a:schemeClr val="tx1">
              <a:lumMod val="50000"/>
              <a:lumOff val="50000"/>
              <a:alpha val="80000"/>
            </a:schemeClr>
          </a:solidFill>
        </p:grpSpPr>
        <p:sp>
          <p:nvSpPr>
            <p:cNvPr id="90" name="矩形 89"/>
            <p:cNvSpPr/>
            <p:nvPr/>
          </p:nvSpPr>
          <p:spPr>
            <a:xfrm>
              <a:off x="12942" y="4316"/>
              <a:ext cx="2813" cy="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sz="2000" dirty="0">
                  <a:latin typeface="標楷體" panose="03000509000000000000" charset="-120"/>
                  <a:ea typeface="標楷體" panose="03000509000000000000" charset="-120"/>
                </a:rPr>
                <a:t>音符</a:t>
              </a:r>
              <a:r>
                <a:rPr lang="en-US" altLang="zh-TW" sz="2000" dirty="0">
                  <a:latin typeface="標楷體" panose="03000509000000000000" charset="-120"/>
                  <a:ea typeface="標楷體" panose="03000509000000000000" charset="-120"/>
                </a:rPr>
                <a:t>&amp;</a:t>
              </a:r>
              <a:r>
                <a:rPr lang="zh-TW" altLang="en-US" sz="2000" dirty="0">
                  <a:latin typeface="標楷體" panose="03000509000000000000" charset="-120"/>
                  <a:ea typeface="標楷體" panose="03000509000000000000" charset="-120"/>
                </a:rPr>
                <a:t>節拍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12942" y="7473"/>
              <a:ext cx="2813" cy="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>
                  <a:latin typeface="標楷體" panose="03000509000000000000" charset="-120"/>
                  <a:ea typeface="標楷體" panose="03000509000000000000" charset="-120"/>
                </a:rPr>
                <a:t>常見音樂符號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2957" y="6401"/>
              <a:ext cx="2811" cy="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sz="2000" dirty="0">
                  <a:latin typeface="標楷體" panose="03000509000000000000" charset="-120"/>
                  <a:ea typeface="標楷體" panose="03000509000000000000" charset="-120"/>
                </a:rPr>
                <a:t>音階</a:t>
              </a:r>
              <a:r>
                <a:rPr lang="en-US" altLang="zh-TW" sz="2000" dirty="0">
                  <a:latin typeface="標楷體" panose="03000509000000000000" charset="-120"/>
                  <a:ea typeface="標楷體" panose="03000509000000000000" charset="-120"/>
                </a:rPr>
                <a:t>&amp;</a:t>
              </a:r>
              <a:r>
                <a:rPr lang="zh-TW" altLang="en-US" sz="2000" dirty="0">
                  <a:latin typeface="標楷體" panose="03000509000000000000" charset="-120"/>
                  <a:ea typeface="標楷體" panose="03000509000000000000" charset="-120"/>
                </a:rPr>
                <a:t>調性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2942" y="5378"/>
              <a:ext cx="2811" cy="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CN" sz="2000" dirty="0">
                  <a:latin typeface="標楷體" panose="03000509000000000000" charset="-120"/>
                  <a:ea typeface="標楷體" panose="03000509000000000000" charset="-120"/>
                </a:rPr>
                <a:t>拍號</a:t>
              </a:r>
              <a:r>
                <a:rPr lang="en-US" altLang="zh-TW" sz="2000" dirty="0">
                  <a:latin typeface="標楷體" panose="03000509000000000000" charset="-120"/>
                  <a:ea typeface="標楷體" panose="03000509000000000000" charset="-120"/>
                </a:rPr>
                <a:t>&amp;</a:t>
              </a:r>
              <a:r>
                <a:rPr lang="zh-TW" altLang="en-US" sz="2000" dirty="0">
                  <a:latin typeface="標楷體" panose="03000509000000000000" charset="-120"/>
                  <a:ea typeface="標楷體" panose="03000509000000000000" charset="-120"/>
                </a:rPr>
                <a:t>譜號</a:t>
              </a:r>
            </a:p>
          </p:txBody>
        </p:sp>
      </p:grpSp>
      <p:cxnSp>
        <p:nvCxnSpPr>
          <p:cNvPr id="28" name="肘形接點 27"/>
          <p:cNvCxnSpPr>
            <a:stCxn id="7" idx="3"/>
            <a:endCxn id="90" idx="1"/>
          </p:cNvCxnSpPr>
          <p:nvPr/>
        </p:nvCxnSpPr>
        <p:spPr>
          <a:xfrm>
            <a:off x="7539355" y="3512820"/>
            <a:ext cx="1078230" cy="3175"/>
          </a:xfrm>
          <a:prstGeom prst="bentConnector2">
            <a:avLst/>
          </a:prstGeom>
          <a:solidFill>
            <a:srgbClr val="292838">
              <a:alpha val="27000"/>
            </a:srgbClr>
          </a:solidFill>
          <a:ln w="25400"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肘形接點 28"/>
          <p:cNvCxnSpPr>
            <a:endCxn id="24" idx="1"/>
          </p:cNvCxnSpPr>
          <p:nvPr/>
        </p:nvCxnSpPr>
        <p:spPr>
          <a:xfrm rot="5400000" flipV="1">
            <a:off x="7341235" y="4240530"/>
            <a:ext cx="2008505" cy="544195"/>
          </a:xfrm>
          <a:prstGeom prst="bentConnector2">
            <a:avLst/>
          </a:prstGeom>
          <a:solidFill>
            <a:srgbClr val="292838">
              <a:alpha val="27000"/>
            </a:srgbClr>
          </a:solidFill>
          <a:ln w="25400"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charset="-120"/>
                <a:ea typeface="標楷體" panose="03000509000000000000" charset="-120"/>
              </a:rPr>
              <a:t>網站特色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4860912"/>
          </a:xfrm>
        </p:spPr>
        <p:txBody>
          <a:bodyPr/>
          <a:lstStyle/>
          <a:p>
            <a:r>
              <a:rPr lang="zh-TW" altLang="en-US" sz="2400" dirty="0">
                <a:latin typeface="標楷體" panose="03000509000000000000" charset="-120"/>
                <a:ea typeface="標楷體" panose="03000509000000000000" charset="-120"/>
              </a:rPr>
              <a:t>首頁下方有兩廳院售票網站，讀者有興趣可以直接到網站看是否有相關演出</a:t>
            </a:r>
            <a:endParaRPr lang="en-US" altLang="zh-TW" sz="2400" dirty="0"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lang="zh-TW" altLang="en-US" sz="2400" dirty="0">
                <a:latin typeface="標楷體" panose="03000509000000000000" charset="-120"/>
                <a:ea typeface="標楷體" panose="03000509000000000000" charset="-120"/>
              </a:rPr>
              <a:t>首頁下方有</a:t>
            </a:r>
            <a:r>
              <a:rPr lang="en-US" altLang="zh-TW" sz="2400" dirty="0" err="1">
                <a:latin typeface="標楷體" panose="03000509000000000000" charset="-120"/>
                <a:ea typeface="標楷體" panose="03000509000000000000" charset="-120"/>
              </a:rPr>
              <a:t>Youtube</a:t>
            </a:r>
            <a:r>
              <a:rPr lang="zh-TW" altLang="en-US" sz="2400" dirty="0">
                <a:latin typeface="標楷體" panose="03000509000000000000" charset="-120"/>
                <a:ea typeface="標楷體" panose="03000509000000000000" charset="-120"/>
              </a:rPr>
              <a:t>連結，讀者可以直接搜尋交響樂來欣賞</a:t>
            </a:r>
          </a:p>
          <a:p>
            <a:r>
              <a:rPr lang="zh-TW" altLang="en-US" sz="2400" dirty="0" smtClean="0">
                <a:latin typeface="標楷體" panose="03000509000000000000" charset="-120"/>
                <a:ea typeface="標楷體" panose="03000509000000000000" charset="-120"/>
              </a:rPr>
              <a:t>閱讀歷史背景及樂理教學時，同時能欣賞播放的背景音樂</a:t>
            </a:r>
          </a:p>
          <a:p>
            <a:r>
              <a:rPr lang="zh-TW" altLang="en-US" sz="2400" dirty="0" smtClean="0">
                <a:latin typeface="標楷體" panose="03000509000000000000" charset="-120"/>
                <a:ea typeface="標楷體" panose="03000509000000000000" charset="-120"/>
              </a:rPr>
              <a:t>教學內容不會過於無聊，讓讀者不會感到太大壓力</a:t>
            </a:r>
            <a:endParaRPr lang="en-US" altLang="zh-TW" sz="2400" dirty="0" smtClean="0"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lang="zh-TW" altLang="en-US" sz="2400" dirty="0" smtClean="0">
                <a:latin typeface="標楷體" panose="03000509000000000000" charset="-120"/>
                <a:ea typeface="標楷體" panose="03000509000000000000" charset="-120"/>
              </a:rPr>
              <a:t>小測驗用的是大富翁的概念，除了問題以外，另外有</a:t>
            </a:r>
            <a:r>
              <a:rPr lang="en-US" altLang="zh-TW" sz="2400" dirty="0" smtClean="0">
                <a:latin typeface="標楷體" panose="03000509000000000000" charset="-120"/>
                <a:ea typeface="標楷體" panose="03000509000000000000" charset="-120"/>
              </a:rPr>
              <a:t>bonus</a:t>
            </a:r>
            <a:r>
              <a:rPr lang="zh-TW" altLang="en-US" sz="2400" dirty="0" smtClean="0">
                <a:latin typeface="標楷體" panose="03000509000000000000" charset="-120"/>
                <a:ea typeface="標楷體" panose="03000509000000000000" charset="-120"/>
              </a:rPr>
              <a:t>加分題</a:t>
            </a:r>
            <a:endParaRPr lang="en-US" altLang="zh-TW" sz="2400" dirty="0" smtClean="0"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lang="zh-TW" altLang="en-US" sz="2400" dirty="0" smtClean="0">
                <a:latin typeface="標楷體" panose="03000509000000000000" charset="-120"/>
                <a:ea typeface="標楷體" panose="03000509000000000000" charset="-120"/>
              </a:rPr>
              <a:t>藉</a:t>
            </a:r>
            <a:r>
              <a:rPr lang="zh-TW" altLang="en-US" sz="2400" dirty="0">
                <a:latin typeface="標楷體" panose="03000509000000000000" charset="-120"/>
                <a:ea typeface="標楷體" panose="03000509000000000000" charset="-120"/>
              </a:rPr>
              <a:t>由小測驗讓使用者立即驗證所</a:t>
            </a:r>
            <a:r>
              <a:rPr lang="zh-TW" altLang="en-US" sz="2400" dirty="0" smtClean="0">
                <a:latin typeface="標楷體" panose="03000509000000000000" charset="-120"/>
                <a:ea typeface="標楷體" panose="03000509000000000000" charset="-120"/>
              </a:rPr>
              <a:t>學，忘記答案時也有提示可以參考</a:t>
            </a:r>
            <a:endParaRPr lang="en-US" altLang="zh-TW" sz="2400" dirty="0" smtClean="0">
              <a:latin typeface="標楷體" panose="03000509000000000000" charset="-120"/>
              <a:ea typeface="標楷體" panose="03000509000000000000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charset="-120"/>
                <a:ea typeface="標楷體" panose="03000509000000000000" charset="-120"/>
              </a:rPr>
              <a:t>使用之技術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3200" dirty="0">
                <a:latin typeface="標楷體" panose="03000509000000000000" charset="-120"/>
                <a:ea typeface="標楷體" panose="03000509000000000000" charset="-120"/>
              </a:rPr>
              <a:t>HTML5</a:t>
            </a:r>
          </a:p>
          <a:p>
            <a:r>
              <a:rPr lang="zh-TW" altLang="en-US" sz="3200" dirty="0">
                <a:latin typeface="標楷體" panose="03000509000000000000" charset="-120"/>
                <a:ea typeface="標楷體" panose="03000509000000000000" charset="-120"/>
              </a:rPr>
              <a:t>CSS</a:t>
            </a:r>
          </a:p>
          <a:p>
            <a:r>
              <a:rPr lang="zh-TW" altLang="en-US" sz="3200" dirty="0" smtClean="0">
                <a:latin typeface="標楷體" panose="03000509000000000000" charset="-120"/>
                <a:ea typeface="標楷體" panose="03000509000000000000" charset="-120"/>
              </a:rPr>
              <a:t>JavaScript</a:t>
            </a:r>
            <a:endParaRPr lang="en-US" altLang="zh-TW" sz="3200" dirty="0" smtClean="0"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lang="en-US" altLang="zh-TW" sz="3200" dirty="0" smtClean="0">
                <a:latin typeface="標楷體" panose="03000509000000000000" charset="-120"/>
                <a:ea typeface="標楷體" panose="03000509000000000000" charset="-120"/>
              </a:rPr>
              <a:t>jQuery</a:t>
            </a:r>
            <a:endParaRPr lang="zh-TW" altLang="en-US" sz="3200" dirty="0">
              <a:latin typeface="標楷體" panose="03000509000000000000" charset="-120"/>
              <a:ea typeface="標楷體" panose="03000509000000000000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Youtube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77309"/>
          </a:xfrm>
        </p:spPr>
        <p:txBody>
          <a:bodyPr/>
          <a:lstStyle/>
          <a:p>
            <a:r>
              <a:rPr lang="zh-TW" altLang="en-US" dirty="0" smtClean="0"/>
              <a:t>自動播放音樂，並且循環播放，讓讀者接受交響樂的薰</a:t>
            </a:r>
            <a:r>
              <a:rPr lang="zh-TW" altLang="en-US" dirty="0"/>
              <a:t>陶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478561" y="1753879"/>
            <a:ext cx="8713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&lt;iframe width="500" height="</a:t>
            </a:r>
            <a:r>
              <a:rPr lang="en-US" altLang="zh-TW" sz="1600" dirty="0" smtClean="0"/>
              <a:t>300“</a:t>
            </a:r>
          </a:p>
          <a:p>
            <a:r>
              <a:rPr lang="en-US" altLang="zh-TW" sz="1600" dirty="0" err="1" smtClean="0"/>
              <a:t>src</a:t>
            </a:r>
            <a:r>
              <a:rPr lang="en-US" altLang="zh-TW" sz="1600" dirty="0"/>
              <a:t>="https://www.youtube.com/embed/FHxIFd0dcTk?rel=0&amp;autoplay=1&amp;loop=1&amp;playlist=FHxIFd0dcTk" </a:t>
            </a:r>
            <a:endParaRPr lang="en-US" altLang="zh-TW" sz="1600" dirty="0" smtClean="0"/>
          </a:p>
          <a:p>
            <a:r>
              <a:rPr lang="en-US" altLang="zh-TW" sz="1600" dirty="0" err="1" smtClean="0"/>
              <a:t>frameborder</a:t>
            </a:r>
            <a:r>
              <a:rPr lang="en-US" altLang="zh-TW" sz="1600" dirty="0" smtClean="0"/>
              <a:t>=“0” </a:t>
            </a:r>
            <a:r>
              <a:rPr lang="zh-TW" altLang="en-US" sz="1600" dirty="0" smtClean="0"/>
              <a:t>  </a:t>
            </a:r>
            <a:r>
              <a:rPr lang="en-US" altLang="zh-TW" sz="1600" dirty="0" err="1" smtClean="0"/>
              <a:t>allowfullscreen</a:t>
            </a:r>
            <a:r>
              <a:rPr lang="en-US" altLang="zh-TW" sz="1600" dirty="0"/>
              <a:t>="</a:t>
            </a:r>
            <a:r>
              <a:rPr lang="en-US" altLang="zh-TW" sz="1600" dirty="0" err="1"/>
              <a:t>true"allow</a:t>
            </a:r>
            <a:r>
              <a:rPr lang="en-US" altLang="zh-TW" sz="1600" dirty="0"/>
              <a:t>="</a:t>
            </a:r>
            <a:r>
              <a:rPr lang="en-US" altLang="zh-TW" sz="1600" dirty="0" err="1"/>
              <a:t>autoplay</a:t>
            </a:r>
            <a:r>
              <a:rPr lang="en-US" altLang="zh-TW" sz="1600" dirty="0"/>
              <a:t>; encrypted-media</a:t>
            </a:r>
            <a:r>
              <a:rPr lang="en-US" altLang="zh-TW" sz="1600" dirty="0" smtClean="0"/>
              <a:t>"&gt;</a:t>
            </a:r>
          </a:p>
          <a:p>
            <a:r>
              <a:rPr lang="en-US" altLang="zh-TW" sz="1600" dirty="0" smtClean="0"/>
              <a:t>&lt;/</a:t>
            </a:r>
            <a:r>
              <a:rPr lang="en-US" altLang="zh-TW" sz="1600" dirty="0"/>
              <a:t>iframe&gt;</a:t>
            </a:r>
            <a:endParaRPr lang="zh-TW" altLang="en-US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49" y="3289780"/>
            <a:ext cx="475363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mouseOver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mouseOut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40102" y="237090"/>
            <a:ext cx="7315200" cy="116063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在教材的部分使用</a:t>
            </a:r>
            <a:r>
              <a:rPr lang="en-US" altLang="zh-TW" dirty="0" err="1" smtClean="0"/>
              <a:t>mouseOver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mouseOut</a:t>
            </a:r>
            <a:r>
              <a:rPr lang="zh-TW" altLang="en-US" dirty="0"/>
              <a:t>，</a:t>
            </a:r>
            <a:r>
              <a:rPr lang="zh-TW" altLang="en-US" dirty="0" smtClean="0"/>
              <a:t>讀者可以將滑鼠移到圖片上得知答案，操作簡單清楚，進行小測驗之前也能先自我複習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3560222"/>
            <a:ext cx="3628434" cy="30135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212" y="3560222"/>
            <a:ext cx="3738640" cy="326002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065211" y="1149449"/>
            <a:ext cx="63065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function </a:t>
            </a:r>
            <a:r>
              <a:rPr lang="en-US" altLang="zh-TW" sz="1600" dirty="0" err="1"/>
              <a:t>mouseOver</a:t>
            </a:r>
            <a:r>
              <a:rPr lang="en-US" altLang="zh-TW" sz="1600" dirty="0"/>
              <a:t>(e){			</a:t>
            </a:r>
          </a:p>
          <a:p>
            <a:r>
              <a:rPr lang="zh-TW" altLang="en-US" sz="1600" dirty="0"/>
              <a:t> </a:t>
            </a:r>
            <a:r>
              <a:rPr lang="zh-TW" altLang="en-US" sz="1600" dirty="0" smtClean="0"/>
              <a:t>       </a:t>
            </a:r>
            <a:r>
              <a:rPr lang="en-US" altLang="zh-TW" sz="1600" dirty="0" smtClean="0"/>
              <a:t>if(</a:t>
            </a:r>
            <a:r>
              <a:rPr lang="en-US" altLang="zh-TW" sz="1600" dirty="0" err="1" smtClean="0"/>
              <a:t>e.target.getAttribute</a:t>
            </a:r>
            <a:r>
              <a:rPr lang="en-US" altLang="zh-TW" sz="1600" dirty="0"/>
              <a:t>("id") == "a-low")</a:t>
            </a:r>
          </a:p>
          <a:p>
            <a:r>
              <a:rPr lang="zh-TW" altLang="en-US" sz="1600" dirty="0" smtClean="0"/>
              <a:t>                </a:t>
            </a:r>
            <a:r>
              <a:rPr lang="en-US" altLang="zh-TW" sz="1600" dirty="0" err="1" smtClean="0"/>
              <a:t>document.getElementById</a:t>
            </a:r>
            <a:r>
              <a:rPr lang="en-US" altLang="zh-TW" sz="1600" dirty="0"/>
              <a:t>("msg7").</a:t>
            </a:r>
            <a:r>
              <a:rPr lang="en-US" altLang="zh-TW" sz="1600" dirty="0" err="1"/>
              <a:t>innerHTML</a:t>
            </a:r>
            <a:r>
              <a:rPr lang="en-US" altLang="zh-TW" sz="1600" dirty="0"/>
              <a:t> = "</a:t>
            </a:r>
            <a:r>
              <a:rPr lang="zh-TW" altLang="en-US" sz="1600" dirty="0"/>
              <a:t>低音譜記號</a:t>
            </a:r>
            <a:r>
              <a:rPr lang="en-US" altLang="zh-TW" sz="1600" dirty="0" smtClean="0"/>
              <a:t>";</a:t>
            </a:r>
          </a:p>
          <a:p>
            <a:r>
              <a:rPr lang="en-US" altLang="zh-TW" sz="1600" dirty="0" smtClean="0"/>
              <a:t>}</a:t>
            </a:r>
          </a:p>
          <a:p>
            <a:r>
              <a:rPr lang="en-US" altLang="zh-TW" sz="1600" dirty="0"/>
              <a:t>function </a:t>
            </a:r>
            <a:r>
              <a:rPr lang="en-US" altLang="zh-TW" sz="1600" dirty="0" err="1"/>
              <a:t>mouseOut</a:t>
            </a:r>
            <a:r>
              <a:rPr lang="en-US" altLang="zh-TW" sz="1600" dirty="0"/>
              <a:t>(e){</a:t>
            </a:r>
          </a:p>
          <a:p>
            <a:r>
              <a:rPr lang="zh-TW" altLang="en-US" sz="1600" dirty="0"/>
              <a:t>        </a:t>
            </a:r>
            <a:r>
              <a:rPr lang="en-US" altLang="zh-TW" sz="1600" dirty="0"/>
              <a:t>if(</a:t>
            </a:r>
            <a:r>
              <a:rPr lang="en-US" altLang="zh-TW" sz="1600" dirty="0" err="1"/>
              <a:t>e.target.getAttribute</a:t>
            </a:r>
            <a:r>
              <a:rPr lang="en-US" altLang="zh-TW" sz="1600" dirty="0"/>
              <a:t>("id") == "a-low")</a:t>
            </a:r>
          </a:p>
          <a:p>
            <a:r>
              <a:rPr lang="zh-TW" altLang="en-US" sz="1600" dirty="0"/>
              <a:t>                </a:t>
            </a:r>
            <a:r>
              <a:rPr lang="en-US" altLang="zh-TW" sz="1600" dirty="0" err="1"/>
              <a:t>document.getElementById</a:t>
            </a:r>
            <a:r>
              <a:rPr lang="en-US" altLang="zh-TW" sz="1600" dirty="0"/>
              <a:t>("msg7").</a:t>
            </a:r>
            <a:r>
              <a:rPr lang="en-US" altLang="zh-TW" sz="1600" dirty="0" err="1"/>
              <a:t>innerHTML</a:t>
            </a:r>
            <a:r>
              <a:rPr lang="en-US" altLang="zh-TW" sz="1600" dirty="0"/>
              <a:t> = "";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  <a:p>
            <a:r>
              <a:rPr lang="en-US" altLang="zh-TW" sz="1600" dirty="0" err="1"/>
              <a:t>document.addEventListener</a:t>
            </a:r>
            <a:r>
              <a:rPr lang="en-US" altLang="zh-TW" sz="1600" dirty="0"/>
              <a:t>( "</a:t>
            </a:r>
            <a:r>
              <a:rPr lang="en-US" altLang="zh-TW" sz="1600" dirty="0" err="1"/>
              <a:t>mouseover</a:t>
            </a:r>
            <a:r>
              <a:rPr lang="en-US" altLang="zh-TW" sz="1600" dirty="0"/>
              <a:t>", </a:t>
            </a:r>
            <a:r>
              <a:rPr lang="en-US" altLang="zh-TW" sz="1600" dirty="0" err="1"/>
              <a:t>mouseOver</a:t>
            </a:r>
            <a:r>
              <a:rPr lang="en-US" altLang="zh-TW" sz="1600" dirty="0"/>
              <a:t>, false );</a:t>
            </a:r>
          </a:p>
          <a:p>
            <a:r>
              <a:rPr lang="en-US" altLang="zh-TW" sz="1600" dirty="0" err="1" smtClean="0"/>
              <a:t>document.addEventListener</a:t>
            </a:r>
            <a:r>
              <a:rPr lang="en-US" altLang="zh-TW" sz="1600" dirty="0"/>
              <a:t>( "</a:t>
            </a:r>
            <a:r>
              <a:rPr lang="en-US" altLang="zh-TW" sz="1600" dirty="0" err="1"/>
              <a:t>mouseout</a:t>
            </a:r>
            <a:r>
              <a:rPr lang="en-US" altLang="zh-TW" sz="1600" dirty="0"/>
              <a:t>", </a:t>
            </a:r>
            <a:r>
              <a:rPr lang="en-US" altLang="zh-TW" sz="1600" dirty="0" err="1"/>
              <a:t>mouseOut</a:t>
            </a:r>
            <a:r>
              <a:rPr lang="en-US" altLang="zh-TW" sz="1600" dirty="0"/>
              <a:t>, false );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34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28927" y="363142"/>
            <a:ext cx="7315200" cy="533619"/>
          </a:xfrm>
        </p:spPr>
        <p:txBody>
          <a:bodyPr/>
          <a:lstStyle/>
          <a:p>
            <a:r>
              <a:rPr lang="zh-TW" altLang="en-US" dirty="0" smtClean="0"/>
              <a:t>小測驗有</a:t>
            </a:r>
            <a:r>
              <a:rPr lang="en-US" altLang="zh-TW" dirty="0" smtClean="0"/>
              <a:t>HINT</a:t>
            </a:r>
            <a:r>
              <a:rPr lang="zh-TW" altLang="en-US" dirty="0" smtClean="0"/>
              <a:t>按鈕，讓讀者能參考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72307" y="896761"/>
            <a:ext cx="83407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document.getElementById</a:t>
            </a:r>
            <a:r>
              <a:rPr lang="en-US" altLang="zh-TW" sz="1600" dirty="0"/>
              <a:t>("hint").</a:t>
            </a:r>
            <a:r>
              <a:rPr lang="en-US" altLang="zh-TW" sz="1600" dirty="0" err="1"/>
              <a:t>innerHTML</a:t>
            </a:r>
            <a:r>
              <a:rPr lang="en-US" altLang="zh-TW" sz="1600" dirty="0"/>
              <a:t> = "&lt;p style = 'color:#AAAAAA;'&gt;4</a:t>
            </a:r>
            <a:r>
              <a:rPr lang="zh-TW" altLang="en-US" sz="1600" dirty="0"/>
              <a:t>個樂章</a:t>
            </a:r>
            <a:r>
              <a:rPr lang="en-US" altLang="zh-TW" sz="1600" dirty="0"/>
              <a:t>~~~&lt;p&gt;";</a:t>
            </a:r>
          </a:p>
          <a:p>
            <a:r>
              <a:rPr lang="en-US" altLang="zh-TW" sz="1600" dirty="0" smtClean="0"/>
              <a:t>$("#</a:t>
            </a:r>
            <a:r>
              <a:rPr lang="en-US" altLang="zh-TW" sz="1600" dirty="0" err="1"/>
              <a:t>hintbotton</a:t>
            </a:r>
            <a:r>
              <a:rPr lang="en-US" altLang="zh-TW" sz="1600" dirty="0"/>
              <a:t>").click(function(){ $("#hint").show</a:t>
            </a:r>
            <a:r>
              <a:rPr lang="en-US" altLang="zh-TW" sz="1600" dirty="0" smtClean="0"/>
              <a:t>();</a:t>
            </a:r>
          </a:p>
          <a:p>
            <a:r>
              <a:rPr lang="en-US" altLang="zh-TW" sz="1600" dirty="0" smtClean="0"/>
              <a:t>});</a:t>
            </a:r>
            <a:endParaRPr lang="zh-TW" altLang="en-US" sz="16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91" y="1727758"/>
            <a:ext cx="6812636" cy="49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localStorage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834063"/>
          </a:xfrm>
        </p:spPr>
        <p:txBody>
          <a:bodyPr/>
          <a:lstStyle/>
          <a:p>
            <a:r>
              <a:rPr lang="zh-TW" altLang="en-US" dirty="0" smtClean="0"/>
              <a:t>測驗結束後會告訴讀者你的分數，並會在下方顯示記分板，顯示目前玩過這個測驗的玩家名稱及分數。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529439"/>
            <a:ext cx="2231086" cy="291865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111" y="1828649"/>
            <a:ext cx="4574357" cy="45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7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113</TotalTime>
  <Words>351</Words>
  <Application>Microsoft Office PowerPoint</Application>
  <PresentationFormat>寬螢幕</PresentationFormat>
  <Paragraphs>59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幼圆</vt:lpstr>
      <vt:lpstr>微軟正黑體</vt:lpstr>
      <vt:lpstr>標楷體</vt:lpstr>
      <vt:lpstr>Corbel</vt:lpstr>
      <vt:lpstr>Wingdings 2</vt:lpstr>
      <vt:lpstr>框架</vt:lpstr>
      <vt:lpstr>基礎樂理介紹</vt:lpstr>
      <vt:lpstr>起因</vt:lpstr>
      <vt:lpstr>網站架構</vt:lpstr>
      <vt:lpstr>網站特色</vt:lpstr>
      <vt:lpstr>使用之技術</vt:lpstr>
      <vt:lpstr>Youtube</vt:lpstr>
      <vt:lpstr>mouseOver mouseOut</vt:lpstr>
      <vt:lpstr>jQuery</vt:lpstr>
      <vt:lpstr>localStorage</vt:lpstr>
      <vt:lpstr>參考資料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HunterUF</dc:creator>
  <cp:lastModifiedBy>林珈羽</cp:lastModifiedBy>
  <cp:revision>28</cp:revision>
  <dcterms:created xsi:type="dcterms:W3CDTF">2018-11-14T03:23:21Z</dcterms:created>
  <dcterms:modified xsi:type="dcterms:W3CDTF">2019-01-12T07:38:02Z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