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256" r:id="rId3"/>
    <p:sldId id="257" r:id="rId4"/>
    <p:sldId id="258" r:id="rId5"/>
    <p:sldId id="267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1F7B3-62C0-4D53-9669-61E0074930AC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EC344-E069-4906-A779-133A12FB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EC344-E069-4906-A779-133A12FB00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8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0280-6DF3-468D-B0FE-2317EB749075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1EEA-FB52-4950-BE07-F2D90A0EC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0"/>
            <a:ext cx="9144001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9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49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46832" y="-15767"/>
            <a:ext cx="1650334" cy="685800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40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40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᠂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ᡬᡬᢚᡫ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ᡥᡭᡬᡳᡪᢝ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ᢔᡭᢙᡭᢑᡱᡱᡪᡧ</a:t>
            </a:r>
            <a:r>
              <a:rPr lang="en-US" sz="40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ᢘᡭᡪᡪᡪᡫ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ᢘᡭᡳᢚᡫ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ᢘᡪᡱᡬᢑᢚᡪᡱᡱᡭᢑᢉᡨ</a:t>
            </a:r>
            <a:r>
              <a:rPr lang="en-US" sz="40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endParaRPr lang="en-US" sz="2800" dirty="0" smtClean="0">
              <a:solidFill>
                <a:schemeClr val="bg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64412" y="-15766"/>
            <a:ext cx="1067009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ᡥᡪᡱᡱᡭᢙᡪᢍ</a:t>
            </a:r>
            <a:endParaRPr lang="en-US" sz="2800" dirty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12/19/2021</a:t>
            </a:r>
            <a:r>
              <a:rPr lang="en-US" sz="2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21" y="1684118"/>
            <a:ext cx="7820025" cy="2998241"/>
          </a:xfrm>
          <a:prstGeom prst="rect">
            <a:avLst/>
          </a:prstGeom>
        </p:spPr>
      </p:pic>
      <p:sp>
        <p:nvSpPr>
          <p:cNvPr id="20" name="タイトル 1"/>
          <p:cNvSpPr>
            <a:spLocks noGrp="1"/>
          </p:cNvSpPr>
          <p:nvPr>
            <p:ph type="ctrTitle"/>
          </p:nvPr>
        </p:nvSpPr>
        <p:spPr>
          <a:xfrm>
            <a:off x="622737" y="0"/>
            <a:ext cx="624949" cy="6858000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2.ᢋᡭᡬᡪᢛᡪᢊᡪᡫ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ᢊᡪᢙᡪᡬᡨ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ᢜᡪᡱᡱᡳ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52332" y="4451527"/>
            <a:ext cx="425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https://training.ti.com/sites/default/files/docs/introduction-to-deep-learning.pdf</a:t>
            </a:r>
            <a:endParaRPr lang="en-US" sz="900" i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81172" y="299545"/>
            <a:ext cx="42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86621" y="299544"/>
            <a:ext cx="42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4599311" y="0"/>
            <a:ext cx="800379" cy="1820917"/>
          </a:xfrm>
          <a:prstGeom prst="rect">
            <a:avLst/>
          </a:prstGeom>
        </p:spPr>
        <p:txBody>
          <a:bodyPr vert="mongolianVert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ᢌᡪᢙᡪᢞᡪᢐ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ᢔᡭᡬᢑᢛᡬᡫᡨ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9" name="右矢印 8"/>
          <p:cNvSpPr/>
          <p:nvPr/>
        </p:nvSpPr>
        <p:spPr>
          <a:xfrm rot="16200000">
            <a:off x="990091" y="1548232"/>
            <a:ext cx="1575102" cy="247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右矢印 24"/>
          <p:cNvSpPr/>
          <p:nvPr/>
        </p:nvSpPr>
        <p:spPr>
          <a:xfrm rot="16200000">
            <a:off x="7927835" y="1433932"/>
            <a:ext cx="1346503" cy="247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2286162" y="1820917"/>
            <a:ext cx="5391645" cy="26306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9" grpId="0" animBg="1"/>
      <p:bldP spid="2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2737" y="0"/>
            <a:ext cx="624949" cy="6858000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2.ᢋᡭᡬᡪᢛᡪᢊᡪᡫ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ᢊᡪᢙᡪᡬᡨ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ᢜᡪᡱᡱᡳ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169934" y="438750"/>
            <a:ext cx="591121" cy="6246977"/>
          </a:xfrm>
          <a:prstGeom prst="rect">
            <a:avLst/>
          </a:prstGeom>
        </p:spPr>
        <p:txBody>
          <a:bodyPr vert="mongolianVert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200" dirty="0" err="1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11200" dirty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᠄ 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ᢜᡪᢊᡪᡨ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ᢊᡪᢎᢛᡬᢜᡪᡧ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ᡳ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ᢙᡪᡬᡬᢘᡧ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X᠂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Yᡥᢚᡧ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a,b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ᡬᡫ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ᢔᡭᢞᡪᡪᡳ</a:t>
            </a:r>
            <a:endParaRPr lang="en-US" sz="11200" dirty="0" smtClean="0">
              <a:solidFill>
                <a:srgbClr val="00B050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algn="l"/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  <a:p>
            <a:pPr algn="l"/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72147" y="1555334"/>
            <a:ext cx="822185" cy="5469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28094" y="1555333"/>
            <a:ext cx="822185" cy="5469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" name="角丸四角形 3"/>
          <p:cNvSpPr/>
          <p:nvPr/>
        </p:nvSpPr>
        <p:spPr>
          <a:xfrm rot="5400000">
            <a:off x="5217280" y="162368"/>
            <a:ext cx="1187865" cy="333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algn="ctr"/>
            <a:r>
              <a:rPr lang="mn-Mong-CN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ᢔᡭᡬᢑᢛᡬᡫᡨ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mn-Mong-CN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 </a:t>
            </a:r>
            <a:endParaRPr lang="en-US" sz="2800" dirty="0" smtClean="0"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algn="ctr"/>
            <a:r>
              <a:rPr lang="mn-Mong-CN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ᢌᡪᢙᡪᢞᡪᢐ  </a:t>
            </a:r>
            <a:endParaRPr lang="en-US" dirty="0" smtClean="0"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algn="ctr"/>
            <a:r>
              <a:rPr lang="mn-Mong-CN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 </a:t>
            </a:r>
            <a:endParaRPr lang="en-US" dirty="0"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cxnSp>
        <p:nvCxnSpPr>
          <p:cNvPr id="14" name="直線矢印コネクタ 13"/>
          <p:cNvCxnSpPr>
            <a:stCxn id="3" idx="3"/>
            <a:endCxn id="4" idx="2"/>
          </p:cNvCxnSpPr>
          <p:nvPr/>
        </p:nvCxnSpPr>
        <p:spPr>
          <a:xfrm flipV="1">
            <a:off x="3794332" y="1828799"/>
            <a:ext cx="35045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7477642" y="1828798"/>
            <a:ext cx="35045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 txBox="1">
            <a:spLocks/>
          </p:cNvSpPr>
          <p:nvPr/>
        </p:nvSpPr>
        <p:spPr>
          <a:xfrm>
            <a:off x="8164134" y="68366"/>
            <a:ext cx="624949" cy="1082645"/>
          </a:xfrm>
          <a:prstGeom prst="rect">
            <a:avLst/>
          </a:prstGeom>
        </p:spPr>
        <p:txBody>
          <a:bodyPr vert="mongolianVert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8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741563" y="59821"/>
            <a:ext cx="6171701" cy="2751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728366" y="438749"/>
                <a:ext cx="22048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66" y="438749"/>
                <a:ext cx="2204815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2725361" y="3562239"/>
            <a:ext cx="6171701" cy="2751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8164133" y="3619388"/>
            <a:ext cx="624949" cy="1082645"/>
          </a:xfrm>
          <a:prstGeom prst="rect">
            <a:avLst/>
          </a:prstGeom>
        </p:spPr>
        <p:txBody>
          <a:bodyPr vert="mongolianVert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800" dirty="0" err="1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30" y="3910773"/>
            <a:ext cx="5396456" cy="205467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4348020" y="6355309"/>
            <a:ext cx="322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</a:t>
            </a:r>
            <a:r>
              <a:rPr lang="en-US" sz="900" i="1" dirty="0" smtClean="0"/>
              <a:t>thedatascientist.com/what-deep-learning-is-and-isnt</a:t>
            </a:r>
            <a:endParaRPr lang="en-US" sz="3200" i="1" dirty="0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885236" y="438749"/>
            <a:ext cx="599235" cy="6246977"/>
          </a:xfrm>
          <a:prstGeom prst="rect">
            <a:avLst/>
          </a:prstGeom>
        </p:spPr>
        <p:txBody>
          <a:bodyPr vert="mongolianVert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᠄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ᢌᡪᢙᡪᢞᡪᢐ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ᢔᡭᡬᢑᢛᡬᡫᡨ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ᡥᡭᢑᡪᡧ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ᢘᡪᡳᡪᡪᡭᢝ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ᢘᡪᡫ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᠂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ᢋᡭᡬᡧ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11200" dirty="0" smtClean="0">
                <a:solidFill>
                  <a:srgbClr val="00B0F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  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  <a:p>
            <a:pPr algn="l"/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8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  <p:sp>
        <p:nvSpPr>
          <p:cNvPr id="20" name="タイトル 1"/>
          <p:cNvSpPr>
            <a:spLocks noGrp="1"/>
          </p:cNvSpPr>
          <p:nvPr>
            <p:ph type="ctrTitle"/>
          </p:nvPr>
        </p:nvSpPr>
        <p:spPr>
          <a:xfrm>
            <a:off x="622737" y="0"/>
            <a:ext cx="624949" cy="6858000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3.ᢜᡪᡱᡱᡪᢊᡬᡱᡱᡪᡭᡧ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ᡥᡭᢙᡳ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ᡥᡬᡬᢎᡳ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ᢌᡭᡪᢙᡪᢇ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ᡴᡭᢑᢛᡳ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ᡳᡪᡬᡬᡪᡪᡳ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50511" y="194838"/>
            <a:ext cx="203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Why Now?</a:t>
            </a:r>
            <a:endParaRPr lang="en-US" sz="2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4071" y="1865982"/>
            <a:ext cx="209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Larger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Easier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Powerful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16200" y="1865982"/>
            <a:ext cx="2039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2.Hardware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81951" y="1865982"/>
            <a:ext cx="20399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3.Software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New models</a:t>
            </a:r>
          </a:p>
          <a:p>
            <a:endParaRPr lang="en-US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88" y="3808521"/>
            <a:ext cx="2428875" cy="58102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894071" y="4700869"/>
            <a:ext cx="2096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 smtClean="0"/>
              <a:t>A big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 smtClean="0"/>
              <a:t>1000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 smtClean="0"/>
              <a:t>1,431,167 images</a:t>
            </a:r>
            <a:endParaRPr lang="en-US" sz="1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01" y="3905255"/>
            <a:ext cx="2044962" cy="153197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951" y="3905255"/>
            <a:ext cx="1781230" cy="10024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843" y="5070201"/>
            <a:ext cx="2052145" cy="106455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2265747" y="6224687"/>
            <a:ext cx="1352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https://image-net.org/</a:t>
            </a:r>
            <a:endParaRPr lang="en-US" sz="3200" i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90382" y="6228293"/>
            <a:ext cx="2365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https://www.nvidia.com/Download/index.aspx</a:t>
            </a:r>
            <a:endParaRPr lang="en-US" sz="3200" i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75843" y="6286242"/>
            <a:ext cx="2468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https://blog.negativemind.com/2019/03/11/semantic-segmentation-by-fully-convolutional-network/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6699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(Semantic segmentation)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893894" y="0"/>
            <a:ext cx="2442623" cy="6858000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0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ᡥᡪᢔᡪᡱᡱᡭᢑᢙᡧ</a:t>
            </a:r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0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1.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ᢜᡪᡱᡱᡳ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2.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ᡥᢋᡭᢞᢊᡪᡨ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 ᡓ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ᢜᡪᢎᡪᢝ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ᡥᡪᢔᡪᡱᡱᡭᢙᡪᢐ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ᡫ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ᢔᡬᡬᡭᡪᡴᡭᢞᡬᢑᡪᢋᡭ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 </a:t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36517" y="0"/>
            <a:ext cx="573331" cy="6850117"/>
          </a:xfrm>
          <a:prstGeom prst="rect">
            <a:avLst/>
          </a:prstGeom>
        </p:spPr>
        <p:txBody>
          <a:bodyPr vert="mongolianVert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ᡬᡬᢞᡭᢇ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ᢘᡭᡬᢞᢔᡳ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ᡬᡫ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ᢘᡪᡱᡬᡪᡪᡳ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ᢘᡪᢐᡨ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ᡬᡬᡧ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ᡯᡬᢊᡪᡧ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ᢚᡬᡪᡪᡭᢑᡧ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4400" dirty="0" err="1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ᡥᡪᡱᡱᡭᢑᢉᡨ</a:t>
            </a:r>
            <a:r>
              <a:rPr lang="en-US" sz="14400" dirty="0" smtClean="0">
                <a:solidFill>
                  <a:schemeClr val="accent2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  </a:t>
            </a:r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22898" y="523220"/>
            <a:ext cx="1503252" cy="1641746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ᡴᡭᡬᢋᡭᢑᡫ</a:t>
            </a:r>
            <a:r>
              <a:rPr lang="en-US" sz="3100" dirty="0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ᡬᡬᢞᡭᢇ</a:t>
            </a:r>
            <a:r>
              <a:rPr lang="en-US" sz="3100" dirty="0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100" dirty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ᢘᡭᡬᡳᢔᡬᡧ</a:t>
            </a:r>
            <a:r>
              <a:rPr lang="en-US" sz="3100" dirty="0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ᢘᡪᢊᡪᢝᡨ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ᢌᡪᡱᡱᡪᡭᡪᢑᡪᢛᡳ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ᡳᡪᡬᡬᢉᡨ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2737" y="0"/>
            <a:ext cx="6452037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(Semantic segmentation)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57" y="2164966"/>
            <a:ext cx="6727935" cy="2998241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8589949" y="399228"/>
            <a:ext cx="556610" cy="6316882"/>
          </a:xfrm>
          <a:prstGeom prst="rect">
            <a:avLst/>
          </a:prstGeom>
        </p:spPr>
        <p:txBody>
          <a:bodyPr vert="mongolianVert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ᢊᡪᢞᡳᡪᡨ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ᡯᡬᢊᡪᡨ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ᡬᡬᢞᡭᢇ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ᢘᡪᢊᡪᢝᡨ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ᡥᡪᢙᡪᢑᡫ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ᡴᡭᢔᡳ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ᢊᡪᢙᡭᡧ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ᡴᡭᢙᡪᢓ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ᡳᡪᡬᡬᡪᡪᡳ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ᢙᡳ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ᢋᡭᡬᢞᡳᡪᢐ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endParaRPr lang="en-US" sz="1400" dirty="0">
              <a:solidFill>
                <a:srgbClr val="00206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47723" y="5163207"/>
            <a:ext cx="4253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https://training.ti.com/sites/default/files/docs/introduction-to-deep-learning.pdf</a:t>
            </a:r>
            <a:endParaRPr lang="en-US" sz="900" i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41664" y="0"/>
            <a:ext cx="326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Image classification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622737" y="0"/>
            <a:ext cx="556610" cy="6858000"/>
          </a:xfrm>
          <a:prstGeom prst="rect">
            <a:avLst/>
          </a:prstGeom>
        </p:spPr>
        <p:txBody>
          <a:bodyPr vert="mongolianVert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ᡥᡪᢔᡪᡱᡱᡭᢑᢙᡧ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᠄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ᢜᡪᢎᡪᢝ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ᡥᡪᢔᡪᡱᡱᡭᢙᡪᢐ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ᡫ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ᢔᡬᡬᡭᡪᡴᡭᢞᡬᢑᡪᢋᡭ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endParaRPr lang="en-US" sz="2800" dirty="0">
              <a:solidFill>
                <a:srgbClr val="00206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65637" y="0"/>
            <a:ext cx="5935717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(Semantic segmentation)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057590" y="647898"/>
            <a:ext cx="2033562" cy="2182447"/>
          </a:xfrm>
          <a:prstGeom prst="rect">
            <a:avLst/>
          </a:prstGeom>
        </p:spPr>
        <p:txBody>
          <a:bodyPr vert="mongolianVert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ᡥᡭᢑᡪᡧ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ᡴᡭᢙᡪᢓ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᠄ </a:t>
            </a:r>
          </a:p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ᡯᡭᡪᡪᡪᡫ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᠂ </a:t>
            </a:r>
          </a:p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ᢘᡭᡱᡱᡭᡫ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ᢘᡪᢞᢊᡪᡨ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᠂ </a:t>
            </a:r>
          </a:p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ᢌᡪᢔᡬᡧ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ᢘᡪᢞᢊᡪᡨ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᠂   </a:t>
            </a:r>
            <a:endParaRPr lang="en-US" sz="1400" dirty="0">
              <a:solidFill>
                <a:srgbClr val="00206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2845" t="12414" r="10344" b="11379"/>
          <a:stretch/>
        </p:blipFill>
        <p:spPr>
          <a:xfrm>
            <a:off x="1363188" y="3170564"/>
            <a:ext cx="3838905" cy="285656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07011" y="6019844"/>
            <a:ext cx="3395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https://cv.gluon.ai/build/examples_datasets/detection_custom.html</a:t>
            </a:r>
            <a:endParaRPr lang="en-US" sz="900" i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12888" t="12069" r="10301" b="11034"/>
          <a:stretch/>
        </p:blipFill>
        <p:spPr>
          <a:xfrm>
            <a:off x="5344122" y="3170564"/>
            <a:ext cx="3800264" cy="285339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648006" y="6023961"/>
            <a:ext cx="3395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https://cv.gluon.ai/build/examples_datasets/detection_custom.html</a:t>
            </a:r>
            <a:endParaRPr lang="en-US" sz="900" i="1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671199" y="757285"/>
            <a:ext cx="2033562" cy="2182447"/>
          </a:xfrm>
          <a:prstGeom prst="rect">
            <a:avLst/>
          </a:prstGeom>
        </p:spPr>
        <p:txBody>
          <a:bodyPr vert="mongolianVert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ᡴᡭᢙᡪᢓ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ᡴᡭᡬᢞᡫ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ᡬᡫ</a:t>
            </a:r>
            <a:r>
              <a:rPr lang="en-US" sz="2800" dirty="0" smtClean="0">
                <a:solidFill>
                  <a:srgbClr val="00206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ᢘᡭᡬᢞᡳᡪᢑᢛᡬᡧ</a:t>
            </a:r>
            <a:r>
              <a:rPr lang="en-US" sz="2800" dirty="0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ᡬᡬᡪᢝ</a:t>
            </a:r>
            <a:r>
              <a:rPr lang="en-US" sz="2800" dirty="0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ᢋᡭᡬᢞᡬᢜᡪᢑᡪᢛᡳ</a:t>
            </a:r>
            <a:r>
              <a:rPr lang="en-US" sz="2800" dirty="0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᠂ </a:t>
            </a:r>
            <a:r>
              <a:rPr lang="en-US" sz="2800" dirty="0" err="1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ᡥᡪᡪᢊᢊᡬᢑᡪᡪᡪᡳ</a:t>
            </a:r>
            <a:r>
              <a:rPr lang="en-US" sz="2800" dirty="0" smtClean="0">
                <a:solidFill>
                  <a:srgbClr val="FF000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endParaRPr lang="en-US" sz="1400" dirty="0">
              <a:solidFill>
                <a:srgbClr val="FF000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39818" y="123894"/>
            <a:ext cx="266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Object detection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624538" y="0"/>
            <a:ext cx="556610" cy="6858000"/>
          </a:xfrm>
          <a:prstGeom prst="rect">
            <a:avLst/>
          </a:prstGeom>
        </p:spPr>
        <p:txBody>
          <a:bodyPr vert="mongolianVert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ᡥᡪᢔᡪᡱᡱᡭᢑᢙᡧ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᠄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ᢜᡪᢎᡪᢝ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ᡥᡪᢔᡪᡱᡱᡭᢙᡪᢐ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ᡫ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ᢔᡬᡬᡭᡪᡴᡭᢞᡬᢑᡪᢋᡭ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endParaRPr lang="en-US" sz="2800" dirty="0">
              <a:solidFill>
                <a:srgbClr val="00206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65637" y="0"/>
            <a:ext cx="5935717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(Semantic segmentation)</a:t>
            </a: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568669" y="0"/>
            <a:ext cx="2522483" cy="3011214"/>
          </a:xfrm>
          <a:prstGeom prst="rect">
            <a:avLst/>
          </a:prstGeom>
        </p:spPr>
        <p:txBody>
          <a:bodyPr vert="mongolianVert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ᡥᡭᢑᡪᢍ</a:t>
            </a:r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ᡯᡬᢊᡪᡨ</a:t>
            </a:r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ᡥᡪᢑᡪᡪᡭᢍ</a:t>
            </a:r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᠂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</a:p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Pixelᡴᡭᡬᢞᡫ</a:t>
            </a:r>
            <a:r>
              <a:rPr lang="en-US" sz="2800" dirty="0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ᡬᡫ</a:t>
            </a:r>
            <a:r>
              <a:rPr lang="en-US" sz="2800" dirty="0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ᡯᡬᢊᡪᡨ</a:t>
            </a:r>
            <a:endParaRPr lang="en-US" sz="2800" dirty="0" smtClean="0">
              <a:solidFill>
                <a:srgbClr val="FF000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  <a:p>
            <a:pPr algn="l"/>
            <a:r>
              <a:rPr lang="en-US" sz="2800" dirty="0" err="1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ᡥᡪᡪᢊᢊᡬᢑᡪᢐ</a:t>
            </a:r>
            <a:r>
              <a:rPr lang="en-US" sz="2800" dirty="0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ᢙᡳ</a:t>
            </a:r>
            <a:r>
              <a:rPr lang="en-US" sz="2800" dirty="0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ᡸ</a:t>
            </a:r>
            <a:r>
              <a:rPr lang="en-US" sz="2800" dirty="0" err="1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ᡭᡳᡬᢜᡪᡪᡪᡳ</a:t>
            </a:r>
            <a:r>
              <a:rPr lang="en-US" sz="2800" dirty="0" smtClean="0">
                <a:solidFill>
                  <a:srgbClr val="FF000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᠂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ᢘᡪᢞᡭᡫ</a:t>
            </a:r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Pixelᢘᡭᡬᡳᢔᡬᡧ</a:t>
            </a:r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ᢘᡪᢊᡪᢝᡨ</a:t>
            </a:r>
            <a:r>
              <a:rPr lang="en-US" sz="28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    </a:t>
            </a:r>
            <a:endParaRPr lang="en-US" sz="2800" dirty="0">
              <a:solidFill>
                <a:srgbClr val="00206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2459" y="5923355"/>
            <a:ext cx="5545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http://jackofalltechs.com/2021/05/14/new-deep-learning-model-brings-image-segmentation-to-edge-devices/</a:t>
            </a:r>
            <a:endParaRPr lang="en-US" sz="900" i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17" y="3207687"/>
            <a:ext cx="6810703" cy="263461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5108028" y="123894"/>
            <a:ext cx="39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Semantic segmentation: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08028" y="893355"/>
            <a:ext cx="39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Dense classification on pixel level</a:t>
            </a:r>
            <a:endParaRPr lang="en-US" sz="2800" b="1" dirty="0"/>
          </a:p>
        </p:txBody>
      </p:sp>
      <p:sp>
        <p:nvSpPr>
          <p:cNvPr id="5" name="右矢印 4"/>
          <p:cNvSpPr/>
          <p:nvPr/>
        </p:nvSpPr>
        <p:spPr>
          <a:xfrm rot="16200000">
            <a:off x="6485016" y="2086438"/>
            <a:ext cx="116375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622737" y="0"/>
            <a:ext cx="556610" cy="6858000"/>
          </a:xfrm>
          <a:prstGeom prst="rect">
            <a:avLst/>
          </a:prstGeom>
        </p:spPr>
        <p:txBody>
          <a:bodyPr vert="mongolianVert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ᡥᡪᢔᡪᡱᡱᡭᢑᢙᡧ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᠄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ᢜᡪᢎᡪᢝ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ᡥᡪᢔᡪᡱᡱᡭᢙᡪᢐ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ᡫ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ᢔᡬᡬᡭᡪᡴᡭᢞᡬᢑᡪᢋᡭ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endParaRPr lang="en-US" sz="2800" dirty="0">
              <a:solidFill>
                <a:srgbClr val="002060"/>
              </a:solidFill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ᡥᡭᡬᡳᡪᢝ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ᢔᡭᢙᡭᢑᡱᡱᡪᡧ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(My research)</a:t>
            </a:r>
            <a:endParaRPr lang="en-US" sz="3200" dirty="0">
              <a:solidFill>
                <a:schemeClr val="bg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22737" y="134007"/>
            <a:ext cx="985346" cy="6589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6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ᡬᡫ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ᡥᡪᢔᡬᡪᡪᢑᡪᡪᡪᢔᡪᡧ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ᡬᡪᢍ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ᢘᡪᢎᢙᡪᡬᡨ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6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36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ᢘᡭᡪᡪᡪᡫ</a:t>
            </a:r>
            <a:endParaRPr lang="en-US" sz="36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708965"/>
            <a:ext cx="3389586" cy="19066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007"/>
            <a:ext cx="3389586" cy="190664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3" y="4706992"/>
            <a:ext cx="3393093" cy="190861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10" y="134007"/>
            <a:ext cx="3389586" cy="1906643"/>
          </a:xfrm>
          <a:prstGeom prst="rect">
            <a:avLst/>
          </a:prstGeom>
        </p:spPr>
      </p:pic>
      <p:sp>
        <p:nvSpPr>
          <p:cNvPr id="18" name="下矢印 17"/>
          <p:cNvSpPr/>
          <p:nvPr/>
        </p:nvSpPr>
        <p:spPr>
          <a:xfrm>
            <a:off x="4075385" y="2233776"/>
            <a:ext cx="2538250" cy="227811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036733" y="2341180"/>
            <a:ext cx="615553" cy="1773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28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8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28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0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ᡥᡭᡬᡳᡪᢝ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ᢔᡭᢙᡭᢑᡱᡱᡪᡧ</a:t>
            </a:r>
            <a:r>
              <a:rPr lang="en-US" sz="32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(My research)</a:t>
            </a:r>
            <a:endParaRPr lang="en-US" sz="3200" dirty="0">
              <a:solidFill>
                <a:schemeClr val="bg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45818" y="0"/>
            <a:ext cx="376795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pPr algn="ctr"/>
            <a:r>
              <a:rPr lang="en-US" sz="8800" dirty="0" err="1" smtClean="0">
                <a:solidFill>
                  <a:schemeClr val="accent2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ᡳᡪᢜᡪᢞᢑᡪᢐᡨ</a:t>
            </a:r>
            <a:r>
              <a:rPr lang="en-US" sz="8800" dirty="0" smtClean="0">
                <a:solidFill>
                  <a:schemeClr val="accent2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ᡒ</a:t>
            </a:r>
            <a:r>
              <a:rPr lang="en-US" sz="88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</a:p>
          <a:p>
            <a:endParaRPr lang="en-US" sz="36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45819" y="5954886"/>
            <a:ext cx="28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Get contact with me: chiba1sonny@gmail.com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95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0"/>
            <a:ext cx="9144001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9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49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73" y="0"/>
            <a:ext cx="1348391" cy="91342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53374" y="913426"/>
            <a:ext cx="1348391" cy="58026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ᡥᡪᡱᡱᡭᢙᡪᢍ</a:t>
            </a:r>
            <a:r>
              <a:rPr lang="en-US" sz="2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᠂ </a:t>
            </a:r>
            <a:r>
              <a:rPr lang="en-US" sz="12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9</a:t>
            </a:r>
            <a:r>
              <a:rPr lang="en-US" sz="12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/ </a:t>
            </a:r>
            <a:r>
              <a:rPr lang="en-US" sz="12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21/1994</a:t>
            </a:r>
            <a:r>
              <a:rPr lang="en-US" sz="12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2009 ᡢ 2012 ᠄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ᡥᡭᡬᡴᡭᢝ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ᢌᡭᡪᢊᡱᡱᡭᢐ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ᡳᡪᡪᡪᢔᡫ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ᡬᡬᡧ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ᢜᡪᢊᡪᡨ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ᢔᡭᢞᡱᡱᡪᡱᡱᡭᢑᡫ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ᡬᡬᡧ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ᡸ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ᡪᢞᡬᢜᡪᢙᡳ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ᢘᡭᢎᢙᡪᢙᡳ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ᢔᡭᢞᡱᡱᡪᡱᡱᡭᢑᡫ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᠂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ᢘᡪᢊᡪᢙᡳ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ᢘᡭᢎᢙᡪᢙᡳ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b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2013 ᡢ  2017᠄ 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ᡳᡪᢊᡪᢛᡬᡪᡬᡨ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ᢔᡬᡪᢛᡬᢑᡪᢊᡪᡨ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ᢌᡪᢞᢊᡪᢛᡬᢐ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ᢜᡪᢊᡪᡨ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ᢔᡭᢞᡱᡱᡪᡱᡱᡭᢑᡫ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᠂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ᡥᡭᢜᡭᢙᡪᡧ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2019 ᡢ  2021᠄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ᢚᡬᡳᡪᡨ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ᢜᡪᢊᡪᡨ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ᢔᡭᢞᡱᡱᡪᡱᡱᡭᢑᡫ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᠂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ᢌᡪᢔᢘᢟᢝ</a:t>
            </a:r>
            <a:endParaRPr lang="en-US" sz="1400" dirty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ᡥᡭᢙᡳ</a:t>
            </a:r>
            <a:r>
              <a:rPr lang="en-US" sz="16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᠄ 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ᢚᡬᡳᡪᡨ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ᢜᡪᢊᡪᡨ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ᢔᡭᢞᡱᡱᡪᡱᡱᡭᢑᡫ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᠂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ᢘᡪᢑᡪᢊᡪᡫ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ᡬᡬᡧ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ᡴᡭᡬᢎᡴᡭᢞᢚᡪᡬᡨ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ᡳᡪᡬᡬᡱᡱᡪᢑᡫ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ᡥᡭᢞᢚᡬᡧ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ᡳ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ᢔᡬᡪᢛᡬᢑᡪᢋᡭ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ᡥᡭᡪᡪᡪᡱᡱᡪᡧ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᠂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ᢙᡭᢤᢘᡭᢞᡪᡪᢘᡦ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ᡯᡬᢊᡪᢙᡭᢊᡪᢝ</a:t>
            </a:r>
            <a:r>
              <a:rPr lang="en-US" sz="1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ᡥᡭᡧ</a:t>
            </a:r>
            <a:endParaRPr lang="en-US" sz="1400" dirty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95421" y="126125"/>
            <a:ext cx="985346" cy="658998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ᢌᡬᡱᡳ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ᢔᡭᢙᡭᢑᡱᡱᡪᡧ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᠄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ᡬᡫ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ᡥᡪᢔᡬᡪᡪᢑᡪᡪᡪᢔᡪᡧ</a:t>
            </a:r>
            <a:endParaRPr lang="en-US" sz="3600" dirty="0" smtClean="0">
              <a:solidFill>
                <a:schemeClr val="bg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ᡬᡪᢍ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ᢘᡪᢎᢙᡪᡬᡨ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3600" dirty="0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ᢘᡭᡪᡪᡪᡫ</a:t>
            </a:r>
            <a:endParaRPr lang="en-US" sz="3600" dirty="0" smtClean="0">
              <a:solidFill>
                <a:schemeClr val="bg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90658" y="126125"/>
            <a:ext cx="4743450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My research: 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Semantic segmentation of 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road markings 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deep learning methods  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" y="0"/>
            <a:ext cx="622738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ᢘᡭᡳᢚᡫ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ᢘᡪᡱᡬᢑᢚᡪᡱᡱᡭᢑᢉᡨ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</a:p>
        </p:txBody>
      </p:sp>
      <p:sp>
        <p:nvSpPr>
          <p:cNvPr id="3" name="正方形/長方形 2"/>
          <p:cNvSpPr/>
          <p:nvPr/>
        </p:nvSpPr>
        <p:spPr>
          <a:xfrm rot="5400000">
            <a:off x="3407319" y="4707981"/>
            <a:ext cx="1734207" cy="37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endParaRPr lang="en-US" dirty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 rot="5400000">
            <a:off x="5984488" y="4707982"/>
            <a:ext cx="1734207" cy="374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endParaRPr lang="en-US" dirty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78878" y="4641281"/>
            <a:ext cx="1322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Deep learning</a:t>
            </a:r>
            <a:endParaRPr lang="en-US" sz="1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09247" y="4641281"/>
            <a:ext cx="197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Semantic segmentation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155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0"/>
            <a:ext cx="9144001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2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9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49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04140" y="70944"/>
            <a:ext cx="5935717" cy="67318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40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40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40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ᢔᢜᢟᢎᡪᡪᢙᡬᢣ</a:t>
            </a:r>
            <a:r>
              <a:rPr lang="en-US" sz="40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ᢔᢜᢟᢊᢎᢜᢟᡪᢙᢚᡬᢑᡪᢐ</a:t>
            </a:r>
            <a:r>
              <a:rPr lang="en-US" sz="40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Semantic segmentation)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ᡥᡭᡬᡳᡪᢝ</a:t>
            </a:r>
            <a:r>
              <a:rPr lang="en-US" sz="40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40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ᢔᡭᢙᡭᢑᡱᡱᡪᡧ</a:t>
            </a:r>
            <a:r>
              <a:rPr lang="en-US" sz="40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y research)</a:t>
            </a:r>
            <a:endParaRPr lang="en-US" sz="2400" dirty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4000" dirty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3" y="0"/>
            <a:ext cx="622740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ᢘᡭᡬᡬᢎᡳ</a:t>
            </a:r>
            <a:r>
              <a:rPr lang="en-US" sz="3600" dirty="0" smtClean="0">
                <a:solidFill>
                  <a:schemeClr val="tx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9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58431" y="0"/>
            <a:ext cx="4641471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0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ᡥᡪᢔᡪᡱᡱᡭᢑᢙᡧ</a:t>
            </a:r>
            <a: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br>
              <a:rPr lang="en-US" sz="22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0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1.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ᡥᡪᢎᡬᢙᡭᢞᡪᢐ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ᢘᡭᢎᢙᡪᢊᡬᡦ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.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ᢊᡪᢙᡪᡬᡨ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ᢜᡪᡱᡱᡳ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3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.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ᢜᡪᡱᡱᡪᢊᡬᡱᡱᡪᡭᡧ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ᡥᡭᢙᡳ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ᡥᡬᡬᢎᡳ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ᢌᡭᡪᢙᡪᢇ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ᡴᡭᢑᢛᡳ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ᡳᡪᡬᡬᡪᡪᡳ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40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40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5637" y="0"/>
            <a:ext cx="5935717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081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2737" y="0"/>
            <a:ext cx="7725104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1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9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49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1.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ᡥᡪᢎᡬᢙᡭᢞᡪᢐ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ᢘᡭᢎᢙᡪᢊᡬᡦ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ᡬᡬᢞᡭᢇᢘᡭᡬᢞᢔᡳ</a:t>
            </a:r>
            <a:r>
              <a:rPr lang="en-US" sz="4000" dirty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ᡬᡫ</a:t>
            </a:r>
            <a: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ᢘᡪᡱᡬᡪᡪᡳ</a:t>
            </a:r>
            <a: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b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Computer  </a:t>
            </a:r>
            <a:r>
              <a:rPr lang="en-US" sz="2200" dirty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vision (CV)</a:t>
            </a:r>
            <a:r>
              <a:rPr lang="en-US" sz="28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8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28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 err="1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ᡥᡭᡬᢊᡪᡨ</a:t>
            </a:r>
            <a:r>
              <a:rPr lang="en-US" sz="4000" dirty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ᢊᡪᢑᡪᡧ</a:t>
            </a:r>
            <a:r>
              <a:rPr lang="en-US" sz="4000" dirty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ᡳ </a:t>
            </a:r>
            <a:r>
              <a:rPr lang="en-US" sz="40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ᡴᡭᢑᡳᡪᢔᡭᢞᡪᡱᡱᡭᢑᡭᢑᢙᡧ</a:t>
            </a:r>
            <a: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Natural </a:t>
            </a:r>
            <a:r>
              <a:rPr lang="en-US" sz="2200" dirty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language processing(NLP)</a:t>
            </a:r>
            <a:r>
              <a:rPr lang="en-US" sz="36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6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6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6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6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6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ᡬᡭᡬᡳᢑᡪᢑᢊᡪᡨ</a:t>
            </a:r>
            <a: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ᡬᡬᡧ</a:t>
            </a:r>
            <a: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ᢔᡬᢔᢘᢟᢍ</a:t>
            </a:r>
            <a: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br>
              <a:rPr lang="en-US" sz="40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Recommender  </a:t>
            </a:r>
            <a:r>
              <a:rPr lang="en-US" sz="2200" dirty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system</a:t>
            </a: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5637" y="0"/>
            <a:ext cx="5935717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503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2737" y="0"/>
            <a:ext cx="1035146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1.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ᡥᡪᢎᡬᢙᡭᢞᡪᢐ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ᢘᡭᢎᢙᡪᢊᡬᡦ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ᡬᡬᢞᡭᢇᢘᡭᡬᢞᢔᡳ</a:t>
            </a:r>
            <a:r>
              <a:rPr lang="en-US" sz="31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ᡬᡫ</a:t>
            </a:r>
            <a:r>
              <a:rPr lang="en-US" sz="31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ᢘᡪᡱᡬᡪᡪᡳ</a:t>
            </a:r>
            <a:r>
              <a:rPr lang="en-US" sz="31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ᢋᡭᡬᢎᡭᡧ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ᡳ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ᡯᡬᡱᡱᡭᢝ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ᡫ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ᢘᡪᡱᡬᡪᡪᡳ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ᡥᡭᡬᡳᡪᢝ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ᡬᡬᡪᡧ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ᡬᡬᢑᡭᡱᡱᡭᡭᡪᡪᡪᡳ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ᢌᡪᢔᡬᡧ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 </a:t>
            </a: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39513" y="5014598"/>
            <a:ext cx="389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https://www.digitaltrends.com/computing/apple-faceid-scan-retinas-security/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36407" y="2498591"/>
            <a:ext cx="2296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Face recognition</a:t>
            </a:r>
            <a:endParaRPr lang="en-US" sz="24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13" y="2993548"/>
            <a:ext cx="3474608" cy="195446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912086" y="5014598"/>
            <a:ext cx="2564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https://www.youtube.com/watch?v=QtEQvZ84uzw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18870" y="2515237"/>
            <a:ext cx="208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Self-driving car</a:t>
            </a:r>
            <a:endParaRPr lang="en-US" sz="2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49" y="2993548"/>
            <a:ext cx="3908934" cy="19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2737" y="0"/>
            <a:ext cx="1035146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1.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ᡥᡪᢎᡬᢙᡭᢞᡪᢐ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ᢘᡭᢎᢙᡪᢊᡬᡦ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ᡥᡭᡬᢊᡪᡨ</a:t>
            </a:r>
            <a:r>
              <a:rPr lang="en-US" sz="31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ᢊᡪᢑᡪᡧ</a:t>
            </a:r>
            <a:r>
              <a:rPr lang="en-US" sz="31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ᡳ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ᡴᡭᢑᡳᡪᢔᡭᢞᡪᡱᡱᡭᢑᡭᢑᢙᡧ</a:t>
            </a: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ᢋᡭᡬᢎᡭᡧ</a:t>
            </a: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ᡳ </a:t>
            </a:r>
            <a:r>
              <a:rPr lang="en-US" sz="3100" dirty="0" err="1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ᡥᡭᡬᢊᡪᡨ</a:t>
            </a: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ᡬᡫ</a:t>
            </a: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ᡥᡭᡬᡬᢑᡪᡱᡱᡪᢛᡳ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᠂ </a:t>
            </a: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ᢋᡭᡬᢎᡭᡧ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ᢘᡪᡫ</a:t>
            </a: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ᢜᡪᢞᡬᢑᢚᡪᢛᡳ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ᢚᡬᢙᡪᡪᡪᡳ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 </a:t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ᢌᡪᢔᡬᡧ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 </a:t>
            </a: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1294" y="6627168"/>
            <a:ext cx="3620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https://9to5mac.com/2021/08/31/iphone-how-to-use-face-id-with-mask/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3000" y="2440359"/>
            <a:ext cx="1638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Chat bot</a:t>
            </a:r>
            <a:endParaRPr lang="en-US" sz="3200" b="1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67" y="3025134"/>
            <a:ext cx="6437143" cy="36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2737" y="0"/>
            <a:ext cx="1035146" cy="6873765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1.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ᡥᡪᢎᡬᢙᡭᢞᡪᢐ</a:t>
            </a: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ᢘᡭᢎᢙᡪᢊᡬᡦ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ᢋᡭᡬᡪᢛᡪᢊᡪᡫ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ᡬᡭᡬᡳᢑᡪᢑᢊᡪᡨ</a:t>
            </a:r>
            <a:r>
              <a:rPr lang="en-US" sz="31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ᡬᡬᡧ</a:t>
            </a:r>
            <a:r>
              <a:rPr lang="en-US" sz="3100" dirty="0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solidFill>
                  <a:srgbClr val="002060"/>
                </a:solidFill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ᢔᡬᢔᢘᢟᢍ</a:t>
            </a: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Aᢘᡭᡬᢞᡭᢐ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ᡭᡧ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ᢤᡬᡱᡭ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ᡬᡫ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ᡥᡭᡬᢛᡪᢊᢔᡪᡧ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ᡴᡭᢑᡪᡪᡭᢝ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Aᢘᡪᡫ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ᡥᡪᢙᡪᢑᡬᡳᢙᡭᢝ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Bᢘᡭᡬᢞᡭᢐ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ᡭᡧ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ᢤᡬᡱᡭ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ᡬᡫ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 </a:t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ᡥᡭᡬᢛᡪᢋᡭ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ᡭᡳ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ᢊᡪᢔᡪᡧ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 err="1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ᡬᡭᡬᡳᢑᡪᢑᢊᡪᡨ</a:t>
            </a: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sz="3100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sz="3100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 </a:t>
            </a: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1294" y="6627168"/>
            <a:ext cx="3620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https://9to5mac.com/2021/08/31/iphone-how-to-use-face-id-with-mask/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88236" y="2606864"/>
            <a:ext cx="3955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Recommender system of Netflix</a:t>
            </a:r>
            <a:endParaRPr lang="en-US" sz="3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76" y="3684082"/>
            <a:ext cx="7118648" cy="28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87699" y="0"/>
            <a:ext cx="3846713" cy="6858000"/>
          </a:xfrm>
        </p:spPr>
        <p:txBody>
          <a:bodyPr vert="mongolianVert" anchor="t">
            <a:normAutofit fontScale="90000"/>
          </a:bodyPr>
          <a:lstStyle/>
          <a:p>
            <a:pPr algn="l"/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2.ᢋᡭᡬᡪᢛᡪᢊᡪᡫ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ᢔᡭᢞᡱᡱᡪᢑᢙᡧ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ᢊᡪᢙᡪᡬᡨ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ᢜᡪᡱᡱᡳ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ᡓ </a:t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ᢘᡭᡬᢋᡭᢍ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ᡸ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ᡪᢞᡬᡱᡱᡭᢑᢙᡧ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᠄ 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ᡸ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ᡭᡳᡬᢔᡭᡪᡪᢚᡫ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Xᡥᢚᡧ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ᡸ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ᡭᡳᡬᢔᡪᡪᡪᡪᡪᢙᡪᡪᡪᢚᡦ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Yᡬᡫ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ᡥᡭᢑᡪᡪᡳ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31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ᡥᡪᢞᢉᡨ</a:t>
            </a:r>
            <a: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br>
              <a:rPr lang="en-US" sz="31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31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4000" dirty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5637" y="0"/>
            <a:ext cx="5935717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endParaRPr lang="en-US" sz="2400" dirty="0" smtClean="0">
              <a:solidFill>
                <a:schemeClr val="tx1"/>
              </a:solidFill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3647" y="0"/>
            <a:ext cx="646384" cy="6858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ᢋᡭᡬᡪᢛᡪᢊᡪᡫ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ᢔᡭᢞᡱᡱᡪᢑᢙᡧ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( Deep learning)</a:t>
            </a:r>
            <a:r>
              <a:rPr lang="en-US" sz="3600" dirty="0" smtClean="0">
                <a:solidFill>
                  <a:schemeClr val="bg1"/>
                </a:solidFill>
                <a:latin typeface="Z52 Hara Tig" panose="02000500000000000000" pitchFamily="2" charset="0"/>
                <a:ea typeface="Z52 Hara Tig" panose="02000500000000000000" pitchFamily="2" charset="0"/>
                <a:cs typeface="Z52 Hara Tig" panose="02000500000000000000" pitchFamily="2" charset="0"/>
              </a:rPr>
              <a:t>  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033973" y="0"/>
            <a:ext cx="2066942" cy="6858000"/>
          </a:xfrm>
          <a:prstGeom prst="rect">
            <a:avLst/>
          </a:prstGeom>
        </p:spPr>
        <p:txBody>
          <a:bodyPr vert="mongolianVert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ᡯᡪᢞᡬᢑᡬᢇ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ᡸ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ᡪᢞᡬᡱᡱᡭᢑᢙᡧ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᠄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ᢌᡪᢙᡪᢞᡪᢐ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ᡥᡭᢇ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ᡭᡭᡧ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ᡬᡬᡪᢝ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ᡴᡭᡬᢞᡬᢑᢙᡭᢊᢔᡪᡧ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ᡥᡭᢑᡪᡧ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ᢘᡪᡳᡪᡪᡭᢝ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</a:p>
          <a:p>
            <a:pPr algn="l"/>
            <a:endParaRPr lang="en-US" sz="11200" dirty="0">
              <a:latin typeface="Z52 BudunTig" panose="02000500000000000000" pitchFamily="2" charset="0"/>
              <a:ea typeface="Z52 BudunTig" panose="02000500000000000000" pitchFamily="2" charset="0"/>
              <a:cs typeface="Z52 BudunTig" panose="02000500000000000000" pitchFamily="2" charset="0"/>
            </a:endParaRPr>
          </a:p>
          <a:p>
            <a:pPr algn="l"/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ᢌᡪᢙᡪᢞᡪᢐ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ᡭᡧ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ᢔᡭᡬᢑᢛᡬᡫᡨ</a:t>
            </a:r>
            <a:r>
              <a:rPr lang="en-US" sz="11200" dirty="0" smtClean="0">
                <a:solidFill>
                  <a:srgbClr val="00B050"/>
                </a:solidFill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ᡬᡫ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ᡥᡪᢔᡬᡪᡪᢑᡪᡧ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Xᡥᢚᡧ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Yᡬᡫ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ᡥᡭᢑᡪᡪᡳ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</a:t>
            </a:r>
            <a:r>
              <a:rPr lang="en-US" sz="11200" dirty="0" err="1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ᡥᡪᢞᢉᡨ</a:t>
            </a: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>  </a:t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  <a:t/>
            </a:r>
            <a:br>
              <a:rPr lang="en-US" sz="11200" dirty="0" smtClean="0">
                <a:latin typeface="Z52 BudunTig" panose="02000500000000000000" pitchFamily="2" charset="0"/>
                <a:ea typeface="Z52 BudunTig" panose="02000500000000000000" pitchFamily="2" charset="0"/>
                <a:cs typeface="Z52 Budun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b="1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/>
            </a:r>
            <a:b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</a:br>
            <a:r>
              <a:rPr lang="en-US" dirty="0" smtClean="0">
                <a:latin typeface="Z52 Chimeg Tig" panose="02000500000000000000" pitchFamily="2" charset="0"/>
                <a:ea typeface="Z52 Chimeg Tig" panose="02000500000000000000" pitchFamily="2" charset="0"/>
                <a:cs typeface="Z52 Chimeg Tig" panose="02000500000000000000" pitchFamily="2" charset="0"/>
              </a:rPr>
              <a:t> </a:t>
            </a:r>
            <a:endParaRPr lang="en-US" dirty="0">
              <a:latin typeface="Z52 Chimeg Tig" panose="02000500000000000000" pitchFamily="2" charset="0"/>
              <a:ea typeface="Z52 Chimeg Tig" panose="02000500000000000000" pitchFamily="2" charset="0"/>
              <a:cs typeface="Z52 Chimeg Ti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488</Words>
  <Application>Microsoft Office PowerPoint</Application>
  <PresentationFormat>画面に合わせる 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8" baseType="lpstr">
      <vt:lpstr>ＭＳ Ｐゴシック</vt:lpstr>
      <vt:lpstr>宋体</vt:lpstr>
      <vt:lpstr>Arial</vt:lpstr>
      <vt:lpstr>Calibri</vt:lpstr>
      <vt:lpstr>Calibri Light</vt:lpstr>
      <vt:lpstr>Cambria Math</vt:lpstr>
      <vt:lpstr>Z52 BudunTig</vt:lpstr>
      <vt:lpstr>Z52 Chimeg Tig</vt:lpstr>
      <vt:lpstr>Z52 Hara Tig</vt:lpstr>
      <vt:lpstr>Office テーマ</vt:lpstr>
      <vt:lpstr>                </vt:lpstr>
      <vt:lpstr>               </vt:lpstr>
      <vt:lpstr>                </vt:lpstr>
      <vt:lpstr> ᡥᡪᢔᡪᡱᡱᡭᢑᢙᡧ   1. ᡥᡪᢎᡬᢙᡭᢞᡪᢐ ᢘᡭᢎᢙᡪᢊᡬᡦ ᢋᡭᡬᡪᢛᡪᢊᡪᡫ ᢔᡭᢞᡱᡱᡪᢑᢙᡧ ᡓ   2. ᢋᡭᡬᡪᢛᡪᢊᡪᡫ ᢔᡭᢞᡱᡱᡪᢑᢙᡧ ᢊᡪᢙᡪᡬᡨ ᡯᡫ ᢜᡪᡱᡱᡳ ᡴᡭᡫ ᡓ   3. ᢜᡪᡱᡱᡪᢊᡬᡱᡱᡪᡭᡧ ᡥᡭᢙᡳ ᡥᡬᡬᢎᡳ ᢌᡭᡪᢙᡪᢇ ᡴᡭᢑᢛᡳ ᡳᡪᡬᡬᡪᡪᡳ ᡴᡭᡫ ᡓ              </vt:lpstr>
      <vt:lpstr>   1. ᡥᡪᢎᡬᢙᡭᢞᡪᢐ ᢘᡭᢎᢙᡪᢊᡬᡦ ᢋᡭᡬᡪᢛᡪᢊᡪᡫ ᢔᡭᢞᡱᡱᡪᢑᢙᡧ ᡓ    ᡬᡬᢞᡭᢇᢘᡭᡬᢞᢔᡳ ᡬᡫ ᢘᡪᡱᡬᡪᡪᡳ  Computer  vision (CV)   ᡥᡭᡬᢊᡪᡨ ᢊᡪᢑᡪᡧ ᡳ ᡴᡭᢑᡳᡪᢔᡭᢞᡪᡱᡱᡭᢑᡭᢑᢙᡧ Natural language processing(NLP)   ᡬᡭᡬᡳᢑᡪᢑᢊᡪᡨ ᡬᡬᡧ ᢔᡬᢔᢘᢟᢍ  Recommender  system           </vt:lpstr>
      <vt:lpstr>1. ᡥᡪᢎᡬᢙᡭᢞᡪᢐ ᢘᡭᢎᢙᡪᢊᡬᡦ ᢋᡭᡬᡪᢛᡪᢊᡪᡫ ᢔᡭᢞᡱᡱᡪᢑᢙᡧ ᡓ   ᡬᡬᢞᡭᢇᢘᡭᡬᢞᢔᡳ ᡬᡫ ᢘᡪᡱᡬᡪᡪᡳ   ᢋᡭᡬᢎᡭᡧ ᡳ ᡯᡬᡱᡱᡭᢝ ᡫ ᢘᡪᡱᡬᡪᡪᡳ            ᡥᡭᡬᡳᡪᢝ ᡬᡬᡪᡧ ᡬᡬᢑᡭᡱᡱᡭᡭᡪᡪᡪᡳ ᢌᡪᢔᡬᡧ       </vt:lpstr>
      <vt:lpstr>1. ᡥᡪᢎᡬᢙᡭᢞᡪᢐ ᢘᡭᢎᢙᡪᢊᡬᡦ ᢋᡭᡬᡪᢛᡪᢊᡪᡫ ᢔᡭᢞᡱᡱᡪᢑᢙᡧ ᡓ   ᡥᡭᡬᢊᡪᡨ ᢊᡪᢑᡪᡧ ᡳ ᡴᡭᢑᡳᡪᢔᡭᢞᡪᡱᡱᡭᢑᡭᢑᢙᡧ   ᢋᡭᡬᢎᡭᡧ ᡳ ᡥᡭᡬᢊᡪᡨ ᡬᡫ ᡥᡭᡬᡬᢑᡪᡱᡱᡪᢛᡳ᠂  ᢋᡭᡬᢎᡭᡧ ᢘᡪᡫ ᢜᡪᢞᡬᢑᢚᡪᢛᡳ ᢚᡬᢙᡪᡪᡪᡳ   ᢌᡪᢔᡬᡧ              </vt:lpstr>
      <vt:lpstr>1. ᡥᡪᢎᡬᢙᡭᢞᡪᢐ ᢘᡭᢎᢙᡪᢊᡬᡦ ᢋᡭᡬᡪᢛᡪᢊᡪᡫ ᢔᡭᢞᡱᡱᡪᢑᢙᡧ ᡓ   ᡬᡭᡬᡳᢑᡪᢑᢊᡪᡨ ᡬᡬᡧ ᢔᡬᢔᢘᢟᢍ   Aᢘᡭᡬᢞᡭᢐ ᡭᡧ ᢤᡬᡱᡭ ᡬᡫ ᡥᡭᡬᢛᡪᢊᢔᡪᡧ ᡴᡭᢑᡪᡪᡭᢝ  Aᢘᡪᡫ ᡥᡪᢙᡪᢑᡬᡳᢙᡭᢝ Bᢘᡭᡬᢞᡭᢐ ᡭᡧ ᢤᡬᡱᡭ ᡬᡫ   ᡥᡭᡬᢛᡪᢋᡭ ᡭᡳ ᢊᡪᢔᡪᡧ ᡬᡭᡬᡳᢑᡪᢑᢊᡪᡨ              </vt:lpstr>
      <vt:lpstr>2.ᢋᡭᡬᡪᢛᡪᢊᡪᡫ ᢔᡭᢞᡱᡱᡪᢑᢙᡧ ᢊᡪᢙᡪᡬᡨ ᡯᡫ ᢜᡪᡱᡱᡳ ᡴᡭᡫ ᡓ       ᢘᡭᡬᢋᡭᢍ ᡸᡪᢞᡬᡱᡱᡭᢑᢙᡧ ᠄ ᡸᡭᡳᡬᢔᡭᡪᡪᢚᡫ Xᡥᢚᡧ ᡸᡭᡳᡬᢔᡪᡪᡪᡪᡪᢙᡪᡪᡪᢚᡦ Yᡬᡫ ᡥᡭᢑᡪᡪᡳ ᡥᡪᢞᢉᡨ              </vt:lpstr>
      <vt:lpstr>2.ᢋᡭᡬᡪᢛᡪᢊᡪᡫ ᢔᡭᢞᡱᡱᡪᢑᢙᡧ ᢊᡪᢙᡪᡬᡨ ᡯᡫ ᢜᡪᡱᡱᡳ ᡴᡭᡫ ᡓ         </vt:lpstr>
      <vt:lpstr>2.ᢋᡭᡬᡪᢛᡪᢊᡪᡫ ᢔᡭᢞᡱᡱᡪᢑᢙᡧ ᢊᡪᢙᡪᡬᡨ ᡯᡫ ᢜᡪᡱᡱᡳ ᡴᡭᡫ ᡓ         </vt:lpstr>
      <vt:lpstr>3.ᢜᡪᡱᡱᡪᢊᡬᡱᡱᡪᡭᡧ ᡥᡭᢙᡳ ᡥᡬᡬᢎᡳ ᢌᡭᡪᢙᡪᢇ ᡴᡭᢑᢛᡳ ᡳᡪᡬᡬᡪᡪᡳ ᡴᡭᡫ ᡓ        </vt:lpstr>
      <vt:lpstr> ᡥᡪᢔᡪᡱᡱᡭᢑᢙᡧ   1. ᢔᢜᢟᢎᡪᡪᢙᡬᢣ ᢔᢜᢟᢊᢎᢜᢟᡪᢙᢚᡬᢑᡪᢐ ᡯᡫ ᢜᡪᡱᡱᡳ ᡴᡭᡫ ᡓ         2. ᢔᢜᢟᢎᡪᡪᢙᡬᢣ ᢔᢜᢟᢊᢎᢜᢟᡪᢙᢚᡬᢑᡪᢐ ᡭᡧ ᡥᢋᡭᢞᢊᡪᡨ  ᡓ ᢜᡪᢎᡪᢝ ᡥᡪᢔᡪᡱᡱᡭᢙᡪᢐ ᡫ ᢔᡬᡬᡭᡪᡴᡭᢞᡬᢑᡪᢋᡭ ᡴᡭᡫ ᡓ               </vt:lpstr>
      <vt:lpstr>ᡴᡭᡬᢋᡭᢑᡫ ᡬᡬᢞᡭᢇ ᡭᡧ ᢘᡭᡬᡳᢔᡬᡧ ᢘᡪᢊᡪᢝᡨ ᢌᡪᡱᡱᡪᡭᡪᢑᡪᢛᡳ ᡳᡪᡬᡬᢉᡨ         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ᡥᡪᡱᡱᡭᢙᡪᢍ</dc:title>
  <dc:creator>chiba1sonny@gmail.com</dc:creator>
  <cp:lastModifiedBy>chiba1sonny@gmail.com</cp:lastModifiedBy>
  <cp:revision>75</cp:revision>
  <dcterms:created xsi:type="dcterms:W3CDTF">2021-12-03T18:28:16Z</dcterms:created>
  <dcterms:modified xsi:type="dcterms:W3CDTF">2021-12-18T15:42:22Z</dcterms:modified>
</cp:coreProperties>
</file>