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9" r:id="rId4"/>
    <p:sldId id="258" r:id="rId5"/>
    <p:sldId id="296" r:id="rId6"/>
    <p:sldId id="288" r:id="rId7"/>
    <p:sldId id="264" r:id="rId8"/>
    <p:sldId id="267" r:id="rId9"/>
    <p:sldId id="278" r:id="rId10"/>
    <p:sldId id="276" r:id="rId11"/>
    <p:sldId id="277" r:id="rId12"/>
    <p:sldId id="269" r:id="rId13"/>
    <p:sldId id="281" r:id="rId14"/>
    <p:sldId id="280" r:id="rId15"/>
    <p:sldId id="286" r:id="rId16"/>
    <p:sldId id="287" r:id="rId17"/>
    <p:sldId id="268" r:id="rId18"/>
    <p:sldId id="279" r:id="rId19"/>
    <p:sldId id="290" r:id="rId20"/>
    <p:sldId id="271" r:id="rId21"/>
    <p:sldId id="289" r:id="rId22"/>
    <p:sldId id="265" r:id="rId23"/>
    <p:sldId id="282" r:id="rId24"/>
    <p:sldId id="292" r:id="rId25"/>
    <p:sldId id="294" r:id="rId26"/>
    <p:sldId id="291" r:id="rId27"/>
    <p:sldId id="283" r:id="rId28"/>
    <p:sldId id="284" r:id="rId29"/>
    <p:sldId id="295" r:id="rId30"/>
    <p:sldId id="275" r:id="rId31"/>
    <p:sldId id="274" r:id="rId32"/>
    <p:sldId id="262" r:id="rId33"/>
    <p:sldId id="263" r:id="rId34"/>
    <p:sldId id="261" r:id="rId35"/>
    <p:sldId id="272" r:id="rId36"/>
    <p:sldId id="27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A7CD82-A72D-4E03-8259-B8804D110102}" v="5" dt="2025-10-22T08:18:34.229"/>
    <p1510:client id="{E556439C-6C0D-47DC-AF51-4BA24F7C638B}" v="55" dt="2025-10-22T08:11:43.2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5" autoAdjust="0"/>
    <p:restoredTop sz="75937" autoAdjust="0"/>
  </p:normalViewPr>
  <p:slideViewPr>
    <p:cSldViewPr snapToGrid="0">
      <p:cViewPr varScale="1">
        <p:scale>
          <a:sx n="100" d="100"/>
          <a:sy n="100" d="100"/>
        </p:scale>
        <p:origin x="45" y="219"/>
      </p:cViewPr>
      <p:guideLst/>
    </p:cSldViewPr>
  </p:slideViewPr>
  <p:outlineViewPr>
    <p:cViewPr>
      <p:scale>
        <a:sx n="33" d="100"/>
        <a:sy n="33" d="100"/>
      </p:scale>
      <p:origin x="0" y="-2722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7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Domingos" userId="a97e66ce592bdfe8" providerId="LiveId" clId="{940877B6-C17C-4462-B1D4-D872AB78B50F}"/>
    <pc:docChg chg="undo custSel modSld">
      <pc:chgData name="Pedro Domingos" userId="a97e66ce592bdfe8" providerId="LiveId" clId="{940877B6-C17C-4462-B1D4-D872AB78B50F}" dt="2025-10-22T08:18:34.325" v="758" actId="27636"/>
      <pc:docMkLst>
        <pc:docMk/>
      </pc:docMkLst>
      <pc:sldChg chg="modSp">
        <pc:chgData name="Pedro Domingos" userId="a97e66ce592bdfe8" providerId="LiveId" clId="{940877B6-C17C-4462-B1D4-D872AB78B50F}" dt="2025-09-24T03:19:32.989" v="77"/>
        <pc:sldMkLst>
          <pc:docMk/>
          <pc:sldMk cId="2115968944" sldId="257"/>
        </pc:sldMkLst>
        <pc:spChg chg="mod">
          <ac:chgData name="Pedro Domingos" userId="a97e66ce592bdfe8" providerId="LiveId" clId="{940877B6-C17C-4462-B1D4-D872AB78B50F}" dt="2025-09-24T03:19:32.989" v="77"/>
          <ac:spMkLst>
            <pc:docMk/>
            <pc:sldMk cId="2115968944" sldId="257"/>
            <ac:spMk id="3" creationId="{B07FCE62-3C08-7A2F-6436-F623AC0E7C30}"/>
          </ac:spMkLst>
        </pc:spChg>
      </pc:sldChg>
      <pc:sldChg chg="modSp mod">
        <pc:chgData name="Pedro Domingos" userId="a97e66ce592bdfe8" providerId="LiveId" clId="{940877B6-C17C-4462-B1D4-D872AB78B50F}" dt="2025-10-22T08:18:34.325" v="758" actId="27636"/>
        <pc:sldMkLst>
          <pc:docMk/>
          <pc:sldMk cId="3105756943" sldId="265"/>
        </pc:sldMkLst>
        <pc:spChg chg="mod">
          <ac:chgData name="Pedro Domingos" userId="a97e66ce592bdfe8" providerId="LiveId" clId="{940877B6-C17C-4462-B1D4-D872AB78B50F}" dt="2025-10-22T08:18:34.325" v="758" actId="27636"/>
          <ac:spMkLst>
            <pc:docMk/>
            <pc:sldMk cId="3105756943" sldId="265"/>
            <ac:spMk id="3" creationId="{AF89ED27-C226-F766-277E-AD8D7916FB73}"/>
          </ac:spMkLst>
        </pc:spChg>
        <pc:spChg chg="mod">
          <ac:chgData name="Pedro Domingos" userId="a97e66ce592bdfe8" providerId="LiveId" clId="{940877B6-C17C-4462-B1D4-D872AB78B50F}" dt="2025-09-30T08:02:56.662" v="174" actId="20577"/>
          <ac:spMkLst>
            <pc:docMk/>
            <pc:sldMk cId="3105756943" sldId="265"/>
            <ac:spMk id="5" creationId="{C4ACE879-28F5-B322-C0DC-81C4F29DA175}"/>
          </ac:spMkLst>
        </pc:spChg>
      </pc:sldChg>
      <pc:sldChg chg="modSp mod modNotesTx">
        <pc:chgData name="Pedro Domingos" userId="a97e66ce592bdfe8" providerId="LiveId" clId="{940877B6-C17C-4462-B1D4-D872AB78B50F}" dt="2025-09-26T01:00:29.703" v="86" actId="20577"/>
        <pc:sldMkLst>
          <pc:docMk/>
          <pc:sldMk cId="123805968" sldId="268"/>
        </pc:sldMkLst>
        <pc:spChg chg="mod">
          <ac:chgData name="Pedro Domingos" userId="a97e66ce592bdfe8" providerId="LiveId" clId="{940877B6-C17C-4462-B1D4-D872AB78B50F}" dt="2025-09-26T01:00:29.703" v="86" actId="20577"/>
          <ac:spMkLst>
            <pc:docMk/>
            <pc:sldMk cId="123805968" sldId="268"/>
            <ac:spMk id="3" creationId="{0CC9EEE9-FB53-2B70-F130-6166609686E8}"/>
          </ac:spMkLst>
        </pc:spChg>
        <pc:spChg chg="mod">
          <ac:chgData name="Pedro Domingos" userId="a97e66ce592bdfe8" providerId="LiveId" clId="{940877B6-C17C-4462-B1D4-D872AB78B50F}" dt="2025-09-26T00:43:37.733" v="79" actId="20577"/>
          <ac:spMkLst>
            <pc:docMk/>
            <pc:sldMk cId="123805968" sldId="268"/>
            <ac:spMk id="4" creationId="{61697898-364F-B7B6-1034-AF9A96E1F03C}"/>
          </ac:spMkLst>
        </pc:spChg>
      </pc:sldChg>
      <pc:sldChg chg="modSp mod modNotesTx">
        <pc:chgData name="Pedro Domingos" userId="a97e66ce592bdfe8" providerId="LiveId" clId="{940877B6-C17C-4462-B1D4-D872AB78B50F}" dt="2025-10-08T07:24:57.895" v="753" actId="20577"/>
        <pc:sldMkLst>
          <pc:docMk/>
          <pc:sldMk cId="1210256999" sldId="274"/>
        </pc:sldMkLst>
        <pc:spChg chg="mod">
          <ac:chgData name="Pedro Domingos" userId="a97e66ce592bdfe8" providerId="LiveId" clId="{940877B6-C17C-4462-B1D4-D872AB78B50F}" dt="2025-10-08T06:10:17.721" v="706" actId="20577"/>
          <ac:spMkLst>
            <pc:docMk/>
            <pc:sldMk cId="1210256999" sldId="274"/>
            <ac:spMk id="3" creationId="{4F4085BC-8B61-725B-E1B5-01061B2CE407}"/>
          </ac:spMkLst>
        </pc:spChg>
        <pc:graphicFrameChg chg="modGraphic">
          <ac:chgData name="Pedro Domingos" userId="a97e66ce592bdfe8" providerId="LiveId" clId="{940877B6-C17C-4462-B1D4-D872AB78B50F}" dt="2025-10-08T06:25:50.166" v="716" actId="20577"/>
          <ac:graphicFrameMkLst>
            <pc:docMk/>
            <pc:sldMk cId="1210256999" sldId="274"/>
            <ac:graphicFrameMk id="4" creationId="{FCDB3DC9-BD73-1C2C-EA23-77ADE2FF1235}"/>
          </ac:graphicFrameMkLst>
        </pc:graphicFrameChg>
      </pc:sldChg>
      <pc:sldChg chg="modSp mod">
        <pc:chgData name="Pedro Domingos" userId="a97e66ce592bdfe8" providerId="LiveId" clId="{940877B6-C17C-4462-B1D4-D872AB78B50F}" dt="2025-10-07T05:33:50.595" v="509" actId="20577"/>
        <pc:sldMkLst>
          <pc:docMk/>
          <pc:sldMk cId="422796644" sldId="275"/>
        </pc:sldMkLst>
        <pc:spChg chg="mod">
          <ac:chgData name="Pedro Domingos" userId="a97e66ce592bdfe8" providerId="LiveId" clId="{940877B6-C17C-4462-B1D4-D872AB78B50F}" dt="2025-10-07T05:33:50.595" v="509" actId="20577"/>
          <ac:spMkLst>
            <pc:docMk/>
            <pc:sldMk cId="422796644" sldId="275"/>
            <ac:spMk id="3" creationId="{0627B01C-DA0D-C3FF-E436-45FE1D29BF71}"/>
          </ac:spMkLst>
        </pc:spChg>
      </pc:sldChg>
      <pc:sldChg chg="modSp mod">
        <pc:chgData name="Pedro Domingos" userId="a97e66ce592bdfe8" providerId="LiveId" clId="{940877B6-C17C-4462-B1D4-D872AB78B50F}" dt="2025-10-07T06:38:04.682" v="565"/>
        <pc:sldMkLst>
          <pc:docMk/>
          <pc:sldMk cId="781755143" sldId="279"/>
        </pc:sldMkLst>
        <pc:spChg chg="mod">
          <ac:chgData name="Pedro Domingos" userId="a97e66ce592bdfe8" providerId="LiveId" clId="{940877B6-C17C-4462-B1D4-D872AB78B50F}" dt="2025-10-07T06:38:04.682" v="565"/>
          <ac:spMkLst>
            <pc:docMk/>
            <pc:sldMk cId="781755143" sldId="279"/>
            <ac:spMk id="3" creationId="{087CAA13-97E8-D244-FEE2-76BE3992E269}"/>
          </ac:spMkLst>
        </pc:spChg>
      </pc:sldChg>
      <pc:sldChg chg="modSp mod">
        <pc:chgData name="Pedro Domingos" userId="a97e66ce592bdfe8" providerId="LiveId" clId="{940877B6-C17C-4462-B1D4-D872AB78B50F}" dt="2025-10-04T02:21:45.245" v="180" actId="20577"/>
        <pc:sldMkLst>
          <pc:docMk/>
          <pc:sldMk cId="1541493260" sldId="282"/>
        </pc:sldMkLst>
        <pc:spChg chg="mod">
          <ac:chgData name="Pedro Domingos" userId="a97e66ce592bdfe8" providerId="LiveId" clId="{940877B6-C17C-4462-B1D4-D872AB78B50F}" dt="2025-10-04T02:21:45.245" v="180" actId="20577"/>
          <ac:spMkLst>
            <pc:docMk/>
            <pc:sldMk cId="1541493260" sldId="282"/>
            <ac:spMk id="3" creationId="{9217A271-7577-6268-6A57-2781B004AF5A}"/>
          </ac:spMkLst>
        </pc:spChg>
      </pc:sldChg>
      <pc:sldChg chg="modNotesTx">
        <pc:chgData name="Pedro Domingos" userId="a97e66ce592bdfe8" providerId="LiveId" clId="{940877B6-C17C-4462-B1D4-D872AB78B50F}" dt="2025-09-20T04:44:40.663" v="76" actId="20577"/>
        <pc:sldMkLst>
          <pc:docMk/>
          <pc:sldMk cId="2633234559" sldId="284"/>
        </pc:sldMkLst>
      </pc:sldChg>
      <pc:sldChg chg="modSp mod">
        <pc:chgData name="Pedro Domingos" userId="a97e66ce592bdfe8" providerId="LiveId" clId="{940877B6-C17C-4462-B1D4-D872AB78B50F}" dt="2025-09-20T01:35:10.403" v="0" actId="1076"/>
        <pc:sldMkLst>
          <pc:docMk/>
          <pc:sldMk cId="927018922" sldId="287"/>
        </pc:sldMkLst>
      </pc:sldChg>
      <pc:sldChg chg="modSp mod">
        <pc:chgData name="Pedro Domingos" userId="a97e66ce592bdfe8" providerId="LiveId" clId="{940877B6-C17C-4462-B1D4-D872AB78B50F}" dt="2025-09-27T07:06:12.754" v="170" actId="20577"/>
        <pc:sldMkLst>
          <pc:docMk/>
          <pc:sldMk cId="3026031122" sldId="290"/>
        </pc:sldMkLst>
        <pc:spChg chg="mod">
          <ac:chgData name="Pedro Domingos" userId="a97e66ce592bdfe8" providerId="LiveId" clId="{940877B6-C17C-4462-B1D4-D872AB78B50F}" dt="2025-09-27T07:06:12.754" v="170" actId="20577"/>
          <ac:spMkLst>
            <pc:docMk/>
            <pc:sldMk cId="3026031122" sldId="290"/>
            <ac:spMk id="3" creationId="{5AF6768D-C59E-D7EB-C744-3AC5196B013F}"/>
          </ac:spMkLst>
        </pc:spChg>
      </pc:sldChg>
      <pc:sldChg chg="modSp mod">
        <pc:chgData name="Pedro Domingos" userId="a97e66ce592bdfe8" providerId="LiveId" clId="{940877B6-C17C-4462-B1D4-D872AB78B50F}" dt="2025-10-07T07:29:12.706" v="647" actId="313"/>
        <pc:sldMkLst>
          <pc:docMk/>
          <pc:sldMk cId="2279854159" sldId="291"/>
        </pc:sldMkLst>
        <pc:spChg chg="mod">
          <ac:chgData name="Pedro Domingos" userId="a97e66ce592bdfe8" providerId="LiveId" clId="{940877B6-C17C-4462-B1D4-D872AB78B50F}" dt="2025-10-07T07:13:31.017" v="612" actId="1076"/>
          <ac:spMkLst>
            <pc:docMk/>
            <pc:sldMk cId="2279854159" sldId="291"/>
            <ac:spMk id="2" creationId="{31E92FEC-55EC-188A-8DBE-C8BFCD7BEEEE}"/>
          </ac:spMkLst>
        </pc:spChg>
        <pc:spChg chg="mod">
          <ac:chgData name="Pedro Domingos" userId="a97e66ce592bdfe8" providerId="LiveId" clId="{940877B6-C17C-4462-B1D4-D872AB78B50F}" dt="2025-10-07T07:29:12.706" v="647" actId="313"/>
          <ac:spMkLst>
            <pc:docMk/>
            <pc:sldMk cId="2279854159" sldId="291"/>
            <ac:spMk id="3" creationId="{6B7CECED-E480-7223-4E2A-D610490B9CCA}"/>
          </ac:spMkLst>
        </pc:spChg>
      </pc:sldChg>
      <pc:sldChg chg="modSp mod modNotesTx">
        <pc:chgData name="Pedro Domingos" userId="a97e66ce592bdfe8" providerId="LiveId" clId="{940877B6-C17C-4462-B1D4-D872AB78B50F}" dt="2025-10-07T05:59:00.948" v="562" actId="20577"/>
        <pc:sldMkLst>
          <pc:docMk/>
          <pc:sldMk cId="479897871" sldId="292"/>
        </pc:sldMkLst>
        <pc:spChg chg="mod">
          <ac:chgData name="Pedro Domingos" userId="a97e66ce592bdfe8" providerId="LiveId" clId="{940877B6-C17C-4462-B1D4-D872AB78B50F}" dt="2025-10-07T05:59:00.948" v="562" actId="20577"/>
          <ac:spMkLst>
            <pc:docMk/>
            <pc:sldMk cId="479897871" sldId="292"/>
            <ac:spMk id="3" creationId="{ED99FFC0-2F70-E81E-18DC-183D7E4888C5}"/>
          </ac:spMkLst>
        </pc:spChg>
      </pc:sldChg>
      <pc:sldChg chg="modSp mod">
        <pc:chgData name="Pedro Domingos" userId="a97e66ce592bdfe8" providerId="LiveId" clId="{940877B6-C17C-4462-B1D4-D872AB78B50F}" dt="2025-10-07T07:22:09.087" v="631" actId="313"/>
        <pc:sldMkLst>
          <pc:docMk/>
          <pc:sldMk cId="2432632858" sldId="294"/>
        </pc:sldMkLst>
        <pc:spChg chg="mod">
          <ac:chgData name="Pedro Domingos" userId="a97e66ce592bdfe8" providerId="LiveId" clId="{940877B6-C17C-4462-B1D4-D872AB78B50F}" dt="2025-10-07T07:22:09.087" v="631" actId="313"/>
          <ac:spMkLst>
            <pc:docMk/>
            <pc:sldMk cId="2432632858" sldId="294"/>
            <ac:spMk id="3" creationId="{66257F97-E0DB-7F20-716C-8BCED090B1EB}"/>
          </ac:spMkLst>
        </pc:spChg>
      </pc:sldChg>
      <pc:sldChg chg="modSp mod modNotes">
        <pc:chgData name="Pedro Domingos" userId="a97e66ce592bdfe8" providerId="LiveId" clId="{940877B6-C17C-4462-B1D4-D872AB78B50F}" dt="2025-10-07T06:38:04.682" v="565"/>
        <pc:sldMkLst>
          <pc:docMk/>
          <pc:sldMk cId="1482159037" sldId="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84CAC-4397-42E9-BF17-991CAF8BD9A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54E7D-6688-494A-80B9-F813B166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59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 would like to propose here today is a new programming language. A language that will suit AI’s needs better than anything we have today and correspondingly speed up progress.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54E7D-6688-494A-80B9-F813B166D0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05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indices are also called the modes of the tensor, and the #indices is also called the rank of the tensor.</a:t>
            </a:r>
          </a:p>
          <a:p>
            <a:r>
              <a:rPr lang="en-US"/>
              <a:t>A scalar is a tensor of rank 0, a vector is a tensor of rank 1, and a matrix is a tensor of rank 2, i.e., it has two modes, one vertical and one horizontal.</a:t>
            </a:r>
          </a:p>
          <a:p>
            <a:r>
              <a:rPr lang="en-US"/>
              <a:t>A tensor of rank 3 also has a mode perpendicular to the slide.</a:t>
            </a:r>
          </a:p>
          <a:p>
            <a:r>
              <a:rPr lang="en-US"/>
              <a:t>E.g., if a book had a matrix of the same dimensions on each page, the page number would be the third mode.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54E7D-6688-494A-80B9-F813B166D0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37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only get away with omitting the indices if there’s at most 2. For everything else there’s einsum.</a:t>
            </a:r>
          </a:p>
          <a:p>
            <a:r>
              <a:rPr lang="en-US"/>
              <a:t>Einsum is amazing. If all you get out of this talk is that you should be using einsum instead of matmul, that’s enough to make the talk worth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54E7D-6688-494A-80B9-F813B166D0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93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SVD decomposes a matrix into a product of two orthogonal ones and a diagonal matrix. The diagonal elements are the singular values.</a:t>
            </a:r>
          </a:p>
          <a:p>
            <a:r>
              <a:rPr lang="en-US"/>
              <a:t>The SVD can be viewed as a generalization of the eigendecomposition to rectangular matrices.</a:t>
            </a:r>
          </a:p>
          <a:p>
            <a:r>
              <a:rPr lang="en-US"/>
              <a:t>Can we generalize this to tensors? Yes. There’s more than one way, but the most interesting one for us is the Tucker decomposition.</a:t>
            </a:r>
          </a:p>
          <a:p>
            <a:r>
              <a:rPr lang="en-US"/>
              <a:t>We can view the Tucker decomposition as embedding a tensor in the same way that we embed a vector by multiplying it by a matrix.</a:t>
            </a:r>
          </a:p>
          <a:p>
            <a:r>
              <a:rPr lang="en-US"/>
              <a:t>In the Tucker decomposition each mode of the tensor is multiplied by a matrix: all column vectors by A, row vectors by B, and tube vectors by C.</a:t>
            </a:r>
          </a:p>
          <a:p>
            <a:r>
              <a:rPr lang="en-US"/>
              <a:t>The core tensor is a more compact representation of the data tensor.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54E7D-6688-494A-80B9-F813B166D0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40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objects in the relation are the indices in the tensor.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54E7D-6688-494A-80B9-F813B166D0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45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a remarkable fact that no one seems to have noticed before.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54E7D-6688-494A-80B9-F813B166D0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97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 here’s the definition of tensor logic in one slide.</a:t>
            </a:r>
          </a:p>
          <a:p>
            <a:r>
              <a:rPr lang="en-US"/>
              <a:t>We define two new operations on tensors: tensor projection and tensor join.</a:t>
            </a:r>
          </a:p>
          <a:p>
            <a:r>
              <a:rPr lang="en-US"/>
              <a:t>Alpha, beta and gamma are sets of indices, interspersed in any order.</a:t>
            </a:r>
          </a:p>
          <a:p>
            <a:endParaRPr lang="en-US"/>
          </a:p>
          <a:p>
            <a:r>
              <a:rPr lang="en-US"/>
              <a:t>The projection of a tensor onto a subset of its indices alpha is the sum for each value of alpha of all the elements with that value.</a:t>
            </a:r>
          </a:p>
          <a:p>
            <a:r>
              <a:rPr lang="en-US"/>
              <a:t>So you can project a vector onto a scalar by summing all its elements, a matrix onto a column vector by summing each row into an element of the vector, a cubic tensor onto any one of its faces and then that face onto one of its edges and then onto a corner, etc.</a:t>
            </a:r>
          </a:p>
          <a:p>
            <a:r>
              <a:rPr lang="en-US"/>
              <a:t>If the tensors are Boolean and the projection is followed by a step function, it reduces to database projection.</a:t>
            </a:r>
          </a:p>
          <a:p>
            <a:endParaRPr lang="en-US"/>
          </a:p>
          <a:p>
            <a:r>
              <a:rPr lang="en-US"/>
              <a:t>The join of two tensors on a common subset of indices beta has one element for each pair of elements with the same value of beta, and the element is their product.</a:t>
            </a:r>
          </a:p>
          <a:p>
            <a:r>
              <a:rPr lang="en-US"/>
              <a:t>If beta is empty tensor join reduces to tensor product. If beta is all the indices it reduces to elementwise product.</a:t>
            </a:r>
          </a:p>
          <a:p>
            <a:r>
              <a:rPr lang="en-US"/>
              <a:t>If the tensors are Boolean it reduces to database join.</a:t>
            </a:r>
          </a:p>
          <a:p>
            <a:endParaRPr lang="en-US"/>
          </a:p>
          <a:p>
            <a:r>
              <a:rPr lang="en-US"/>
              <a:t>So tensor join and projection do all the operations needed for both neural networks and symbolic AI.</a:t>
            </a:r>
          </a:p>
          <a:p>
            <a:r>
              <a:rPr lang="en-US"/>
              <a:t>Rules and einsums are both tensor joins followed by projection. The only difference is in the type of the tensor (Boolean vs. real).</a:t>
            </a:r>
          </a:p>
          <a:p>
            <a:r>
              <a:rPr lang="en-US"/>
              <a:t>There are no keywords in tensor logic. Everything is done with tensor equations.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54E7D-6688-494A-80B9-F813B166D0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16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Exercise to the reader: how to implement each of these in core tensor logic.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54E7D-6688-494A-80B9-F813B166D0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43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Gradient = One rule per rule and tensor in its RHS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54E7D-6688-494A-80B9-F813B166D0E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50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 shown: Post-aggregation MLP in each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54E7D-6688-494A-80B9-F813B166D0E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01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54E7D-6688-494A-80B9-F813B166D0E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0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Physics took off when Newton invented calculus, and it couldn’t have taken off without it.</a:t>
            </a:r>
          </a:p>
          <a:p>
            <a:r>
              <a:rPr lang="en-US"/>
              <a:t>Maxwell’s equations would be unusable without Heaviside’s vector calculus notation (curl, divergence, etc.).</a:t>
            </a:r>
          </a:p>
          <a:p>
            <a:r>
              <a:rPr lang="en-US"/>
              <a:t>Physicists like to say that a good notation is half the battle.</a:t>
            </a:r>
          </a:p>
          <a:p>
            <a:r>
              <a:rPr lang="en-US"/>
              <a:t>HDLs: hardware description languages.</a:t>
            </a:r>
          </a:p>
          <a:p>
            <a:r>
              <a:rPr lang="en-US"/>
              <a:t>And it’s not just in quantitative fields: jargon in qualitative fields, style/genre in art,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54E7D-6688-494A-80B9-F813B166D0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92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54E7D-6688-494A-80B9-F813B166D0E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399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9C75B-F7AA-147A-EB51-68BA7A5E4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ABBBE0-9E47-5CFD-1FAB-8D1EE57A5C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904BFA-BE84-BA50-D152-B0C39A9FE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With softmax as the nonlinearity in tensor equations, temperature = 0 means pure deduction (cf. RAG) and higher temperature means farther analogies.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51356-3FDD-FBA3-97EB-42E896BF8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54E7D-6688-494A-80B9-F813B166D0E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090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compute Z, add Z = LHS of root tensor to the program and query it.</a:t>
            </a:r>
          </a:p>
          <a:p>
            <a:r>
              <a:rPr lang="en-US"/>
              <a:t>Slight abuse of notation: should have a different tensor for each variable.</a:t>
            </a:r>
          </a:p>
          <a:p>
            <a:r>
              <a:rPr lang="en-US"/>
              <a:t>Exercise to the reader: encode a Bayes net in a single rule. That’s what you’d do to encode MRFs,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54E7D-6688-494A-80B9-F813B166D0E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37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Entropy: researchers push in all directions, so there isn’t much progress in any.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54E7D-6688-494A-80B9-F813B166D0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18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Decade by decade: 50s+, 80s, 90s, 2000s, last 15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54E7D-6688-494A-80B9-F813B166D0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06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 the language of AI needs to combine the key features of symbolic AI and deep learning.</a:t>
            </a:r>
          </a:p>
          <a:p>
            <a:r>
              <a:rPr lang="en-US"/>
              <a:t>As long as we have just one of them, we’re condemned to hack the other, with predictably poor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54E7D-6688-494A-80B9-F813B166D0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32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Tensor logic doesn’t just combine tensor algebra and logic programming; it unifies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54E7D-6688-494A-80B9-F813B166D0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44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My apologies if you already know this, but it’ll still be useful to pin down the terminology.</a:t>
            </a:r>
          </a:p>
          <a:p>
            <a:r>
              <a:rPr lang="en-US"/>
              <a:t>In the interests of time I won’t be very rigorous. I’ll just try to get the main concepts across.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 logic program can also be viewed as a knowledge base.</a:t>
            </a:r>
          </a:p>
          <a:p>
            <a:r>
              <a:rPr lang="en-US"/>
              <a:t>Logic programs have both declarative and procedural semantics.</a:t>
            </a:r>
          </a:p>
          <a:p>
            <a:r>
              <a:rPr lang="en-US"/>
              <a:t>Declarative: a set of statements about the world.</a:t>
            </a:r>
          </a:p>
          <a:p>
            <a:r>
              <a:rPr lang="en-US"/>
              <a:t>Procedural: each rule is a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54E7D-6688-494A-80B9-F813B166D0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09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see how the second rule in the previous slide is a join of Ancestor and Parent projected onto Ancestor.</a:t>
            </a:r>
          </a:p>
          <a:p>
            <a:r>
              <a:rPr lang="en-US"/>
              <a:t>And these tables apply that rule to the database {Ancestor(Alice, Bob), Ancestor(Alice, Ed), Parent(Bob, Chris), Parent(Bob, Dan)}.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54E7D-6688-494A-80B9-F813B166D0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49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Forward chaining on Datalog programs has the important property that it’s sound and complete.</a:t>
            </a:r>
          </a:p>
          <a:p>
            <a:r>
              <a:rPr lang="en-US"/>
              <a:t>Imagine having that in neural networks: sound and complete inference. Well, stay tuned.</a:t>
            </a:r>
          </a:p>
          <a:p>
            <a:r>
              <a:rPr lang="en-US"/>
              <a:t>There’s also resolution, but applied to logic programs it’s no more powerful than forward and backward chaining, and we won’t be needing it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54E7D-6688-494A-80B9-F813B166D0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1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D06A-8AEB-52CB-C7D5-49AB239F0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98F93-914E-CF3C-4AFB-899C280E9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3F62A-2473-AE22-1009-AC9D2DEE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A04B-9368-4D1E-A919-0401D1505F16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BFCDB-E98D-F1D7-79AF-5C14BEC43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4AE72-3DBB-5904-002E-9E6EB951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1C46-FB45-455F-9BC9-CCDCAAC4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2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5946-EF94-96EE-75E0-37EB0B1AA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25138-F225-0D78-1E73-438DAE42D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C60DB-4405-4E86-BCE4-F150194A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A04B-9368-4D1E-A919-0401D1505F16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348F6-4B7C-2882-4F58-B7E363AE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6DB29-2015-4DDA-383F-DEAC7533C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1C46-FB45-455F-9BC9-CCDCAAC4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B5963C-B5A1-E1A0-5B02-AD766BB8B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F9EDE-E9CD-C677-FF89-9D4684E6B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9A1FC-96ED-2B17-15E5-97BB3F4B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A04B-9368-4D1E-A919-0401D1505F16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B3937-C033-DE45-1E75-C3C44709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E649F-CC98-2FAD-1D0C-9E81BA8D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1C46-FB45-455F-9BC9-CCDCAAC4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9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1D94-9C93-E33A-315E-07F29BD3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E2D11-43C0-A6C8-62E4-1A2490A4D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F85C-CB69-D98C-B9BB-6F119B77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A04B-9368-4D1E-A919-0401D1505F16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63B84-F46C-0FF2-EF47-7F418850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9D83B-9A20-46D5-C6B0-9ED86A367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1C46-FB45-455F-9BC9-CCDCAAC4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2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ACD79-4DD4-65CD-95D5-A620BAA0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4419E-BD35-8A2A-5BE9-9F6E5EDB7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4CEDB-7DEF-0457-635C-417B2C026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A04B-9368-4D1E-A919-0401D1505F16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217EB-9E14-3C12-B491-84531E3D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41AC8-60D6-1858-C55F-58838415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1C46-FB45-455F-9BC9-CCDCAAC4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1877F-2BDB-92BA-26F1-8F1F389D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94313-F72A-C5ED-4C6B-6A7189A46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6F14D-B4AC-68ED-E4D9-E67E9D88C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22F09-8309-BCA1-EAB5-F70D7CE8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A04B-9368-4D1E-A919-0401D1505F16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C7B5F-D615-AFF7-8D18-1D72470E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EDBF1-10A6-C3D8-0B37-82E181BE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1C46-FB45-455F-9BC9-CCDCAAC4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3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7C346-0FF3-1611-F198-4A3142EE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5CCB4-F0FC-AF26-EAFB-9ED128D86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2AF88-07C6-4F08-5050-EBE61E562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6CAA6-2C67-B944-5758-735E8BEE8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CED8B-4B82-6049-04CE-AAEB950C4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F9C85-F6B9-72F2-D04D-357DB9505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A04B-9368-4D1E-A919-0401D1505F16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006A48-CFEB-070E-8441-B8BF80CF7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5EC88-6F94-43EE-6546-4A630858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1C46-FB45-455F-9BC9-CCDCAAC4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3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3D0D8-4F45-77DC-E99A-507929CC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0F327-D94F-9096-8692-E69435D0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A04B-9368-4D1E-A919-0401D1505F16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58353-D9A9-820F-AB44-5895A25AF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7E172-3474-BC12-0F41-8F2146F2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1C46-FB45-455F-9BC9-CCDCAAC4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4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412F9-5792-C1AA-3240-E08967BBF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A04B-9368-4D1E-A919-0401D1505F16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1EB03-B6B7-DA6D-3BCD-72ADDC41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3E670-189C-596C-6685-54584455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1C46-FB45-455F-9BC9-CCDCAAC4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24DC-66D3-4650-3091-F93A5230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59918-CF8F-1EEE-9BF5-86EC2CE7A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6F47B-C9E9-3E26-5712-C57A33D74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48486-63CB-72AD-EEF4-3F694700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A04B-9368-4D1E-A919-0401D1505F16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92650-1607-F5C1-A115-B28EAA3F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F0009-60D7-4238-714D-0FF30E2B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1C46-FB45-455F-9BC9-CCDCAAC4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5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9734-B560-FAD4-CBF5-16B869E94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75710-5406-5179-506B-0F7E6703A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3E0FF-6C3D-C7C4-1C94-90BE6783B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F57E4-A2CE-6009-5981-BA04425B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A04B-9368-4D1E-A919-0401D1505F16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AD61A-A097-8624-1694-C15C70F2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20003-70DB-2AA0-A9F4-51577ECD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81C46-FB45-455F-9BC9-CCDCAAC4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9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6A887-84FD-E418-6C86-A08FAF544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26995-FBE6-FC89-7D65-3FE7C39FA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5FE3B-C589-E7E1-9191-01F4BB055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5BA04B-9368-4D1E-A919-0401D1505F16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ACC2B-8D3C-A15D-809E-8FBB7E0DC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C77B9-E5A5-E75B-AAEC-8551F9ACF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B81C46-FB45-455F-9BC9-CCDCAAC4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D49F-2CA2-015B-DD07-6B5B054A6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3"/>
            <a:ext cx="9144000" cy="2387600"/>
          </a:xfrm>
        </p:spPr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Tensor Logic</a:t>
            </a:r>
            <a:br>
              <a:rPr lang="en-US"/>
            </a:br>
            <a:r>
              <a:rPr lang="en-US" sz="5400"/>
              <a:t>The Language of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1AC94-4557-6206-E305-B128D0547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3875"/>
            <a:ext cx="9144000" cy="1655762"/>
          </a:xfrm>
        </p:spPr>
        <p:txBody>
          <a:bodyPr/>
          <a:lstStyle/>
          <a:p>
            <a:r>
              <a:rPr lang="en-US" sz="3200" b="1"/>
              <a:t>Pedro Domingos</a:t>
            </a:r>
          </a:p>
          <a:p>
            <a:r>
              <a:rPr lang="en-US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404860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A6FF-3A6A-17E9-E8F9-DFBD76C7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Inference in Logic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083AB-5468-A722-0A8B-5858CA660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Forward chaining:</a:t>
            </a:r>
            <a:br>
              <a:rPr lang="en-US" b="1"/>
            </a:br>
            <a:r>
              <a:rPr lang="en-US"/>
              <a:t>Repeatedly apply all rules until no new facts can be inferred</a:t>
            </a:r>
          </a:p>
          <a:p>
            <a:r>
              <a:rPr lang="en-US" b="1"/>
              <a:t>Backward chaining:</a:t>
            </a:r>
            <a:br>
              <a:rPr lang="en-US" b="1"/>
            </a:br>
            <a:r>
              <a:rPr lang="en-US"/>
              <a:t>Given query, check if it’s a fact</a:t>
            </a:r>
            <a:br>
              <a:rPr lang="en-US"/>
            </a:br>
            <a:r>
              <a:rPr lang="en-US"/>
              <a:t>If not, find rule(s) with head = query &amp; repeat with their bodies</a:t>
            </a:r>
          </a:p>
          <a:p>
            <a:r>
              <a:rPr lang="en-US"/>
              <a:t>E.g.:   Query: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Ancestor(Alice,Chris)?</a:t>
            </a:r>
            <a:b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/>
              <a:t>            Answer: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True</a:t>
            </a:r>
          </a:p>
          <a:p>
            <a:r>
              <a:rPr lang="en-US"/>
              <a:t>E.g.    Query: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Ancestor(Alice,x)?</a:t>
            </a:r>
            <a:b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/>
              <a:t>            Answer: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{Bob,Chris}</a:t>
            </a:r>
          </a:p>
        </p:txBody>
      </p:sp>
    </p:spTree>
    <p:extLst>
      <p:ext uri="{BB962C8B-B14F-4D97-AF65-F5344CB8AC3E}">
        <p14:creationId xmlns:p14="http://schemas.microsoft.com/office/powerpoint/2010/main" val="1130478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437C1-3763-FAF9-A8A3-F1ECBE06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Inductive Logic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27419-0C7C-1A16-3253-501D01593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/>
              <a:t>Input:</a:t>
            </a:r>
            <a:r>
              <a:rPr lang="en-US"/>
              <a:t> Database</a:t>
            </a:r>
          </a:p>
          <a:p>
            <a:r>
              <a:rPr lang="en-US" b="1"/>
              <a:t>Output:</a:t>
            </a:r>
            <a:r>
              <a:rPr lang="en-US"/>
              <a:t> Logic program</a:t>
            </a:r>
          </a:p>
          <a:p>
            <a:r>
              <a:rPr lang="en-US" b="1"/>
              <a:t>Inverse deduction: </a:t>
            </a:r>
            <a:r>
              <a:rPr lang="en-US"/>
              <a:t>What rules would allow inferring target predicate from evidence?</a:t>
            </a:r>
          </a:p>
          <a:p>
            <a:r>
              <a:rPr lang="en-US" b="1"/>
              <a:t>Search:</a:t>
            </a:r>
            <a:r>
              <a:rPr lang="en-US"/>
              <a:t> greedy, beam, etc.</a:t>
            </a:r>
          </a:p>
          <a:p>
            <a:r>
              <a:rPr lang="en-US" b="1"/>
              <a:t>Objective:</a:t>
            </a:r>
            <a:r>
              <a:rPr lang="en-US"/>
              <a:t> accuracy, information gain, simplicity, etc.</a:t>
            </a:r>
          </a:p>
          <a:p>
            <a:r>
              <a:rPr lang="en-US" b="1"/>
              <a:t>Prior knowledge </a:t>
            </a:r>
            <a:r>
              <a:rPr lang="en-US"/>
              <a:t>is easy to incorporate</a:t>
            </a:r>
          </a:p>
          <a:p>
            <a:r>
              <a:rPr lang="en-US" b="1"/>
              <a:t>Declarative bias: </a:t>
            </a:r>
            <a:r>
              <a:rPr lang="en-US"/>
              <a:t>predefined form for rules, etc.</a:t>
            </a:r>
          </a:p>
          <a:p>
            <a:r>
              <a:rPr lang="en-US" b="1"/>
              <a:t>Predicate invention: </a:t>
            </a:r>
            <a:r>
              <a:rPr lang="en-US"/>
              <a:t>discovering hidden relations</a:t>
            </a:r>
          </a:p>
        </p:txBody>
      </p:sp>
    </p:spTree>
    <p:extLst>
      <p:ext uri="{BB962C8B-B14F-4D97-AF65-F5344CB8AC3E}">
        <p14:creationId xmlns:p14="http://schemas.microsoft.com/office/powerpoint/2010/main" val="3101667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5C8C-7641-EDBF-0590-37F55677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Tensor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5402D3-BAC3-1B28-166E-AA72D5BB6A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Neural networks = Tensor algebra + Univariate nonlinearities</a:t>
                </a:r>
              </a:p>
              <a:p>
                <a:r>
                  <a:rPr lang="en-US"/>
                  <a:t>A tensor is defined by its </a:t>
                </a:r>
                <a:r>
                  <a:rPr lang="en-US" b="1"/>
                  <a:t>type</a:t>
                </a:r>
                <a:r>
                  <a:rPr lang="en-US"/>
                  <a:t> (real, integer, Boolean, etc.)</a:t>
                </a:r>
                <a:br>
                  <a:rPr lang="en-US"/>
                </a:br>
                <a:r>
                  <a:rPr lang="en-US"/>
                  <a:t>and </a:t>
                </a:r>
                <a:r>
                  <a:rPr lang="en-US" b="1"/>
                  <a:t>shape</a:t>
                </a:r>
                <a:r>
                  <a:rPr lang="en-US"/>
                  <a:t> (#indices and #elements along each index)</a:t>
                </a:r>
              </a:p>
              <a:p>
                <a:r>
                  <a:rPr lang="en-US" b="1"/>
                  <a:t>Tensor sum: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sub>
                    </m:sSub>
                  </m:oMath>
                </a14:m>
                <a:endParaRPr lang="en-US" i="1"/>
              </a:p>
              <a:p>
                <a:r>
                  <a:rPr lang="en-US" b="1"/>
                  <a:t>Tensor product: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</m:sub>
                    </m:sSub>
                  </m:oMath>
                </a14:m>
                <a:endParaRPr lang="en-US" i="1"/>
              </a:p>
              <a:p>
                <a:r>
                  <a:rPr lang="en-US"/>
                  <a:t>Other operations: elementwise product, tensor contraction, operations on matrices and vectors, etc.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5402D3-BAC3-1B28-166E-AA72D5BB6A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98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DF9D-7454-BDD6-9D1A-6EB9509D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Einstein Summation (Einsum)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F7FCAB-7CD3-6E97-C7EA-B7ED54820B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All these operations are special cases of Einstein summation</a:t>
                </a:r>
              </a:p>
              <a:p>
                <a:r>
                  <a:rPr lang="en-US"/>
                  <a:t>Einstein notation: omit all summation signs and sum over all repeated indices</a:t>
                </a:r>
              </a:p>
              <a:p>
                <a:r>
                  <a:rPr lang="en-US"/>
                  <a:t>E.g., matrix multiplication: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e>
                    </m:nary>
                  </m:oMath>
                </a14:m>
                <a:endParaRPr lang="en-US" i="1" baseline="-25000"/>
              </a:p>
              <a:p>
                <a:r>
                  <a:rPr lang="en-US"/>
                  <a:t>So neural networks = Einsum + Univariate nonlinearities</a:t>
                </a:r>
              </a:p>
              <a:p>
                <a:r>
                  <a:rPr lang="en-US"/>
                  <a:t>Implemented in NumPy, PyTorch, TensorFlow, etc.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F7FCAB-7CD3-6E97-C7EA-B7ED54820B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315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2BFA58-7B18-4EA6-5FC9-A144DA59E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85" y="2586567"/>
            <a:ext cx="10455548" cy="37253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26B605-3BFA-1AC2-AD83-BC0FC335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713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Tensor Decompositions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59A4ED-64DD-A662-F10D-4ED75FB1C2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/>
              <a:lstStyle/>
              <a:p>
                <a:r>
                  <a:rPr lang="en-US"/>
                  <a:t>Singular value decomposition: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𝑗𝑞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</m:oMath>
                </a14:m>
                <a:endParaRPr lang="en-US" sz="2400" i="1" baseline="-25000"/>
              </a:p>
              <a:p>
                <a:r>
                  <a:rPr lang="en-US"/>
                  <a:t>Tucker decomposition: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𝑗𝑞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. . .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𝑝𝑞𝑟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sub>
                    </m:sSub>
                  </m:oMath>
                </a14:m>
                <a:endParaRPr lang="en-US" i="1" baseline="-25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59A4ED-64DD-A662-F10D-4ED75FB1C2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4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A3512C3-6090-EF24-E24F-7CD39A13ADC0}"/>
              </a:ext>
            </a:extLst>
          </p:cNvPr>
          <p:cNvSpPr txBox="1"/>
          <p:nvPr/>
        </p:nvSpPr>
        <p:spPr>
          <a:xfrm>
            <a:off x="2440409" y="4268420"/>
            <a:ext cx="677333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FB8F31-351F-563F-DF96-BB1C63806EBD}"/>
              </a:ext>
            </a:extLst>
          </p:cNvPr>
          <p:cNvSpPr txBox="1"/>
          <p:nvPr/>
        </p:nvSpPr>
        <p:spPr>
          <a:xfrm>
            <a:off x="7702658" y="4091552"/>
            <a:ext cx="620683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A66D7-2804-4CE2-D87F-B1C8B9790EB7}"/>
              </a:ext>
            </a:extLst>
          </p:cNvPr>
          <p:cNvSpPr txBox="1"/>
          <p:nvPr/>
        </p:nvSpPr>
        <p:spPr>
          <a:xfrm>
            <a:off x="9333571" y="5563856"/>
            <a:ext cx="10359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Core</a:t>
            </a:r>
          </a:p>
          <a:p>
            <a:pPr algn="ctr"/>
            <a:r>
              <a:rPr lang="en-US" sz="2400"/>
              <a:t>tensor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560BB0-A217-2B0B-EE15-DABBA2B93511}"/>
              </a:ext>
            </a:extLst>
          </p:cNvPr>
          <p:cNvSpPr txBox="1"/>
          <p:nvPr/>
        </p:nvSpPr>
        <p:spPr>
          <a:xfrm>
            <a:off x="9795933" y="2503614"/>
            <a:ext cx="13569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Factor</a:t>
            </a:r>
          </a:p>
          <a:p>
            <a:pPr algn="ctr"/>
            <a:r>
              <a:rPr lang="en-US" sz="2400"/>
              <a:t>matrices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A53303-7EB7-CBF6-4C18-017B1CE5930C}"/>
              </a:ext>
            </a:extLst>
          </p:cNvPr>
          <p:cNvCxnSpPr>
            <a:cxnSpLocks/>
          </p:cNvCxnSpPr>
          <p:nvPr/>
        </p:nvCxnSpPr>
        <p:spPr>
          <a:xfrm flipH="1">
            <a:off x="9093798" y="2991680"/>
            <a:ext cx="757767" cy="220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083B96-052B-7F2D-77F1-9F98F9D367EE}"/>
              </a:ext>
            </a:extLst>
          </p:cNvPr>
          <p:cNvCxnSpPr>
            <a:cxnSpLocks/>
          </p:cNvCxnSpPr>
          <p:nvPr/>
        </p:nvCxnSpPr>
        <p:spPr>
          <a:xfrm flipH="1">
            <a:off x="10099729" y="3334611"/>
            <a:ext cx="193538" cy="37465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1F1A1B-3E6A-A84E-2F6A-2F482B378E37}"/>
              </a:ext>
            </a:extLst>
          </p:cNvPr>
          <p:cNvCxnSpPr>
            <a:cxnSpLocks/>
          </p:cNvCxnSpPr>
          <p:nvPr/>
        </p:nvCxnSpPr>
        <p:spPr>
          <a:xfrm flipH="1" flipV="1">
            <a:off x="8925212" y="5563856"/>
            <a:ext cx="408359" cy="16018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E998E8-2F01-71CE-A4BB-C87E23F1B38F}"/>
              </a:ext>
            </a:extLst>
          </p:cNvPr>
          <p:cNvSpPr txBox="1"/>
          <p:nvPr/>
        </p:nvSpPr>
        <p:spPr>
          <a:xfrm>
            <a:off x="2065698" y="2919112"/>
            <a:ext cx="1732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Data tensor</a:t>
            </a:r>
          </a:p>
        </p:txBody>
      </p:sp>
    </p:spTree>
    <p:extLst>
      <p:ext uri="{BB962C8B-B14F-4D97-AF65-F5344CB8AC3E}">
        <p14:creationId xmlns:p14="http://schemas.microsoft.com/office/powerpoint/2010/main" val="516475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9EE82-6891-7873-F56A-E029A83A7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391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First Key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42CC7-1929-76F1-2523-F03AF9448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088"/>
            <a:ext cx="10900833" cy="1061594"/>
          </a:xfrm>
        </p:spPr>
        <p:txBody>
          <a:bodyPr/>
          <a:lstStyle/>
          <a:p>
            <a:r>
              <a:rPr lang="en-US" b="1"/>
              <a:t>Q: </a:t>
            </a:r>
            <a:r>
              <a:rPr lang="en-US"/>
              <a:t>What is the relation between tensors and relations?</a:t>
            </a:r>
          </a:p>
          <a:p>
            <a:r>
              <a:rPr lang="en-US" b="1"/>
              <a:t>A: </a:t>
            </a:r>
            <a:r>
              <a:rPr lang="en-US"/>
              <a:t>A relation is a compact representation of a sparse Boolean tensor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E9F8F9-9910-14DD-C0E5-C9C4623E5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190419"/>
              </p:ext>
            </p:extLst>
          </p:nvPr>
        </p:nvGraphicFramePr>
        <p:xfrm>
          <a:off x="2628900" y="3475566"/>
          <a:ext cx="2205568" cy="23198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464">
                  <a:extLst>
                    <a:ext uri="{9D8B030D-6E8A-4147-A177-3AD203B41FA5}">
                      <a16:colId xmlns:a16="http://schemas.microsoft.com/office/drawing/2014/main" val="1337932144"/>
                    </a:ext>
                  </a:extLst>
                </a:gridCol>
                <a:gridCol w="552368">
                  <a:extLst>
                    <a:ext uri="{9D8B030D-6E8A-4147-A177-3AD203B41FA5}">
                      <a16:colId xmlns:a16="http://schemas.microsoft.com/office/drawing/2014/main" val="3891968362"/>
                    </a:ext>
                  </a:extLst>
                </a:gridCol>
                <a:gridCol w="552368">
                  <a:extLst>
                    <a:ext uri="{9D8B030D-6E8A-4147-A177-3AD203B41FA5}">
                      <a16:colId xmlns:a16="http://schemas.microsoft.com/office/drawing/2014/main" val="2407934884"/>
                    </a:ext>
                  </a:extLst>
                </a:gridCol>
                <a:gridCol w="552368">
                  <a:extLst>
                    <a:ext uri="{9D8B030D-6E8A-4147-A177-3AD203B41FA5}">
                      <a16:colId xmlns:a16="http://schemas.microsoft.com/office/drawing/2014/main" val="221336222"/>
                    </a:ext>
                  </a:extLst>
                </a:gridCol>
              </a:tblGrid>
              <a:tr h="579967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060962"/>
                  </a:ext>
                </a:extLst>
              </a:tr>
              <a:tr h="579967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394233"/>
                  </a:ext>
                </a:extLst>
              </a:tr>
              <a:tr h="579967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2879794"/>
                  </a:ext>
                </a:extLst>
              </a:tr>
              <a:tr h="579967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0246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22F5187-0D66-F83C-C170-7F366DC51015}"/>
              </a:ext>
            </a:extLst>
          </p:cNvPr>
          <p:cNvSpPr txBox="1"/>
          <p:nvPr/>
        </p:nvSpPr>
        <p:spPr>
          <a:xfrm>
            <a:off x="1568165" y="3465576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/>
              <a:t>Alice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6F5BE-ABE6-1A52-31F4-36F013E0CF21}"/>
              </a:ext>
            </a:extLst>
          </p:cNvPr>
          <p:cNvSpPr txBox="1"/>
          <p:nvPr/>
        </p:nvSpPr>
        <p:spPr>
          <a:xfrm>
            <a:off x="1747702" y="4042834"/>
            <a:ext cx="801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/>
              <a:t>Bob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49795-F1C7-4849-9BE2-7E2C8B320919}"/>
              </a:ext>
            </a:extLst>
          </p:cNvPr>
          <p:cNvSpPr txBox="1"/>
          <p:nvPr/>
        </p:nvSpPr>
        <p:spPr>
          <a:xfrm>
            <a:off x="1539312" y="4634644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/>
              <a:t>Chris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A2E40-728E-B649-AFE5-6D7CD72EAC11}"/>
              </a:ext>
            </a:extLst>
          </p:cNvPr>
          <p:cNvSpPr txBox="1"/>
          <p:nvPr/>
        </p:nvSpPr>
        <p:spPr>
          <a:xfrm>
            <a:off x="1701535" y="5226454"/>
            <a:ext cx="81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/>
              <a:t>Dan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C9A9E-038F-5E32-400A-7E0FF8176B7C}"/>
              </a:ext>
            </a:extLst>
          </p:cNvPr>
          <p:cNvSpPr txBox="1"/>
          <p:nvPr/>
        </p:nvSpPr>
        <p:spPr>
          <a:xfrm rot="18667943">
            <a:off x="2599703" y="2782558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/>
              <a:t>Alice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F50734-42B5-EEEE-5FF5-7C45919BEA30}"/>
              </a:ext>
            </a:extLst>
          </p:cNvPr>
          <p:cNvSpPr txBox="1"/>
          <p:nvPr/>
        </p:nvSpPr>
        <p:spPr>
          <a:xfrm rot="18880941">
            <a:off x="3201474" y="2836034"/>
            <a:ext cx="801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/>
              <a:t>Bob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CA1FB-5304-477F-EF20-555E607BFC11}"/>
              </a:ext>
            </a:extLst>
          </p:cNvPr>
          <p:cNvSpPr txBox="1"/>
          <p:nvPr/>
        </p:nvSpPr>
        <p:spPr>
          <a:xfrm rot="18754729">
            <a:off x="3739888" y="2782375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/>
              <a:t>Chris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36DCC3-051C-AA3A-EBA2-667B7AE3381B}"/>
              </a:ext>
            </a:extLst>
          </p:cNvPr>
          <p:cNvSpPr txBox="1"/>
          <p:nvPr/>
        </p:nvSpPr>
        <p:spPr>
          <a:xfrm rot="18600625">
            <a:off x="4445509" y="2786228"/>
            <a:ext cx="81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/>
              <a:t>Dan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7748C85-5E7C-959F-4931-A936D1D75CD3}"/>
              </a:ext>
            </a:extLst>
          </p:cNvPr>
          <p:cNvSpPr/>
          <p:nvPr/>
        </p:nvSpPr>
        <p:spPr>
          <a:xfrm>
            <a:off x="5653616" y="4323737"/>
            <a:ext cx="635000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D21190D-F9D5-EDC1-778B-472FBB0BE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784206"/>
              </p:ext>
            </p:extLst>
          </p:nvPr>
        </p:nvGraphicFramePr>
        <p:xfrm>
          <a:off x="6951174" y="3850973"/>
          <a:ext cx="2789726" cy="14301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6593">
                  <a:extLst>
                    <a:ext uri="{9D8B030D-6E8A-4147-A177-3AD203B41FA5}">
                      <a16:colId xmlns:a16="http://schemas.microsoft.com/office/drawing/2014/main" val="3709100734"/>
                    </a:ext>
                  </a:extLst>
                </a:gridCol>
                <a:gridCol w="1363133">
                  <a:extLst>
                    <a:ext uri="{9D8B030D-6E8A-4147-A177-3AD203B41FA5}">
                      <a16:colId xmlns:a16="http://schemas.microsoft.com/office/drawing/2014/main" val="130171494"/>
                    </a:ext>
                  </a:extLst>
                </a:gridCol>
              </a:tblGrid>
              <a:tr h="47144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789991"/>
                  </a:ext>
                </a:extLst>
              </a:tr>
              <a:tr h="47935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Chris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310125"/>
                  </a:ext>
                </a:extLst>
              </a:tr>
              <a:tr h="47935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Dan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332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324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6618-61B9-3679-3CDD-0BCE060D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Second Key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75639-D39C-8109-90EB-F7B7D3589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0175"/>
          </a:xfrm>
        </p:spPr>
        <p:txBody>
          <a:bodyPr/>
          <a:lstStyle/>
          <a:p>
            <a:r>
              <a:rPr lang="en-US" b="1"/>
              <a:t>Q: </a:t>
            </a:r>
            <a:r>
              <a:rPr lang="en-US"/>
              <a:t>What is the relation between rules and einsums?</a:t>
            </a:r>
          </a:p>
          <a:p>
            <a:r>
              <a:rPr lang="en-US" b="1"/>
              <a:t>A: </a:t>
            </a:r>
            <a:r>
              <a:rPr lang="en-US"/>
              <a:t>Rules are einsums over Boolean tensors, with a step function</a:t>
            </a:r>
            <a:br>
              <a:rPr lang="en-US"/>
            </a:br>
            <a:r>
              <a:rPr lang="en-US"/>
              <a:t>     as the nonlinearity</a:t>
            </a: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7B579-3D52-174E-AA5C-719FAF48FC69}"/>
              </a:ext>
            </a:extLst>
          </p:cNvPr>
          <p:cNvSpPr txBox="1"/>
          <p:nvPr/>
        </p:nvSpPr>
        <p:spPr>
          <a:xfrm>
            <a:off x="728133" y="3651753"/>
            <a:ext cx="6900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Aunt(x,z) :- Sister(x,y),</a:t>
            </a:r>
            <a:r>
              <a:rPr lang="es-E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Parent(y,z)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B4003E-DE78-0C38-BD51-1632D89556D6}"/>
              </a:ext>
            </a:extLst>
          </p:cNvPr>
          <p:cNvSpPr txBox="1"/>
          <p:nvPr/>
        </p:nvSpPr>
        <p:spPr>
          <a:xfrm>
            <a:off x="728133" y="5231867"/>
            <a:ext cx="7934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Aunt[x,z] = step(Sister[x,y]</a:t>
            </a:r>
            <a:r>
              <a:rPr lang="es-E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Parent[y,z])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08E4E9-4029-7737-A0C5-AE445CD5C2D8}"/>
              </a:ext>
            </a:extLst>
          </p:cNvPr>
          <p:cNvSpPr txBox="1"/>
          <p:nvPr/>
        </p:nvSpPr>
        <p:spPr>
          <a:xfrm>
            <a:off x="9014796" y="3618150"/>
            <a:ext cx="1168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accent4"/>
                </a:solidFill>
              </a:rPr>
              <a:t>Prolog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5577B8-6476-740B-C378-CBF4A96CA865}"/>
              </a:ext>
            </a:extLst>
          </p:cNvPr>
          <p:cNvSpPr txBox="1"/>
          <p:nvPr/>
        </p:nvSpPr>
        <p:spPr>
          <a:xfrm>
            <a:off x="6565898" y="4363802"/>
            <a:ext cx="134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B050"/>
                </a:solidFill>
              </a:rPr>
              <a:t>Einsum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705F5E-E667-6BA5-DCD1-6C3F9CCF5B8C}"/>
              </a:ext>
            </a:extLst>
          </p:cNvPr>
          <p:cNvSpPr txBox="1"/>
          <p:nvPr/>
        </p:nvSpPr>
        <p:spPr>
          <a:xfrm>
            <a:off x="9639587" y="5201091"/>
            <a:ext cx="2109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</a:rPr>
              <a:t>Tensor Logic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12D3A2-CC9E-5C7B-EE21-89243A98553C}"/>
              </a:ext>
            </a:extLst>
          </p:cNvPr>
          <p:cNvCxnSpPr>
            <a:cxnSpLocks/>
          </p:cNvCxnSpPr>
          <p:nvPr/>
        </p:nvCxnSpPr>
        <p:spPr>
          <a:xfrm flipH="1">
            <a:off x="8742746" y="5462700"/>
            <a:ext cx="624810" cy="0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46786E-24C5-273A-ABC9-480C22454A33}"/>
              </a:ext>
            </a:extLst>
          </p:cNvPr>
          <p:cNvCxnSpPr>
            <a:cxnSpLocks/>
          </p:cNvCxnSpPr>
          <p:nvPr/>
        </p:nvCxnSpPr>
        <p:spPr>
          <a:xfrm flipH="1">
            <a:off x="7976713" y="3879760"/>
            <a:ext cx="624810" cy="0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FCB43D-9AC9-4163-10CF-6E5018D7BE4B}"/>
              </a:ext>
            </a:extLst>
          </p:cNvPr>
          <p:cNvCxnSpPr>
            <a:cxnSpLocks/>
          </p:cNvCxnSpPr>
          <p:nvPr/>
        </p:nvCxnSpPr>
        <p:spPr>
          <a:xfrm flipH="1">
            <a:off x="5409821" y="4625412"/>
            <a:ext cx="624810" cy="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0BE11E-767D-3B96-7522-3FD26C9AA2A3}"/>
                  </a:ext>
                </a:extLst>
              </p:cNvPr>
              <p:cNvSpPr txBox="1"/>
              <p:nvPr/>
            </p:nvSpPr>
            <p:spPr>
              <a:xfrm>
                <a:off x="2116667" y="4392976"/>
                <a:ext cx="2730684" cy="464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𝑦𝑧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0BE11E-767D-3B96-7522-3FD26C9AA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667" y="4392976"/>
                <a:ext cx="2730684" cy="4648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018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8898-6E27-A2D5-921E-7A278D8E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767" y="140229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Tensor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C9EEE9-FB53-2B70-F130-6166609686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4767" y="1465792"/>
                <a:ext cx="10515600" cy="492230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Tensor projection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b="1" dirty="0"/>
                  <a:t>Tensor join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𝛼𝛽𝛾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:r>
                  <a:rPr lang="en-US" b="1" dirty="0"/>
                  <a:t>tensor equation</a:t>
                </a:r>
                <a:r>
                  <a:rPr lang="en-US" dirty="0"/>
                  <a:t> is:</a:t>
                </a:r>
              </a:p>
              <a:p>
                <a:pPr lvl="1"/>
                <a:r>
                  <a:rPr lang="en-US" dirty="0"/>
                  <a:t>A series of tensor joins</a:t>
                </a:r>
              </a:p>
              <a:p>
                <a:pPr lvl="1"/>
                <a:r>
                  <a:rPr lang="en-US" dirty="0"/>
                  <a:t>Followed by a tensor projection onto </a:t>
                </a:r>
                <a:r>
                  <a:rPr lang="en-US"/>
                  <a:t>the LHS </a:t>
                </a:r>
                <a:r>
                  <a:rPr lang="en-US" dirty="0"/>
                  <a:t>indices</a:t>
                </a:r>
              </a:p>
              <a:p>
                <a:pPr lvl="1"/>
                <a:r>
                  <a:rPr lang="en-US" dirty="0"/>
                  <a:t>Optionally followed by a univariate nonlinearity, applied </a:t>
                </a:r>
                <a:r>
                  <a:rPr lang="en-US" dirty="0" err="1"/>
                  <a:t>elementwise</a:t>
                </a:r>
                <a:endParaRPr lang="en-US" dirty="0"/>
              </a:p>
              <a:p>
                <a:r>
                  <a:rPr lang="en-US" dirty="0"/>
                  <a:t>A </a:t>
                </a:r>
                <a:r>
                  <a:rPr lang="en-US" b="1" dirty="0"/>
                  <a:t>tensor logic program</a:t>
                </a:r>
                <a:r>
                  <a:rPr lang="en-US" dirty="0"/>
                  <a:t> is a set of tensor equations</a:t>
                </a:r>
              </a:p>
              <a:p>
                <a:r>
                  <a:rPr lang="en-US" dirty="0"/>
                  <a:t>Tensor elements are 0 by default</a:t>
                </a:r>
              </a:p>
              <a:p>
                <a:r>
                  <a:rPr lang="en-US" dirty="0"/>
                  <a:t>Equations with </a:t>
                </a:r>
                <a:r>
                  <a:rPr lang="en-US"/>
                  <a:t>same LHS </a:t>
                </a:r>
                <a:r>
                  <a:rPr lang="en-US" dirty="0"/>
                  <a:t>are summed</a:t>
                </a:r>
              </a:p>
              <a:p>
                <a:r>
                  <a:rPr lang="en-US" dirty="0"/>
                  <a:t>Tensor types and shapes may be declared or inferred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C9EEE9-FB53-2B70-F130-6166609686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4767" y="1465792"/>
                <a:ext cx="10515600" cy="4922308"/>
              </a:xfrm>
              <a:blipFill>
                <a:blip r:embed="rId3"/>
                <a:stretch>
                  <a:fillRect l="-1043" t="-1856"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1697898-364F-B7B6-1034-AF9A96E1F03C}"/>
              </a:ext>
            </a:extLst>
          </p:cNvPr>
          <p:cNvSpPr txBox="1"/>
          <p:nvPr/>
        </p:nvSpPr>
        <p:spPr>
          <a:xfrm>
            <a:off x="5497633" y="2685838"/>
            <a:ext cx="4920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/>
              <a:t>Tensor</a:t>
            </a:r>
            <a:r>
              <a:rPr lang="en-US" sz="2800" i="1" baseline="-25000"/>
              <a:t>0</a:t>
            </a:r>
            <a:r>
              <a:rPr lang="en-US" sz="2800" i="1"/>
              <a:t> </a:t>
            </a:r>
            <a:r>
              <a:rPr lang="en-US" sz="2800"/>
              <a:t>=</a:t>
            </a:r>
            <a:r>
              <a:rPr lang="en-US" sz="2800" i="1"/>
              <a:t> f(Tensor</a:t>
            </a:r>
            <a:r>
              <a:rPr lang="en-US" sz="2800" i="1" baseline="-25000"/>
              <a:t>1</a:t>
            </a:r>
            <a:r>
              <a:rPr lang="en-US" sz="2800" i="1"/>
              <a:t> … Tensor</a:t>
            </a:r>
            <a:r>
              <a:rPr lang="en-US" sz="2800" i="1" baseline="-25000"/>
              <a:t>n</a:t>
            </a:r>
            <a:r>
              <a:rPr lang="en-US" sz="2800" i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805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7CA9-3832-2DCF-70DE-81E9BB26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221191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Syntactic Sugar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AA13-97E8-D244-FEE2-76BE3992E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609725"/>
            <a:ext cx="10515600" cy="4667250"/>
          </a:xfrm>
        </p:spPr>
        <p:txBody>
          <a:bodyPr/>
          <a:lstStyle/>
          <a:p>
            <a:r>
              <a:rPr lang="en-US" dirty="0"/>
              <a:t>Multiple terms in one equation:  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 = step(W[i]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X[i]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C)</a:t>
            </a:r>
          </a:p>
          <a:p>
            <a:r>
              <a:rPr lang="en-US" dirty="0"/>
              <a:t>Index functions:  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X[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i,t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+1] = W[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i,j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X[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j,t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</a:p>
          <a:p>
            <a:r>
              <a:rPr lang="en-US" dirty="0"/>
              <a:t>Normalization:  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Y[i]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 softmax(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[i])</a:t>
            </a: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/>
              <a:t>Other tensor functions:  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Y[k] = concat(X[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i,j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])</a:t>
            </a:r>
          </a:p>
          <a:p>
            <a:r>
              <a:rPr lang="en-US" dirty="0"/>
              <a:t>Alternate aggregations: 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+=</a:t>
            </a:r>
            <a:r>
              <a:rPr lang="en-US" dirty="0"/>
              <a:t>, 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max=</a:t>
            </a:r>
            <a:r>
              <a:rPr lang="en-US" dirty="0"/>
              <a:t>,  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avg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</a:t>
            </a:r>
          </a:p>
          <a:p>
            <a:r>
              <a:rPr lang="en-US" dirty="0"/>
              <a:t>Procedural attachment</a:t>
            </a:r>
          </a:p>
          <a:p>
            <a:r>
              <a:rPr lang="en-US" dirty="0"/>
              <a:t>Prolog syntax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781755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2459-7BA0-0359-AEFD-90F35C3DD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Neural Networks in Tensor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6768D-C59E-D7EB-C744-3AC5196B0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Perceptron (complete program):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Y = step(W[i]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X[i])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W = [0.2,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1.9,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-0.7,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3]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X = [0,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1,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1,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0]        </a:t>
            </a:r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(or: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X(1)</a:t>
            </a:r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X(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2)</a:t>
            </a:r>
            <a:r>
              <a:rPr lang="en-US"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dirty="0"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Y?</a:t>
            </a:r>
            <a:endParaRPr lang="en-US" sz="2400" dirty="0"/>
          </a:p>
          <a:p>
            <a:r>
              <a:rPr lang="en-US" dirty="0"/>
              <a:t>Multilayer perceptron: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i,j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 sig(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W[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240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j,k]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X[i-1,k])</a:t>
            </a: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/>
              <a:t>Recurrent neural network: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X[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i,t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+1]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 sig(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W[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i,j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X[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j,t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V[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i,j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U[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j,t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3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1A44-8DCA-C1A5-E434-1E8D86F09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32" y="369358"/>
            <a:ext cx="11315701" cy="1325563"/>
          </a:xfrm>
        </p:spPr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Fields Take Off When They Find Their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FCE62-3C08-7A2F-6436-F623AC0E7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Physics: Calculus</a:t>
            </a:r>
          </a:p>
          <a:p>
            <a:r>
              <a:rPr lang="en-US"/>
              <a:t>Electrical engineering: Complex numbers</a:t>
            </a:r>
          </a:p>
          <a:p>
            <a:r>
              <a:rPr lang="en-US"/>
              <a:t>Digital circuits: Boolean logic</a:t>
            </a:r>
          </a:p>
          <a:p>
            <a:r>
              <a:rPr lang="en-US"/>
              <a:t>Chip design: HDLs</a:t>
            </a:r>
          </a:p>
          <a:p>
            <a:r>
              <a:rPr lang="en-US"/>
              <a:t>Networking: Internet Protocol</a:t>
            </a:r>
          </a:p>
          <a:p>
            <a:r>
              <a:rPr lang="en-US"/>
              <a:t>Web: HTML</a:t>
            </a:r>
          </a:p>
          <a:p>
            <a:r>
              <a:rPr lang="en-US"/>
              <a:t>Databases: Relational algebra</a:t>
            </a:r>
          </a:p>
          <a:p>
            <a:r>
              <a:rPr lang="en-US"/>
              <a:t>Computer science: High-level languages</a:t>
            </a:r>
          </a:p>
          <a:p>
            <a:r>
              <a:rPr lang="en-US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115968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3774C5-5950-D759-1779-9C490809D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866" y="4249271"/>
            <a:ext cx="6068259" cy="25337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D4D253-B4D3-DD16-5E5C-A5102DFE0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750" y="52973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Tensor Logic Is Turing-Complete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14C16-E6A4-DE00-D0ED-6941842C3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17" y="1341833"/>
            <a:ext cx="10570633" cy="4351338"/>
          </a:xfrm>
        </p:spPr>
        <p:txBody>
          <a:bodyPr/>
          <a:lstStyle/>
          <a:p>
            <a:r>
              <a:rPr lang="en-US"/>
              <a:t>RNNs are Turing-complete  </a:t>
            </a:r>
            <a:r>
              <a:rPr lang="en-US" sz="2400"/>
              <a:t>(Siegelmann &amp; Sontag, 1995)</a:t>
            </a:r>
          </a:p>
          <a:p>
            <a:r>
              <a:rPr lang="en-US"/>
              <a:t>RNNs can be implemented in tensor logic</a:t>
            </a:r>
          </a:p>
          <a:p>
            <a:r>
              <a:rPr lang="en-US"/>
              <a:t>Therefore tensor logic is Turing-complete</a:t>
            </a:r>
          </a:p>
          <a:p>
            <a:r>
              <a:rPr lang="en-US"/>
              <a:t>But Datalog is not</a:t>
            </a:r>
          </a:p>
          <a:p>
            <a:r>
              <a:rPr lang="en-US"/>
              <a:t>Kolmogorov-Arnold representation theorem:</a:t>
            </a:r>
            <a:br>
              <a:rPr lang="en-US"/>
            </a:br>
            <a:r>
              <a:rPr lang="en-US"/>
              <a:t>Every multivariate function is a sum of univariate ones</a:t>
            </a:r>
          </a:p>
          <a:p>
            <a:r>
              <a:rPr lang="en-US"/>
              <a:t>Prolog puts functions inside predicates,  </a:t>
            </a:r>
            <a:br>
              <a:rPr lang="en-US"/>
            </a:br>
            <a:r>
              <a:rPr lang="en-US"/>
              <a:t>tensor logic puts them outside</a:t>
            </a:r>
          </a:p>
        </p:txBody>
      </p:sp>
    </p:spTree>
    <p:extLst>
      <p:ext uri="{BB962C8B-B14F-4D97-AF65-F5344CB8AC3E}">
        <p14:creationId xmlns:p14="http://schemas.microsoft.com/office/powerpoint/2010/main" val="995748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34D0-130B-2393-8CC6-B577AA07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2">
                    <a:lumMod val="75000"/>
                    <a:lumOff val="25000"/>
                  </a:schemeClr>
                </a:solidFill>
              </a:rPr>
              <a:t>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1D421-1CAF-CAA7-62DD-ADFC70F32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Forward chaining (cf. Datalog, Rete):</a:t>
            </a:r>
          </a:p>
          <a:p>
            <a:pPr lvl="1"/>
            <a:r>
              <a:rPr lang="en-US"/>
              <a:t>Treat program as linear code</a:t>
            </a:r>
          </a:p>
          <a:p>
            <a:pPr lvl="1"/>
            <a:r>
              <a:rPr lang="en-US"/>
              <a:t>At each step compute tensor elements whose inputs are available</a:t>
            </a:r>
          </a:p>
          <a:p>
            <a:pPr lvl="1"/>
            <a:r>
              <a:rPr lang="en-US"/>
              <a:t>Repeat until no new elements can be computed</a:t>
            </a:r>
          </a:p>
          <a:p>
            <a:r>
              <a:rPr lang="en-US"/>
              <a:t>Backward chaining (cf. Prolog):</a:t>
            </a:r>
          </a:p>
          <a:p>
            <a:pPr lvl="1"/>
            <a:r>
              <a:rPr lang="en-US"/>
              <a:t>Treat each tensor equation as a function</a:t>
            </a:r>
          </a:p>
          <a:p>
            <a:pPr lvl="1"/>
            <a:r>
              <a:rPr lang="en-US"/>
              <a:t>Query is top-level call</a:t>
            </a:r>
          </a:p>
          <a:p>
            <a:pPr lvl="1"/>
            <a:r>
              <a:rPr lang="en-US"/>
              <a:t>Recurse until query is answered</a:t>
            </a:r>
          </a:p>
          <a:p>
            <a:r>
              <a:rPr lang="en-US"/>
              <a:t>Best choice depends on application</a:t>
            </a:r>
          </a:p>
        </p:txBody>
      </p:sp>
    </p:spTree>
    <p:extLst>
      <p:ext uri="{BB962C8B-B14F-4D97-AF65-F5344CB8AC3E}">
        <p14:creationId xmlns:p14="http://schemas.microsoft.com/office/powerpoint/2010/main" val="2863184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C6AB-5837-8C66-FE6D-764741840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238124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89ED27-C226-F766-277E-AD8D7916F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4199" y="1626658"/>
                <a:ext cx="11544301" cy="467254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600"/>
                  <a:t>Gradients via tensor equations:</a:t>
                </a:r>
                <a:br>
                  <a:rPr lang="en-US" sz="2600"/>
                </a:b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 ⇒  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600"/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 ⇒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den>
                    </m:f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2600"/>
                  <a:t> </a:t>
                </a:r>
                <a:br>
                  <a:rPr lang="en-US" sz="2600"/>
                </a:b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 ⇒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𝑑𝑌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b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…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600" i="1" baseline="30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…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6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…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 . . . 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600" b="0" i="1" baseline="3000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sub>
                            </m:sSub>
                          </m:den>
                        </m:f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baseline="30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baseline="30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 . . .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600" i="1" baseline="300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…</m:t>
                        </m:r>
                      </m:sub>
                    </m:sSub>
                  </m:oMath>
                </a14:m>
                <a:endParaRPr lang="en-US" sz="2600" b="0"/>
              </a:p>
              <a:p>
                <a:r>
                  <a:rPr lang="en-US" sz="2600"/>
                  <a:t>The gradient of a tensor logic program is a tensor logic program:</a:t>
                </a:r>
              </a:p>
              <a:p>
                <a:pPr marL="0" indent="0">
                  <a:buNone/>
                </a:pPr>
                <a:endParaRPr lang="en-US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600"/>
                  <a:t>Backpropagation through structure</a:t>
                </a:r>
              </a:p>
              <a:p>
                <a:r>
                  <a:rPr lang="en-US" sz="2600"/>
                  <a:t>Predicate invention by Tucker decomposition</a:t>
                </a:r>
              </a:p>
              <a:p>
                <a:r>
                  <a:rPr lang="en-US" sz="2600"/>
                  <a:t>Split tensors into constant, data and learnable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89ED27-C226-F766-277E-AD8D7916F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4199" y="1626658"/>
                <a:ext cx="11544301" cy="4672542"/>
              </a:xfrm>
              <a:blipFill>
                <a:blip r:embed="rId3"/>
                <a:stretch>
                  <a:fillRect l="-845" t="-2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ACE879-28F5-B322-C0DC-81C4F29DA175}"/>
                  </a:ext>
                </a:extLst>
              </p:cNvPr>
              <p:cNvSpPr txBox="1"/>
              <p:nvPr/>
            </p:nvSpPr>
            <p:spPr>
              <a:xfrm>
                <a:off x="3094566" y="3678766"/>
                <a:ext cx="5735737" cy="943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𝑅𝐻𝑆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∋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𝐿𝑜𝑠𝑠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𝐿𝐻𝑆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𝐿𝐻𝑆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𝑅𝐻𝑆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∈ </m:t>
                                  </m:r>
                                  <m: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𝑅𝐻𝑆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∖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b>
                            <m:sup/>
                            <m:e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ACE879-28F5-B322-C0DC-81C4F29DA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566" y="3678766"/>
                <a:ext cx="5735737" cy="9438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756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0F0DD-DEC9-DDAA-200E-3D8F3CEE3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Convnets in Tensor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7A271-7577-6268-6A57-2781B004A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892"/>
            <a:ext cx="10807701" cy="4062942"/>
          </a:xfrm>
        </p:spPr>
        <p:txBody>
          <a:bodyPr/>
          <a:lstStyle/>
          <a:p>
            <a:r>
              <a:rPr lang="en-US"/>
              <a:t>Convolutional layer:</a:t>
            </a:r>
          </a:p>
          <a:p>
            <a:pPr marL="0" indent="0">
              <a:buNone/>
            </a:pP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Features[x,y] = relu(Filter[dx,dy,ch]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Image[x+dx,y+dy,ch])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/>
              <a:t>Sum-pooling layer:</a:t>
            </a:r>
          </a:p>
          <a:p>
            <a:pPr marL="0" indent="0">
              <a:buNone/>
            </a:pP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Pooled[x/S,y/S] = Features[x,y]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41493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257E-3084-A2FC-085C-F7D3CBFB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Graph Neural Networks in Tensor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9FFC0-2F70-E81E-18DC-183D7E48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76000" cy="4351338"/>
          </a:xfrm>
        </p:spPr>
        <p:txBody>
          <a:bodyPr>
            <a:normAutofit/>
          </a:bodyPr>
          <a:lstStyle/>
          <a:p>
            <a:r>
              <a:rPr lang="en-US"/>
              <a:t>Graph: 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Neig(Alice,Bob)</a:t>
            </a:r>
            <a:r>
              <a:rPr lang="en-US">
                <a:ea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2400"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Neig(Bob,Chris)</a:t>
            </a:r>
            <a:r>
              <a:rPr lang="en-US">
                <a:ea typeface="Cascadia Code" panose="020B0609020000020004" pitchFamily="49" charset="0"/>
                <a:cs typeface="Cascadia Code" panose="020B0609020000020004" pitchFamily="49" charset="0"/>
              </a:rPr>
              <a:t>,  etc.</a:t>
            </a:r>
          </a:p>
          <a:p>
            <a:r>
              <a:rPr lang="en-US"/>
              <a:t>Initialization: 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Emb[n,0,d] = X[n,d] </a:t>
            </a:r>
            <a:r>
              <a:rPr lang="en-US">
                <a:ea typeface="Cascadia Code" panose="020B0609020000020004" pitchFamily="49" charset="0"/>
                <a:cs typeface="Cascadia Code" panose="020B0609020000020004" pitchFamily="49" charset="0"/>
              </a:rPr>
              <a:t>  (node, layer, dimension)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>
                <a:ea typeface="Cascadia Code" panose="020B0609020000020004" pitchFamily="49" charset="0"/>
                <a:cs typeface="Cascadia Code" panose="020B0609020000020004" pitchFamily="49" charset="0"/>
              </a:rPr>
              <a:t>MLP: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Z[n,l,d’] = relu(W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[l,d’,d] Emb[n,l,d])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Cascadia Code" panose="020B0609020000020004" pitchFamily="49" charset="0"/>
                <a:cs typeface="Cascadia Code" panose="020B0609020000020004" pitchFamily="49" charset="0"/>
              </a:rPr>
              <a:t> ,  etc.</a:t>
            </a:r>
            <a:endParaRPr lang="en-US"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/>
              <a:t>Aggregation:  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Agg[n,l,d] = Neig(n,n’) Z[n’,l,d’]</a:t>
            </a:r>
          </a:p>
          <a:p>
            <a:r>
              <a:rPr lang="en-US"/>
              <a:t>Update: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Emb[n,l+1,d] = relu(W</a:t>
            </a:r>
            <a:r>
              <a:rPr lang="en-US" sz="2400" baseline="-25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Agg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Agg[n,l,d]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</a:t>
            </a:r>
            <a:r>
              <a:rPr lang="en-US" sz="2400" baseline="-25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Z[n,l,d])</a:t>
            </a:r>
          </a:p>
          <a:p>
            <a:r>
              <a:rPr lang="en-US"/>
              <a:t>Node classification:  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Y[n] = sig(W</a:t>
            </a:r>
            <a:r>
              <a:rPr lang="en-US" sz="2400" baseline="-25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[d]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Emb[n,L,d])</a:t>
            </a:r>
          </a:p>
          <a:p>
            <a:r>
              <a:rPr lang="en-US"/>
              <a:t>Edge prediction:  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Y[n,n’] = sig(Emb[n,L,d]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Emb[n’,L,d])</a:t>
            </a:r>
          </a:p>
          <a:p>
            <a:r>
              <a:rPr lang="en-US"/>
              <a:t>Graph classification:  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 = sig(W</a:t>
            </a:r>
            <a:r>
              <a:rPr lang="en-US" sz="2400" baseline="-25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[d]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Emb[n,L,d])</a:t>
            </a:r>
          </a:p>
        </p:txBody>
      </p:sp>
    </p:spTree>
    <p:extLst>
      <p:ext uri="{BB962C8B-B14F-4D97-AF65-F5344CB8AC3E}">
        <p14:creationId xmlns:p14="http://schemas.microsoft.com/office/powerpoint/2010/main" val="479897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8F72-5C8C-97B9-D197-F81D897E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Attention in Tensor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57F97-E0DB-7F20-716C-8BCED090B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52" y="1933405"/>
            <a:ext cx="9988574" cy="3737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Query[p,d</a:t>
            </a:r>
            <a:r>
              <a:rPr lang="en-US" sz="2400" baseline="-25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= W</a:t>
            </a:r>
            <a:r>
              <a:rPr lang="en-US" sz="2400" baseline="-25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[d</a:t>
            </a:r>
            <a:r>
              <a:rPr lang="en-US" sz="2400" baseline="-25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,d]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X[p,d]</a:t>
            </a:r>
            <a:endParaRPr lang="en-US" sz="2400"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Key[p,d</a:t>
            </a:r>
            <a:r>
              <a:rPr lang="en-US" sz="2400" baseline="-25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= W</a:t>
            </a:r>
            <a:r>
              <a:rPr lang="en-US" sz="2400" baseline="-25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[d</a:t>
            </a:r>
            <a:r>
              <a:rPr lang="en-US" sz="2400" baseline="-25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,d]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X[p,d]</a:t>
            </a:r>
            <a:endParaRPr lang="en-US" sz="2400"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Val[p,d</a:t>
            </a:r>
            <a:r>
              <a:rPr lang="en-US" sz="2400" baseline="-25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= W</a:t>
            </a:r>
            <a:r>
              <a:rPr lang="en-US" sz="2400" baseline="-25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[d</a:t>
            </a:r>
            <a:r>
              <a:rPr lang="en-US" sz="2400" baseline="-25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,d]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X[p,d]</a:t>
            </a:r>
            <a:endParaRPr lang="en-US" sz="2400"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Comp[p,p’.] = softmax(Query[p,d</a:t>
            </a:r>
            <a:r>
              <a:rPr lang="en-US" sz="2400" baseline="-25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Key[p’,d</a:t>
            </a:r>
            <a:r>
              <a:rPr lang="en-US" sz="2400" baseline="-25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sqrt(D</a:t>
            </a:r>
            <a:r>
              <a:rPr lang="en-US" sz="2400" baseline="-25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Attn[p,d</a:t>
            </a:r>
            <a:r>
              <a:rPr lang="en-US" sz="2400" baseline="-25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= Comp[p,p’]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Val[p’,d</a:t>
            </a:r>
            <a:r>
              <a:rPr lang="en-US" sz="2400" baseline="-25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32632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2FEC-55EC-188A-8DBE-C8BFCD7BE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033" y="363890"/>
            <a:ext cx="10515600" cy="744037"/>
          </a:xfrm>
        </p:spPr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Transformers in Tensor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CECED-E480-7223-4E2A-D610490B9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033" y="1358276"/>
            <a:ext cx="10176450" cy="5089092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Input: 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X(p,t)</a:t>
            </a:r>
          </a:p>
          <a:p>
            <a:r>
              <a:rPr lang="en-US"/>
              <a:t>Embedding:  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XE[p,d] = </a:t>
            </a:r>
            <a:r>
              <a:rPr lang="en-US" sz="2400">
                <a:solidFill>
                  <a:prstClr val="black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X(p,t)</a:t>
            </a:r>
            <a:r>
              <a:rPr lang="en-US" sz="1200">
                <a:solidFill>
                  <a:prstClr val="black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Emb[t,d] </a:t>
            </a:r>
          </a:p>
          <a:p>
            <a:r>
              <a:rPr lang="en-US"/>
              <a:t>Positional encoding:</a:t>
            </a:r>
            <a:endParaRPr lang="en-US" sz="24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>
                <a:ea typeface="Cascadia Code" panose="020B0609020000020004" pitchFamily="49" charset="0"/>
                <a:cs typeface="Cascadia Code" panose="020B0609020000020004" pitchFamily="49" charset="0"/>
              </a:rPr>
              <a:t>      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PE[p,d] = Even(d)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sin(p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(L^(d/D</a:t>
            </a:r>
            <a:r>
              <a:rPr lang="en-US" sz="2400" baseline="-25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)))</a:t>
            </a:r>
            <a:r>
              <a:rPr lang="en-US" sz="11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</a:t>
            </a:r>
            <a:r>
              <a:rPr lang="en-US" sz="11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Odd(d)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cos(p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(L^((d-1)/D</a:t>
            </a:r>
            <a:r>
              <a:rPr lang="en-US" sz="2400" baseline="-25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)))</a:t>
            </a:r>
          </a:p>
          <a:p>
            <a:r>
              <a:rPr lang="en-US"/>
              <a:t>Residual stream:  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Stream[0,p,d] = XE[p,d]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PE[p,d]</a:t>
            </a:r>
          </a:p>
          <a:p>
            <a:r>
              <a:rPr lang="en-US"/>
              <a:t>Attention:</a:t>
            </a:r>
          </a:p>
          <a:p>
            <a:pPr marL="0" indent="0">
              <a:buNone/>
            </a:pPr>
            <a:r>
              <a:rPr lang="en-US" sz="3100">
                <a:latin typeface="Aptos" panose="020B00040202020202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Query[b,h,p,d</a:t>
            </a:r>
            <a:r>
              <a:rPr lang="en-US" sz="2400" baseline="-25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= W</a:t>
            </a:r>
            <a:r>
              <a:rPr lang="en-US" sz="2400" baseline="-25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[b,h,d</a:t>
            </a:r>
            <a:r>
              <a:rPr lang="en-US" sz="2400" baseline="-25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,d]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Stream[b,p,d]</a:t>
            </a:r>
            <a:r>
              <a:rPr lang="en-US">
                <a:ea typeface="Cascadia Code" panose="020B0609020000020004" pitchFamily="49" charset="0"/>
                <a:cs typeface="Cascadia Code" panose="020B0609020000020004" pitchFamily="49" charset="0"/>
              </a:rPr>
              <a:t>, etc.</a:t>
            </a:r>
            <a:endParaRPr lang="en-US"/>
          </a:p>
          <a:p>
            <a:pPr marL="0" indent="0">
              <a:buNone/>
            </a:pPr>
            <a:r>
              <a:rPr lang="en-US" sz="3000">
                <a:ea typeface="Cascadia Code" panose="020B0609020000020004" pitchFamily="49" charset="0"/>
                <a:cs typeface="Cascadia Code" panose="020B0609020000020004" pitchFamily="49" charset="0"/>
              </a:rPr>
              <a:t>     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Comp[b,h,p,p’.] = softmax(Query[b,h,p,d</a:t>
            </a:r>
            <a:r>
              <a:rPr lang="en-US" sz="2400" baseline="-25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Key[b,h,p’,d</a:t>
            </a:r>
            <a:r>
              <a:rPr lang="en-US" sz="2400" baseline="-25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sqrt(D</a:t>
            </a:r>
            <a:r>
              <a:rPr lang="en-US" sz="2400" baseline="-25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3000">
                <a:latin typeface="Aptos" panose="020B00040202020202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Attn[b,h,p,d</a:t>
            </a:r>
            <a:r>
              <a:rPr lang="en-US" sz="2400" baseline="-25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= Comp[b,h,p,p’]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Val[b,h,p’,d</a:t>
            </a:r>
            <a:r>
              <a:rPr lang="en-US" sz="2400" baseline="-25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  <a:endParaRPr lang="en-US" sz="2400"/>
          </a:p>
          <a:p>
            <a:r>
              <a:rPr lang="en-US"/>
              <a:t>Merge and layer norm:</a:t>
            </a:r>
          </a:p>
          <a:p>
            <a:pPr marL="0" indent="0">
              <a:buNone/>
            </a:pPr>
            <a:r>
              <a:rPr lang="en-US"/>
              <a:t>      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Merge[b,p,d</a:t>
            </a:r>
            <a:r>
              <a:rPr lang="en-US" sz="2400" baseline="-25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= concat(Attn[b,h,p,d</a:t>
            </a:r>
            <a:r>
              <a:rPr lang="en-US" sz="2400" baseline="-25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3000">
                <a:latin typeface="Aptos" panose="020B00040202020202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Stream[b,p,d.] = norm(W</a:t>
            </a:r>
            <a:r>
              <a:rPr lang="en-US" sz="2400" baseline="-25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[b,d,d</a:t>
            </a:r>
            <a:r>
              <a:rPr lang="en-US" sz="2400" baseline="-25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  <a:r>
              <a:rPr lang="en-US" sz="120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Merge[b,p,d</a:t>
            </a:r>
            <a:r>
              <a:rPr lang="en-US" sz="2400" baseline="-25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Stream[b,p,d])</a:t>
            </a:r>
            <a:endParaRPr lang="en-US" sz="2400"/>
          </a:p>
          <a:p>
            <a:r>
              <a:rPr lang="en-US"/>
              <a:t>MLP:  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MLP[b,p,d’] = relu(W</a:t>
            </a:r>
            <a:r>
              <a:rPr lang="en-US" sz="2400" baseline="-25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[b,p,d’,d]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Stream[b,p,d])</a:t>
            </a:r>
            <a:r>
              <a:rPr lang="en-US">
                <a:ea typeface="Cascadia Code" panose="020B0609020000020004" pitchFamily="49" charset="0"/>
                <a:cs typeface="Cascadia Code" panose="020B0609020000020004" pitchFamily="49" charset="0"/>
              </a:rPr>
              <a:t>, etc.</a:t>
            </a:r>
          </a:p>
          <a:p>
            <a:r>
              <a:rPr lang="en-US"/>
              <a:t>Output:  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Y[p,t.] = softmax(W</a:t>
            </a:r>
            <a:r>
              <a:rPr lang="en-US" sz="2400" baseline="-25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[t,d]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Stream[B,p,d])</a:t>
            </a:r>
          </a:p>
        </p:txBody>
      </p:sp>
    </p:spTree>
    <p:extLst>
      <p:ext uri="{BB962C8B-B14F-4D97-AF65-F5344CB8AC3E}">
        <p14:creationId xmlns:p14="http://schemas.microsoft.com/office/powerpoint/2010/main" val="2279854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DFE8C-C458-A502-E2C3-C94BA983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Symbolic AI in Tensor Logic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F7A6BE-8F5D-79AF-323C-91B0E625682A}"/>
              </a:ext>
            </a:extLst>
          </p:cNvPr>
          <p:cNvSpPr txBox="1"/>
          <p:nvPr/>
        </p:nvSpPr>
        <p:spPr>
          <a:xfrm>
            <a:off x="3894667" y="3105834"/>
            <a:ext cx="44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Just write it in Prolog.</a:t>
            </a:r>
          </a:p>
        </p:txBody>
      </p:sp>
    </p:spTree>
    <p:extLst>
      <p:ext uri="{BB962C8B-B14F-4D97-AF65-F5344CB8AC3E}">
        <p14:creationId xmlns:p14="http://schemas.microsoft.com/office/powerpoint/2010/main" val="1372417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6BD7-1C0D-9437-9893-4AA3C967A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Embedded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9926D-D8EB-0326-379F-441F114BA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Embedding objects:  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Emb[obj,dim]</a:t>
            </a:r>
          </a:p>
          <a:p>
            <a:r>
              <a:rPr lang="en-US"/>
              <a:t>Embedding relations:  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EmbRel[i,j] = Rel(x,y)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Emb[i,x]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Emb[j,y]</a:t>
            </a:r>
          </a:p>
          <a:p>
            <a:r>
              <a:rPr lang="en-US"/>
              <a:t>This is a Tucker decomposition of the relation</a:t>
            </a:r>
          </a:p>
          <a:p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EmbRel</a:t>
            </a:r>
            <a:r>
              <a:rPr lang="en-US"/>
              <a:t> is the core tensor of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Rel</a:t>
            </a:r>
          </a:p>
          <a:p>
            <a:r>
              <a:rPr lang="en-US"/>
              <a:t>Can be constructed in O(#tuples) time</a:t>
            </a:r>
          </a:p>
          <a:p>
            <a:r>
              <a:rPr lang="en-US"/>
              <a:t>Relation symbols can also be embedded</a:t>
            </a:r>
          </a:p>
          <a:p>
            <a:r>
              <a:rPr lang="en-US"/>
              <a:t>Reified database:  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DB(r,x,y)</a:t>
            </a:r>
          </a:p>
          <a:p>
            <a:r>
              <a:rPr lang="en-US"/>
              <a:t>Embedded database:</a:t>
            </a:r>
          </a:p>
          <a:p>
            <a:pPr marL="0" indent="0">
              <a:buNone/>
            </a:pPr>
            <a:r>
              <a:rPr lang="en-US"/>
              <a:t>  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EmbDB[h,i,j] = DB(r,x,y)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Emb[h,r]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Emb[i,x]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Emb[j,y]</a:t>
            </a:r>
          </a:p>
        </p:txBody>
      </p:sp>
    </p:spTree>
    <p:extLst>
      <p:ext uri="{BB962C8B-B14F-4D97-AF65-F5344CB8AC3E}">
        <p14:creationId xmlns:p14="http://schemas.microsoft.com/office/powerpoint/2010/main" val="2633234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6EFCB-6A6D-B831-B949-887AF74FA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801F2-3815-A12E-4E80-E251F2350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32" y="1859491"/>
            <a:ext cx="11311468" cy="4418543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To embed a rule, replace antecedents &amp; consequent by their embeddings:</a:t>
            </a:r>
          </a:p>
          <a:p>
            <a:pPr marL="0" indent="0">
              <a:buNone/>
            </a:pPr>
            <a:r>
              <a:rPr lang="en-US"/>
              <a:t>  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EmbCons[…] = EmbAnt</a:t>
            </a:r>
            <a:r>
              <a:rPr lang="en-US" sz="2400" baseline="-25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[…]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EmbAnt</a:t>
            </a:r>
            <a:r>
              <a:rPr lang="en-US" sz="2400" baseline="-25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[…]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...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EmbAnt</a:t>
            </a:r>
            <a:r>
              <a:rPr lang="en-US" sz="2400" baseline="-25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[…]</a:t>
            </a:r>
          </a:p>
          <a:p>
            <a:r>
              <a:rPr lang="en-US"/>
              <a:t>All reasoning can be done in embedding space: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Embed query and evidence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Reason with embedded rules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Extract answer</a:t>
            </a:r>
          </a:p>
          <a:p>
            <a:r>
              <a:rPr lang="en-US"/>
              <a:t>Works because einsum factors are commutative and associative:</a:t>
            </a:r>
          </a:p>
          <a:p>
            <a:pPr marL="0" indent="0">
              <a:buNone/>
            </a:pPr>
            <a:r>
              <a:rPr lang="en-US"/>
              <a:t>   (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Rel(x,y)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Emb[i,x]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Emb[j,y])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Emb[i,x’]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Emb[j,y’] ≈ Rel(x’,y’)</a:t>
            </a: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scadia Code" panose="020B0609020000020004" pitchFamily="49" charset="0"/>
                <a:cs typeface="Cascadia Code" panose="020B0609020000020004" pitchFamily="49" charset="0"/>
              </a:rPr>
              <a:t>,  etc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  <a:endParaRPr lang="en-US"/>
          </a:p>
          <a:p>
            <a:r>
              <a:rPr lang="en-US"/>
              <a:t>Combines symbolic and analogical reasoning      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Embeddings are random unit vectors</a:t>
            </a:r>
            <a:endParaRPr lang="en-US"/>
          </a:p>
          <a:p>
            <a:r>
              <a:rPr lang="en-US"/>
              <a:t>Similarity of two objects = Dot product of their embeddings</a:t>
            </a:r>
          </a:p>
          <a:p>
            <a:r>
              <a:rPr lang="en-US"/>
              <a:t>Transparent and reliable</a:t>
            </a:r>
            <a:endParaRPr lang="en-US" sz="2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604F0-398F-126B-F9A9-E124131A8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32" y="369357"/>
            <a:ext cx="10617200" cy="1325563"/>
          </a:xfrm>
        </p:spPr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Embedded Knowledge Bases and Reasoning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01C2A7-E9DE-BD55-A890-8BC01865C74D}"/>
              </a:ext>
            </a:extLst>
          </p:cNvPr>
          <p:cNvCxnSpPr>
            <a:cxnSpLocks/>
          </p:cNvCxnSpPr>
          <p:nvPr/>
        </p:nvCxnSpPr>
        <p:spPr>
          <a:xfrm flipV="1">
            <a:off x="8013701" y="4622801"/>
            <a:ext cx="0" cy="165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15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F66F-5030-0392-17AA-9115CEEF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What a Field’s Language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36CBF-B3A9-4308-6F67-C7A83D716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Saves time</a:t>
            </a:r>
          </a:p>
          <a:p>
            <a:r>
              <a:rPr lang="en-US"/>
              <a:t>Makes key things obvious</a:t>
            </a:r>
          </a:p>
          <a:p>
            <a:r>
              <a:rPr lang="en-US"/>
              <a:t>Focuses attention</a:t>
            </a:r>
          </a:p>
          <a:p>
            <a:r>
              <a:rPr lang="en-US"/>
              <a:t>Decreases entropy</a:t>
            </a:r>
          </a:p>
          <a:p>
            <a:r>
              <a:rPr lang="en-US"/>
              <a:t>Avoids hacking</a:t>
            </a:r>
          </a:p>
          <a:p>
            <a:r>
              <a:rPr lang="en-US"/>
              <a:t>Unites the field</a:t>
            </a:r>
          </a:p>
          <a:p>
            <a:r>
              <a:rPr lang="en-US"/>
              <a:t>Changes how people think</a:t>
            </a:r>
          </a:p>
        </p:txBody>
      </p:sp>
    </p:spTree>
    <p:extLst>
      <p:ext uri="{BB962C8B-B14F-4D97-AF65-F5344CB8AC3E}">
        <p14:creationId xmlns:p14="http://schemas.microsoft.com/office/powerpoint/2010/main" val="153637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77682-6433-6EE7-9F9E-A9811B9D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Kernel Machines in Tensor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B01C-DA0D-C3FF-E436-45FE1D29B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53700" cy="4351338"/>
          </a:xfrm>
        </p:spPr>
        <p:txBody>
          <a:bodyPr/>
          <a:lstStyle/>
          <a:p>
            <a:r>
              <a:rPr lang="en-US"/>
              <a:t>Kernel machine:  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Y[Q] = f(A[i]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Y[i]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K[Q,i]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B)</a:t>
            </a:r>
          </a:p>
          <a:p>
            <a:r>
              <a:rPr lang="en-US"/>
              <a:t>Polynomial kernel:  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K[i,i’] = (X[i,j]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X[i’,j])^n</a:t>
            </a:r>
          </a:p>
          <a:p>
            <a:r>
              <a:rPr lang="en-US"/>
              <a:t>Gaussian kernel:  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K[i,i’] = exp(-(X[i,j]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</a:t>
            </a:r>
            <a:r>
              <a:rPr lang="en-US" sz="12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X[i’,j])^2 / Var)</a:t>
            </a:r>
          </a:p>
          <a:p>
            <a:r>
              <a:rPr lang="en-US"/>
              <a:t>Structured prediction:  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Y[Q,n]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6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CB4B2-5DB4-3C52-21CC-F174396BB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36096"/>
          </a:xfrm>
        </p:spPr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Graphical Models in Tensor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4085BC-8B61-725B-E1B5-01061B2CE4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7182" y="4186766"/>
                <a:ext cx="11106151" cy="234103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/>
                  <a:t>To encode a </a:t>
                </a:r>
                <a:r>
                  <a:rPr lang="en-US" b="1"/>
                  <a:t>Bayes net</a:t>
                </a:r>
                <a:r>
                  <a:rPr lang="en-US"/>
                  <a:t>, add an equation for each variable V:</a:t>
                </a:r>
                <a:br>
                  <a:rPr lang="en-US"/>
                </a:br>
                <a:r>
                  <a:rPr lang="en-US" sz="1100"/>
                  <a:t> </a:t>
                </a:r>
                <a:br>
                  <a:rPr lang="en-US"/>
                </a:br>
                <a:r>
                  <a:rPr lang="en-US" sz="240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Pr[var] = CondPr[var,par</a:t>
                </a:r>
                <a:r>
                  <a:rPr lang="en-US" sz="2400" baseline="-2500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1</a:t>
                </a:r>
                <a:r>
                  <a:rPr lang="en-US" sz="240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,...,par</a:t>
                </a:r>
                <a:r>
                  <a:rPr lang="en-US" sz="2400" baseline="-2500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n</a:t>
                </a:r>
                <a:r>
                  <a:rPr lang="en-US" sz="240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]</a:t>
                </a:r>
                <a:r>
                  <a:rPr lang="en-US" sz="120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240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Pr[par</a:t>
                </a:r>
                <a:r>
                  <a:rPr lang="en-US" sz="2400" baseline="-2500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1</a:t>
                </a:r>
                <a:r>
                  <a:rPr lang="en-US" sz="240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]...Pr[par</a:t>
                </a:r>
                <a:r>
                  <a:rPr lang="en-US" sz="2400" baseline="-2500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n</a:t>
                </a:r>
                <a:r>
                  <a:rPr lang="en-US" sz="240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]</a:t>
                </a:r>
              </a:p>
              <a:p>
                <a:r>
                  <a:rPr lang="en-US" b="1"/>
                  <a:t>Sum-product theorem  </a:t>
                </a:r>
                <a:r>
                  <a:rPr lang="en-US" sz="2400" b="1"/>
                  <a:t>(Friesen &amp; Domingos, 2016)</a:t>
                </a:r>
                <a:r>
                  <a:rPr lang="en-US" b="1"/>
                  <a:t>:</a:t>
                </a:r>
                <a:br>
                  <a:rPr lang="en-US" b="1"/>
                </a:br>
                <a:r>
                  <a:rPr lang="en-US" b="1"/>
                  <a:t>   </a:t>
                </a:r>
                <a:r>
                  <a:rPr lang="en-US"/>
                  <a:t>No tensor appears in more than one RHS</a:t>
                </a:r>
                <a:br>
                  <a:rPr lang="en-US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/>
                  <a:t> Tensor logic program computes correct probabilities in linear time</a:t>
                </a:r>
              </a:p>
              <a:p>
                <a:r>
                  <a:rPr lang="en-US" b="1"/>
                  <a:t>Otherwise: </a:t>
                </a:r>
                <a:r>
                  <a:rPr lang="en-US"/>
                  <a:t>forward chaining = belief propagation (or sample paths, etc.)</a:t>
                </a:r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4085BC-8B61-725B-E1B5-01061B2CE4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7182" y="4186766"/>
                <a:ext cx="11106151" cy="2341033"/>
              </a:xfrm>
              <a:blipFill>
                <a:blip r:embed="rId3"/>
                <a:stretch>
                  <a:fillRect l="-879" t="-520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DB3DC9-BD73-1C2C-EA23-77ADE2FF1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424874"/>
              </p:ext>
            </p:extLst>
          </p:nvPr>
        </p:nvGraphicFramePr>
        <p:xfrm>
          <a:off x="1964267" y="936096"/>
          <a:ext cx="636693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367">
                  <a:extLst>
                    <a:ext uri="{9D8B030D-6E8A-4147-A177-3AD203B41FA5}">
                      <a16:colId xmlns:a16="http://schemas.microsoft.com/office/drawing/2014/main" val="2177089470"/>
                    </a:ext>
                  </a:extLst>
                </a:gridCol>
                <a:gridCol w="3094567">
                  <a:extLst>
                    <a:ext uri="{9D8B030D-6E8A-4147-A177-3AD203B41FA5}">
                      <a16:colId xmlns:a16="http://schemas.microsoft.com/office/drawing/2014/main" val="269858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Graphical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Tensor Logic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55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Potential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Tensor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564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Marginalization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Projection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76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Pointwise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Join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61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Join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Tree-like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32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Pr(Query | Evidence)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Prog(Q,E) / Prog(E)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133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256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DD60C-A356-43C8-2C56-D9EA8E68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Beyond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BD0D9-4EB1-8B5D-4119-05C3EBF69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Science: tensor logic minimizes distance from equations to code</a:t>
            </a:r>
          </a:p>
          <a:p>
            <a:r>
              <a:rPr lang="en-US"/>
              <a:t>Scientific computing is tensor operations wrapped in logic</a:t>
            </a:r>
          </a:p>
          <a:p>
            <a:r>
              <a:rPr lang="en-US"/>
              <a:t>To make the logic learnable, use tensor logic</a:t>
            </a:r>
          </a:p>
          <a:p>
            <a:r>
              <a:rPr lang="en-US"/>
              <a:t>To make anything learnable, write it in tensor logic</a:t>
            </a:r>
          </a:p>
        </p:txBody>
      </p:sp>
    </p:spTree>
    <p:extLst>
      <p:ext uri="{BB962C8B-B14F-4D97-AF65-F5344CB8AC3E}">
        <p14:creationId xmlns:p14="http://schemas.microsoft.com/office/powerpoint/2010/main" val="3851983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D7BA9-99ED-AC08-2EEA-E535F0A34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Scaling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F177A-A50D-658F-F85C-A51F20C7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Option 1: Separation of concerns</a:t>
            </a:r>
          </a:p>
          <a:p>
            <a:pPr lvl="1"/>
            <a:r>
              <a:rPr lang="en-US"/>
              <a:t>Dense subtensors: GPUs</a:t>
            </a:r>
          </a:p>
          <a:p>
            <a:pPr lvl="1"/>
            <a:r>
              <a:rPr lang="en-US"/>
              <a:t>Sparse subtensors: database query engines, etc.</a:t>
            </a:r>
          </a:p>
          <a:p>
            <a:r>
              <a:rPr lang="en-US"/>
              <a:t>Option 2: All on GPUs via Tucker decomposition</a:t>
            </a:r>
          </a:p>
          <a:p>
            <a:pPr lvl="1"/>
            <a:r>
              <a:rPr lang="en-US"/>
              <a:t>Exponential efficiency gains</a:t>
            </a:r>
          </a:p>
          <a:p>
            <a:pPr lvl="1"/>
            <a:r>
              <a:rPr lang="en-US"/>
              <a:t>Bounded error probability</a:t>
            </a:r>
          </a:p>
          <a:p>
            <a:pPr lvl="1"/>
            <a:r>
              <a:rPr lang="en-US"/>
              <a:t>Dovetails with embedding and learning</a:t>
            </a:r>
          </a:p>
        </p:txBody>
      </p:sp>
    </p:spTree>
    <p:extLst>
      <p:ext uri="{BB962C8B-B14F-4D97-AF65-F5344CB8AC3E}">
        <p14:creationId xmlns:p14="http://schemas.microsoft.com/office/powerpoint/2010/main" val="3603689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C679-789C-F3DF-90FE-0F67277A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Driving Adoption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CFDDA-5F11-E8B1-E230-588D92FA1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AI is no longer a niche  →  Ride the wave</a:t>
            </a:r>
          </a:p>
          <a:p>
            <a:r>
              <a:rPr lang="en-US"/>
              <a:t>Backward compatibility with Python</a:t>
            </a:r>
          </a:p>
          <a:p>
            <a:r>
              <a:rPr lang="en-US"/>
              <a:t>Cure the big pains (e.g., hallucinations)</a:t>
            </a:r>
          </a:p>
          <a:p>
            <a:r>
              <a:rPr lang="en-US"/>
              <a:t>Killer apps (e.g., reasoning models, code, math)</a:t>
            </a:r>
          </a:p>
          <a:p>
            <a:r>
              <a:rPr lang="en-US"/>
              <a:t>IDEs for coding, data wrangling, modeling, evaluation, etc.</a:t>
            </a:r>
          </a:p>
          <a:p>
            <a:r>
              <a:rPr lang="en-US"/>
              <a:t>Open source community</a:t>
            </a:r>
          </a:p>
          <a:p>
            <a:r>
              <a:rPr lang="en-US"/>
              <a:t>Vendor competition</a:t>
            </a:r>
          </a:p>
          <a:p>
            <a:r>
              <a:rPr lang="en-US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31481092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99B0-126A-E26F-5C61-AF5B74CD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32134-E251-D2EC-19B6-708961F49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CUDA implementation</a:t>
            </a:r>
          </a:p>
          <a:p>
            <a:r>
              <a:rPr lang="en-US"/>
              <a:t>Applications</a:t>
            </a:r>
          </a:p>
          <a:p>
            <a:r>
              <a:rPr lang="en-US"/>
              <a:t>Libraries</a:t>
            </a:r>
          </a:p>
          <a:p>
            <a:r>
              <a:rPr lang="en-US"/>
              <a:t>Extensions</a:t>
            </a:r>
          </a:p>
          <a:p>
            <a:r>
              <a:rPr lang="en-US"/>
              <a:t>New research directions</a:t>
            </a:r>
          </a:p>
        </p:txBody>
      </p:sp>
    </p:spTree>
    <p:extLst>
      <p:ext uri="{BB962C8B-B14F-4D97-AF65-F5344CB8AC3E}">
        <p14:creationId xmlns:p14="http://schemas.microsoft.com/office/powerpoint/2010/main" val="5304609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7D32-3CB0-8470-6F5E-2A7D4899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794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ED9F3-6686-9CFE-1D8F-4DEB1D321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5"/>
            <a:ext cx="10515600" cy="3080809"/>
          </a:xfrm>
        </p:spPr>
        <p:txBody>
          <a:bodyPr>
            <a:normAutofit/>
          </a:bodyPr>
          <a:lstStyle/>
          <a:p>
            <a:r>
              <a:rPr lang="en-US"/>
              <a:t>One language for all of AI</a:t>
            </a:r>
          </a:p>
          <a:p>
            <a:r>
              <a:rPr lang="en-US"/>
              <a:t>Tensor logic program = Set of tensor equations</a:t>
            </a:r>
          </a:p>
          <a:p>
            <a:r>
              <a:rPr lang="en-US"/>
              <a:t>Tensor equation = Numeric Datalog rule = Einsum</a:t>
            </a:r>
          </a:p>
          <a:p>
            <a:r>
              <a:rPr lang="en-US"/>
              <a:t>Reasoning and learning out of the box</a:t>
            </a:r>
          </a:p>
          <a:p>
            <a:r>
              <a:rPr lang="en-US"/>
              <a:t>Transparent and reliable</a:t>
            </a:r>
          </a:p>
          <a:p>
            <a:r>
              <a:rPr lang="en-US"/>
              <a:t>Don’t leave home without 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AD3A4C-F977-75AE-C8B4-35EEA827EA02}"/>
              </a:ext>
            </a:extLst>
          </p:cNvPr>
          <p:cNvSpPr txBox="1"/>
          <p:nvPr/>
        </p:nvSpPr>
        <p:spPr>
          <a:xfrm>
            <a:off x="4434416" y="5295900"/>
            <a:ext cx="3323167" cy="64633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tensor-logic.org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3B0A88-F32F-5FD6-3D00-F6EFE15BA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325" y="3898900"/>
            <a:ext cx="2183342" cy="218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8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B67B-8227-1A4E-8BDE-34CE1F46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Has AI Found Its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34DA5-6DDA-0976-1AC6-2D68EAD7A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LISP, Prolog?</a:t>
            </a:r>
          </a:p>
          <a:p>
            <a:r>
              <a:rPr lang="en-US"/>
              <a:t>Graphical models?</a:t>
            </a:r>
          </a:p>
          <a:p>
            <a:r>
              <a:rPr lang="en-US"/>
              <a:t>Markov logic networks?</a:t>
            </a:r>
          </a:p>
          <a:p>
            <a:r>
              <a:rPr lang="en-US"/>
              <a:t>Python?</a:t>
            </a:r>
          </a:p>
          <a:p>
            <a:r>
              <a:rPr lang="en-US"/>
              <a:t>NumPy, PyTorch, TensorFlow, Keras, JAX, etc.?</a:t>
            </a:r>
          </a:p>
          <a:p>
            <a:r>
              <a:rPr lang="en-US"/>
              <a:t>Neurosymbolic AI?</a:t>
            </a:r>
          </a:p>
        </p:txBody>
      </p:sp>
    </p:spTree>
    <p:extLst>
      <p:ext uri="{BB962C8B-B14F-4D97-AF65-F5344CB8AC3E}">
        <p14:creationId xmlns:p14="http://schemas.microsoft.com/office/powerpoint/2010/main" val="145029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98DCE-9EA4-07A6-FA21-619D2421F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90162-0D65-4025-7A88-3331CF02F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What Should the Language of AI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A249C-6A09-BBD2-7584-048118411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Hide everything that’s not AI</a:t>
            </a:r>
          </a:p>
          <a:p>
            <a:r>
              <a:rPr lang="en-US"/>
              <a:t>Easily incorporate knowledge</a:t>
            </a:r>
          </a:p>
          <a:p>
            <a:r>
              <a:rPr lang="en-US"/>
              <a:t>Reason automatically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Learn automatically</a:t>
            </a:r>
          </a:p>
          <a:p>
            <a:r>
              <a:rPr lang="en-US"/>
              <a:t>Make models transparent</a:t>
            </a:r>
          </a:p>
          <a:p>
            <a:r>
              <a:rPr lang="en-US"/>
              <a:t>Ensure reliability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Scale effortlessly</a:t>
            </a:r>
          </a:p>
        </p:txBody>
      </p:sp>
    </p:spTree>
    <p:extLst>
      <p:ext uri="{BB962C8B-B14F-4D97-AF65-F5344CB8AC3E}">
        <p14:creationId xmlns:p14="http://schemas.microsoft.com/office/powerpoint/2010/main" val="142476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E3137-2446-08D1-E671-DC2F0D090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32C8-BF04-1E40-A352-0055D173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What Should the Language of AI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C1A08-EED6-B82B-19D1-F36400E83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Hide everything that’s not AI</a:t>
            </a:r>
          </a:p>
          <a:p>
            <a:r>
              <a:rPr lang="en-US"/>
              <a:t>Easily incorporate knowledge</a:t>
            </a:r>
          </a:p>
          <a:p>
            <a:r>
              <a:rPr lang="en-US"/>
              <a:t>Reason automatically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Learn automatically</a:t>
            </a:r>
          </a:p>
          <a:p>
            <a:r>
              <a:rPr lang="en-US"/>
              <a:t>Make models transparent</a:t>
            </a:r>
          </a:p>
          <a:p>
            <a:r>
              <a:rPr lang="en-US"/>
              <a:t>Ensure reliability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Scale effortlessly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D41927-7315-2D15-D6FE-506EF77F6986}"/>
              </a:ext>
            </a:extLst>
          </p:cNvPr>
          <p:cNvCxnSpPr>
            <a:cxnSpLocks/>
          </p:cNvCxnSpPr>
          <p:nvPr/>
        </p:nvCxnSpPr>
        <p:spPr>
          <a:xfrm>
            <a:off x="5803903" y="2584600"/>
            <a:ext cx="2124773" cy="410261"/>
          </a:xfrm>
          <a:prstGeom prst="straightConnector1">
            <a:avLst/>
          </a:prstGeom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34747B-2284-367C-D1E0-8169A787829B}"/>
              </a:ext>
            </a:extLst>
          </p:cNvPr>
          <p:cNvCxnSpPr>
            <a:cxnSpLocks/>
          </p:cNvCxnSpPr>
          <p:nvPr/>
        </p:nvCxnSpPr>
        <p:spPr>
          <a:xfrm>
            <a:off x="4694767" y="3102504"/>
            <a:ext cx="3141133" cy="0"/>
          </a:xfrm>
          <a:prstGeom prst="straightConnector1">
            <a:avLst/>
          </a:prstGeom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CD64C8-B024-95CC-F42D-8D6699865620}"/>
              </a:ext>
            </a:extLst>
          </p:cNvPr>
          <p:cNvCxnSpPr>
            <a:cxnSpLocks/>
          </p:cNvCxnSpPr>
          <p:nvPr/>
        </p:nvCxnSpPr>
        <p:spPr>
          <a:xfrm flipV="1">
            <a:off x="5198534" y="3253813"/>
            <a:ext cx="2569633" cy="720757"/>
          </a:xfrm>
          <a:prstGeom prst="straightConnector1">
            <a:avLst/>
          </a:prstGeom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482E1F-E647-FEE5-1F80-8E448BBA929D}"/>
              </a:ext>
            </a:extLst>
          </p:cNvPr>
          <p:cNvCxnSpPr>
            <a:cxnSpLocks/>
          </p:cNvCxnSpPr>
          <p:nvPr/>
        </p:nvCxnSpPr>
        <p:spPr>
          <a:xfrm flipV="1">
            <a:off x="3961862" y="3437796"/>
            <a:ext cx="3874038" cy="1183284"/>
          </a:xfrm>
          <a:prstGeom prst="straightConnector1">
            <a:avLst/>
          </a:prstGeom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CDEFCD5-0E40-7A7D-8488-6FDFA86A3497}"/>
              </a:ext>
            </a:extLst>
          </p:cNvPr>
          <p:cNvSpPr txBox="1"/>
          <p:nvPr/>
        </p:nvSpPr>
        <p:spPr>
          <a:xfrm>
            <a:off x="8017934" y="2935413"/>
            <a:ext cx="2129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C00000"/>
                </a:solidFill>
              </a:rPr>
              <a:t>Symbolic AI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2A5F84-18FF-D7FA-9459-4E0A2BD6158D}"/>
              </a:ext>
            </a:extLst>
          </p:cNvPr>
          <p:cNvSpPr txBox="1"/>
          <p:nvPr/>
        </p:nvSpPr>
        <p:spPr>
          <a:xfrm>
            <a:off x="7928676" y="4185761"/>
            <a:ext cx="2518833" cy="542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</a:rPr>
              <a:t>Deep Learning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2E9CBF-7F38-B455-0B90-663EF77AC3F4}"/>
              </a:ext>
            </a:extLst>
          </p:cNvPr>
          <p:cNvCxnSpPr>
            <a:cxnSpLocks/>
          </p:cNvCxnSpPr>
          <p:nvPr/>
        </p:nvCxnSpPr>
        <p:spPr>
          <a:xfrm>
            <a:off x="4397105" y="3615400"/>
            <a:ext cx="3371062" cy="763454"/>
          </a:xfrm>
          <a:prstGeom prst="straightConnector1">
            <a:avLst/>
          </a:prstGeom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CB4F56D-426E-8D5C-0E80-8159152CCC7B}"/>
              </a:ext>
            </a:extLst>
          </p:cNvPr>
          <p:cNvCxnSpPr>
            <a:cxnSpLocks/>
          </p:cNvCxnSpPr>
          <p:nvPr/>
        </p:nvCxnSpPr>
        <p:spPr>
          <a:xfrm flipV="1">
            <a:off x="3976678" y="4535621"/>
            <a:ext cx="3791489" cy="603363"/>
          </a:xfrm>
          <a:prstGeom prst="straightConnector1">
            <a:avLst/>
          </a:prstGeom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45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1CE9A-4B83-2318-C225-8B18E9436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71" y="2155825"/>
            <a:ext cx="11151658" cy="1311275"/>
          </a:xfrm>
        </p:spPr>
        <p:txBody>
          <a:bodyPr>
            <a:normAutofit/>
          </a:bodyPr>
          <a:lstStyle/>
          <a:p>
            <a:r>
              <a:rPr lang="en-US" sz="4000" b="1"/>
              <a:t>Tensor Logic = Tensor Algebra + Logic Programming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E3588-04BC-309B-B333-AFF14D60D5B2}"/>
              </a:ext>
            </a:extLst>
          </p:cNvPr>
          <p:cNvSpPr txBox="1"/>
          <p:nvPr/>
        </p:nvSpPr>
        <p:spPr>
          <a:xfrm>
            <a:off x="8047567" y="4173061"/>
            <a:ext cx="2675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C00000"/>
                </a:solidFill>
              </a:rPr>
              <a:t>Symbolic AI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846854-99BC-CCAB-0A3B-C2BA193B7E27}"/>
              </a:ext>
            </a:extLst>
          </p:cNvPr>
          <p:cNvSpPr txBox="1"/>
          <p:nvPr/>
        </p:nvSpPr>
        <p:spPr>
          <a:xfrm>
            <a:off x="3742266" y="4173061"/>
            <a:ext cx="3437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Deep Learning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E43392-AA2D-B889-4CAB-AAFA467ABF53}"/>
              </a:ext>
            </a:extLst>
          </p:cNvPr>
          <p:cNvCxnSpPr>
            <a:cxnSpLocks/>
          </p:cNvCxnSpPr>
          <p:nvPr/>
        </p:nvCxnSpPr>
        <p:spPr>
          <a:xfrm>
            <a:off x="9342970" y="3196166"/>
            <a:ext cx="0" cy="944034"/>
          </a:xfrm>
          <a:prstGeom prst="straightConnector1">
            <a:avLst/>
          </a:prstGeom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88A3B3-F17F-4546-2502-E26D3B6C8F5F}"/>
              </a:ext>
            </a:extLst>
          </p:cNvPr>
          <p:cNvCxnSpPr>
            <a:cxnSpLocks/>
          </p:cNvCxnSpPr>
          <p:nvPr/>
        </p:nvCxnSpPr>
        <p:spPr>
          <a:xfrm>
            <a:off x="5461003" y="3166533"/>
            <a:ext cx="0" cy="944034"/>
          </a:xfrm>
          <a:prstGeom prst="straightConnector1">
            <a:avLst/>
          </a:prstGeom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87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8335-EB40-1A4B-390C-87E92FF5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785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Logic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EECDF-B2EB-2E0E-13A2-EA93E3E51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539" y="1690688"/>
            <a:ext cx="10515600" cy="4526584"/>
          </a:xfrm>
        </p:spPr>
        <p:txBody>
          <a:bodyPr>
            <a:normAutofit lnSpcReduction="10000"/>
          </a:bodyPr>
          <a:lstStyle/>
          <a:p>
            <a:r>
              <a:rPr lang="en-US" b="1"/>
              <a:t>Logic program </a:t>
            </a:r>
            <a:r>
              <a:rPr lang="en-US"/>
              <a:t>= Rules + Facts</a:t>
            </a:r>
          </a:p>
          <a:p>
            <a:r>
              <a:rPr lang="en-US" b="1"/>
              <a:t>Fact:</a:t>
            </a:r>
            <a:r>
              <a:rPr lang="en-US"/>
              <a:t>  </a:t>
            </a:r>
            <a:r>
              <a:rPr lang="en-US" i="1"/>
              <a:t>Relation(Object</a:t>
            </a:r>
            <a:r>
              <a:rPr lang="en-US" i="1" baseline="-25000"/>
              <a:t>1</a:t>
            </a:r>
            <a:r>
              <a:rPr lang="en-US" i="1"/>
              <a:t>, ... , Object</a:t>
            </a:r>
            <a:r>
              <a:rPr lang="en-US" i="1" baseline="-25000"/>
              <a:t>k</a:t>
            </a:r>
            <a:r>
              <a:rPr lang="en-US" i="1"/>
              <a:t>)</a:t>
            </a:r>
          </a:p>
          <a:p>
            <a:pPr marL="0" indent="0">
              <a:buNone/>
            </a:pPr>
            <a:r>
              <a:rPr lang="en-US" i="1"/>
              <a:t>   </a:t>
            </a:r>
            <a:r>
              <a:rPr lang="en-US"/>
              <a:t>E.g.: 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Parent(Bob,Chris)</a:t>
            </a:r>
            <a:r>
              <a:rPr lang="en-US" sz="2400"/>
              <a:t>, 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Ancestor(Alice,Bob)</a:t>
            </a:r>
          </a:p>
          <a:p>
            <a:r>
              <a:rPr lang="en-US" b="1"/>
              <a:t>Rule:  </a:t>
            </a:r>
            <a:r>
              <a:rPr lang="en-US" i="1"/>
              <a:t>Head :- Body</a:t>
            </a:r>
          </a:p>
          <a:p>
            <a:pPr marL="0" indent="0">
              <a:buNone/>
            </a:pPr>
            <a:r>
              <a:rPr lang="en-US" i="1"/>
              <a:t>   </a:t>
            </a:r>
            <a:r>
              <a:rPr lang="en-US"/>
              <a:t>Or:  </a:t>
            </a:r>
            <a:r>
              <a:rPr lang="en-US" i="1"/>
              <a:t>Consequent :- Antecedent</a:t>
            </a:r>
            <a:r>
              <a:rPr lang="en-US" i="1" baseline="-25000"/>
              <a:t>1</a:t>
            </a:r>
            <a:r>
              <a:rPr lang="en-US" i="1"/>
              <a:t>, … , Antecedent</a:t>
            </a:r>
            <a:r>
              <a:rPr lang="en-US" i="1" baseline="-25000"/>
              <a:t>n</a:t>
            </a:r>
          </a:p>
          <a:p>
            <a:pPr marL="0" indent="0">
              <a:buNone/>
            </a:pPr>
            <a:r>
              <a:rPr lang="en-US"/>
              <a:t>   E.g.:  </a:t>
            </a:r>
            <a:r>
              <a:rPr lang="es-E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Ancestor(x,y) :- Parent(x,y)</a:t>
            </a:r>
          </a:p>
          <a:p>
            <a:pPr marL="0" indent="0">
              <a:buNone/>
            </a:pPr>
            <a:r>
              <a:rPr lang="es-ES" sz="2400"/>
              <a:t> </a:t>
            </a:r>
            <a:r>
              <a:rPr lang="es-ES"/>
              <a:t>             </a:t>
            </a:r>
            <a:r>
              <a:rPr lang="es-E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Ancestor(x,z) :- Ancestor(x,y),Parent(y,z)</a:t>
            </a:r>
            <a:endParaRPr lang="en-US" sz="24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b="1"/>
              <a:t>Prolog: </a:t>
            </a:r>
            <a:r>
              <a:rPr lang="en-US"/>
              <a:t>arguments may be constants, variables or functions</a:t>
            </a:r>
          </a:p>
          <a:p>
            <a:r>
              <a:rPr lang="en-US" b="1"/>
              <a:t>Datalog: </a:t>
            </a:r>
            <a:r>
              <a:rPr lang="en-US"/>
              <a:t>no functions</a:t>
            </a:r>
          </a:p>
        </p:txBody>
      </p:sp>
    </p:spTree>
    <p:extLst>
      <p:ext uri="{BB962C8B-B14F-4D97-AF65-F5344CB8AC3E}">
        <p14:creationId xmlns:p14="http://schemas.microsoft.com/office/powerpoint/2010/main" val="2590276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D1BDC-AAA6-A872-9D3F-01DE3C1C2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58" y="1212287"/>
            <a:ext cx="10741475" cy="5459446"/>
          </a:xfrm>
        </p:spPr>
        <p:txBody>
          <a:bodyPr>
            <a:normAutofit/>
          </a:bodyPr>
          <a:lstStyle/>
          <a:p>
            <a:r>
              <a:rPr lang="en-US" sz="2600"/>
              <a:t>In database terms, a rule is a series of joins followed by a projection</a:t>
            </a:r>
          </a:p>
          <a:p>
            <a:r>
              <a:rPr lang="en-US" sz="2600"/>
              <a:t>The </a:t>
            </a:r>
            <a:r>
              <a:rPr lang="en-US" sz="2600" b="1"/>
              <a:t>join</a:t>
            </a:r>
            <a:r>
              <a:rPr lang="en-US" sz="2600"/>
              <a:t> of relations </a:t>
            </a:r>
            <a:r>
              <a:rPr lang="en-US" sz="2600" i="1"/>
              <a:t>R</a:t>
            </a:r>
            <a:r>
              <a:rPr lang="en-US" sz="2600"/>
              <a:t> and </a:t>
            </a:r>
            <a:r>
              <a:rPr lang="en-US" sz="2600" i="1"/>
              <a:t>S</a:t>
            </a:r>
            <a:r>
              <a:rPr lang="en-US" sz="2600"/>
              <a:t> is the set of all tuples formed from tuples in </a:t>
            </a:r>
            <a:r>
              <a:rPr lang="en-US" sz="2600" i="1"/>
              <a:t>R</a:t>
            </a:r>
            <a:r>
              <a:rPr lang="en-US" sz="2600"/>
              <a:t> and </a:t>
            </a:r>
            <a:r>
              <a:rPr lang="en-US" sz="2600" i="1"/>
              <a:t>S</a:t>
            </a:r>
            <a:r>
              <a:rPr lang="en-US" sz="2600"/>
              <a:t> having the same values of the same arguments</a:t>
            </a:r>
          </a:p>
          <a:p>
            <a:pPr marL="0" indent="0">
              <a:buNone/>
            </a:pPr>
            <a:r>
              <a:rPr lang="en-US" sz="2600"/>
              <a:t>   E.g.:</a:t>
            </a:r>
          </a:p>
          <a:p>
            <a:pPr marL="0" indent="0">
              <a:buNone/>
            </a:pPr>
            <a:endParaRPr lang="en-US" sz="2600" i="1"/>
          </a:p>
          <a:p>
            <a:pPr marL="0" indent="0">
              <a:buNone/>
            </a:pPr>
            <a:endParaRPr lang="en-US" sz="2600"/>
          </a:p>
          <a:p>
            <a:r>
              <a:rPr lang="en-US" sz="2600"/>
              <a:t>The </a:t>
            </a:r>
            <a:r>
              <a:rPr lang="en-US" sz="2600" b="1"/>
              <a:t>projection</a:t>
            </a:r>
            <a:r>
              <a:rPr lang="en-US" sz="2600"/>
              <a:t> of a relation </a:t>
            </a:r>
            <a:r>
              <a:rPr lang="en-US" sz="2600" i="1"/>
              <a:t>R</a:t>
            </a:r>
            <a:r>
              <a:rPr lang="en-US" sz="2600"/>
              <a:t> onto a subset </a:t>
            </a:r>
            <a:r>
              <a:rPr lang="en-US" sz="2600" i="1"/>
              <a:t>G</a:t>
            </a:r>
            <a:r>
              <a:rPr lang="en-US" sz="2600"/>
              <a:t> of its arguments is the relation obtained by discarding all arguments of </a:t>
            </a:r>
            <a:r>
              <a:rPr lang="en-US" sz="2600" i="1"/>
              <a:t>R</a:t>
            </a:r>
            <a:r>
              <a:rPr lang="en-US" sz="2600"/>
              <a:t> not in </a:t>
            </a:r>
            <a:r>
              <a:rPr lang="en-US" sz="2600" i="1"/>
              <a:t>G</a:t>
            </a:r>
          </a:p>
          <a:p>
            <a:pPr marL="0" indent="0">
              <a:buNone/>
            </a:pPr>
            <a:r>
              <a:rPr lang="en-US" sz="2600" i="1"/>
              <a:t>   </a:t>
            </a:r>
            <a:r>
              <a:rPr lang="en-US" sz="2600"/>
              <a:t>E.g: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81928-532D-CF5B-2930-8EC2AC88D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651"/>
            <a:ext cx="10515600" cy="780168"/>
          </a:xfrm>
        </p:spPr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The Database View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12577A-DB86-B008-40D4-99474F050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603323"/>
              </p:ext>
            </p:extLst>
          </p:nvPr>
        </p:nvGraphicFramePr>
        <p:xfrm>
          <a:off x="2247901" y="2585075"/>
          <a:ext cx="1680013" cy="12841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0703">
                  <a:extLst>
                    <a:ext uri="{9D8B030D-6E8A-4147-A177-3AD203B41FA5}">
                      <a16:colId xmlns:a16="http://schemas.microsoft.com/office/drawing/2014/main" val="3709100734"/>
                    </a:ext>
                  </a:extLst>
                </a:gridCol>
                <a:gridCol w="679310">
                  <a:extLst>
                    <a:ext uri="{9D8B030D-6E8A-4147-A177-3AD203B41FA5}">
                      <a16:colId xmlns:a16="http://schemas.microsoft.com/office/drawing/2014/main" val="130171494"/>
                    </a:ext>
                  </a:extLst>
                </a:gridCol>
              </a:tblGrid>
              <a:tr h="394122"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053335"/>
                  </a:ext>
                </a:extLst>
              </a:tr>
              <a:tr h="428721"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310125"/>
                  </a:ext>
                </a:extLst>
              </a:tr>
              <a:tr h="428721"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33295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C2B1F1-7185-C63D-993C-537CB3750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940461"/>
              </p:ext>
            </p:extLst>
          </p:nvPr>
        </p:nvGraphicFramePr>
        <p:xfrm>
          <a:off x="4560808" y="2585075"/>
          <a:ext cx="1886559" cy="12931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939">
                  <a:extLst>
                    <a:ext uri="{9D8B030D-6E8A-4147-A177-3AD203B41FA5}">
                      <a16:colId xmlns:a16="http://schemas.microsoft.com/office/drawing/2014/main" val="3709100734"/>
                    </a:ext>
                  </a:extLst>
                </a:gridCol>
                <a:gridCol w="1086620">
                  <a:extLst>
                    <a:ext uri="{9D8B030D-6E8A-4147-A177-3AD203B41FA5}">
                      <a16:colId xmlns:a16="http://schemas.microsoft.com/office/drawing/2014/main" val="130171494"/>
                    </a:ext>
                  </a:extLst>
                </a:gridCol>
              </a:tblGrid>
              <a:tr h="426067"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789991"/>
                  </a:ext>
                </a:extLst>
              </a:tr>
              <a:tr h="433218"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Chris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310125"/>
                  </a:ext>
                </a:extLst>
              </a:tr>
              <a:tr h="433218"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Dan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33295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B19347-C610-169D-7F66-8F64ED010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720609"/>
              </p:ext>
            </p:extLst>
          </p:nvPr>
        </p:nvGraphicFramePr>
        <p:xfrm>
          <a:off x="7742767" y="2581673"/>
          <a:ext cx="2963333" cy="12875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5584">
                  <a:extLst>
                    <a:ext uri="{9D8B030D-6E8A-4147-A177-3AD203B41FA5}">
                      <a16:colId xmlns:a16="http://schemas.microsoft.com/office/drawing/2014/main" val="2529796748"/>
                    </a:ext>
                  </a:extLst>
                </a:gridCol>
                <a:gridCol w="772164">
                  <a:extLst>
                    <a:ext uri="{9D8B030D-6E8A-4147-A177-3AD203B41FA5}">
                      <a16:colId xmlns:a16="http://schemas.microsoft.com/office/drawing/2014/main" val="3709100734"/>
                    </a:ext>
                  </a:extLst>
                </a:gridCol>
                <a:gridCol w="1095585">
                  <a:extLst>
                    <a:ext uri="{9D8B030D-6E8A-4147-A177-3AD203B41FA5}">
                      <a16:colId xmlns:a16="http://schemas.microsoft.com/office/drawing/2014/main" val="130171494"/>
                    </a:ext>
                  </a:extLst>
                </a:gridCol>
              </a:tblGrid>
              <a:tr h="423317"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789991"/>
                  </a:ext>
                </a:extLst>
              </a:tr>
              <a:tr h="430422"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Chris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310125"/>
                  </a:ext>
                </a:extLst>
              </a:tr>
              <a:tr h="430422"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Dan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332958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C50B7C82-C857-591C-88E5-854A759F0EBD}"/>
              </a:ext>
            </a:extLst>
          </p:cNvPr>
          <p:cNvSpPr/>
          <p:nvPr/>
        </p:nvSpPr>
        <p:spPr>
          <a:xfrm>
            <a:off x="5831102" y="5277003"/>
            <a:ext cx="635000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C7AD0F5-2EBC-8187-A1CD-FD0AA98EC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921739"/>
              </p:ext>
            </p:extLst>
          </p:nvPr>
        </p:nvGraphicFramePr>
        <p:xfrm>
          <a:off x="2570826" y="4879239"/>
          <a:ext cx="2714176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467">
                  <a:extLst>
                    <a:ext uri="{9D8B030D-6E8A-4147-A177-3AD203B41FA5}">
                      <a16:colId xmlns:a16="http://schemas.microsoft.com/office/drawing/2014/main" val="2529796748"/>
                    </a:ext>
                  </a:extLst>
                </a:gridCol>
                <a:gridCol w="707240">
                  <a:extLst>
                    <a:ext uri="{9D8B030D-6E8A-4147-A177-3AD203B41FA5}">
                      <a16:colId xmlns:a16="http://schemas.microsoft.com/office/drawing/2014/main" val="3709100734"/>
                    </a:ext>
                  </a:extLst>
                </a:gridCol>
                <a:gridCol w="1003469">
                  <a:extLst>
                    <a:ext uri="{9D8B030D-6E8A-4147-A177-3AD203B41FA5}">
                      <a16:colId xmlns:a16="http://schemas.microsoft.com/office/drawing/2014/main" val="130171494"/>
                    </a:ext>
                  </a:extLst>
                </a:gridCol>
              </a:tblGrid>
              <a:tr h="401659"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789991"/>
                  </a:ext>
                </a:extLst>
              </a:tr>
              <a:tr h="401659"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Chris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310125"/>
                  </a:ext>
                </a:extLst>
              </a:tr>
              <a:tr h="401659"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Dan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332958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7FE3A448-8F99-9577-085F-EABA383BD836}"/>
              </a:ext>
            </a:extLst>
          </p:cNvPr>
          <p:cNvSpPr/>
          <p:nvPr/>
        </p:nvSpPr>
        <p:spPr>
          <a:xfrm>
            <a:off x="6812187" y="2983139"/>
            <a:ext cx="635000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90021B1-2253-3789-325F-2F80F351D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433987"/>
              </p:ext>
            </p:extLst>
          </p:nvPr>
        </p:nvGraphicFramePr>
        <p:xfrm>
          <a:off x="6957339" y="4879239"/>
          <a:ext cx="2267094" cy="1284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3547">
                  <a:extLst>
                    <a:ext uri="{9D8B030D-6E8A-4147-A177-3AD203B41FA5}">
                      <a16:colId xmlns:a16="http://schemas.microsoft.com/office/drawing/2014/main" val="2529796748"/>
                    </a:ext>
                  </a:extLst>
                </a:gridCol>
                <a:gridCol w="1133547">
                  <a:extLst>
                    <a:ext uri="{9D8B030D-6E8A-4147-A177-3AD203B41FA5}">
                      <a16:colId xmlns:a16="http://schemas.microsoft.com/office/drawing/2014/main" val="130171494"/>
                    </a:ext>
                  </a:extLst>
                </a:gridCol>
              </a:tblGrid>
              <a:tr h="421998"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789991"/>
                  </a:ext>
                </a:extLst>
              </a:tr>
              <a:tr h="429081"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Chris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310125"/>
                  </a:ext>
                </a:extLst>
              </a:tr>
              <a:tr h="429081"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Dan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33295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56B8CD4-6A6F-E414-0A28-6FC6701317F3}"/>
              </a:ext>
            </a:extLst>
          </p:cNvPr>
          <p:cNvSpPr txBox="1"/>
          <p:nvPr/>
        </p:nvSpPr>
        <p:spPr>
          <a:xfrm>
            <a:off x="5802337" y="4879239"/>
            <a:ext cx="606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x, z</a:t>
            </a:r>
          </a:p>
        </p:txBody>
      </p:sp>
    </p:spTree>
    <p:extLst>
      <p:ext uri="{BB962C8B-B14F-4D97-AF65-F5344CB8AC3E}">
        <p14:creationId xmlns:p14="http://schemas.microsoft.com/office/powerpoint/2010/main" val="2554991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14509</TotalTime>
  <Words>3826</Words>
  <Application>Microsoft Office PowerPoint</Application>
  <PresentationFormat>Widescreen</PresentationFormat>
  <Paragraphs>438</Paragraphs>
  <Slides>36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Aptos</vt:lpstr>
      <vt:lpstr>Aptos Display</vt:lpstr>
      <vt:lpstr>Arial</vt:lpstr>
      <vt:lpstr>Cambria Math</vt:lpstr>
      <vt:lpstr>Cascadia Code</vt:lpstr>
      <vt:lpstr>Times New Roman</vt:lpstr>
      <vt:lpstr>Office Theme</vt:lpstr>
      <vt:lpstr>Tensor Logic The Language of AI</vt:lpstr>
      <vt:lpstr>Fields Take Off When They Find Their Language</vt:lpstr>
      <vt:lpstr>What a Field’s Language Does</vt:lpstr>
      <vt:lpstr>Has AI Found Its Language?</vt:lpstr>
      <vt:lpstr>What Should the Language of AI Do?</vt:lpstr>
      <vt:lpstr>What Should the Language of AI Do?</vt:lpstr>
      <vt:lpstr>Tensor Logic = Tensor Algebra + Logic Programming</vt:lpstr>
      <vt:lpstr>Logic Programming</vt:lpstr>
      <vt:lpstr>The Database View</vt:lpstr>
      <vt:lpstr>Inference in Logic Programming</vt:lpstr>
      <vt:lpstr>Inductive Logic Programming</vt:lpstr>
      <vt:lpstr>Tensor Algebra</vt:lpstr>
      <vt:lpstr>Einstein Summation (Einsum)</vt:lpstr>
      <vt:lpstr>Tensor Decompositions</vt:lpstr>
      <vt:lpstr>First Key Idea</vt:lpstr>
      <vt:lpstr>Second Key Idea</vt:lpstr>
      <vt:lpstr>Tensor Logic</vt:lpstr>
      <vt:lpstr>Syntactic Sugar</vt:lpstr>
      <vt:lpstr>Neural Networks in Tensor Logic</vt:lpstr>
      <vt:lpstr>Tensor Logic Is Turing-Complete</vt:lpstr>
      <vt:lpstr>Inference</vt:lpstr>
      <vt:lpstr>Learning</vt:lpstr>
      <vt:lpstr>Convnets in Tensor Logic</vt:lpstr>
      <vt:lpstr>Graph Neural Networks in Tensor Logic</vt:lpstr>
      <vt:lpstr>Attention in Tensor Logic</vt:lpstr>
      <vt:lpstr>Transformers in Tensor Logic</vt:lpstr>
      <vt:lpstr>Symbolic AI in Tensor Logic</vt:lpstr>
      <vt:lpstr>Embedded Databases</vt:lpstr>
      <vt:lpstr>Embedded Knowledge Bases and Reasoning</vt:lpstr>
      <vt:lpstr>Kernel Machines in Tensor Logic</vt:lpstr>
      <vt:lpstr>Graphical Models in Tensor Logic</vt:lpstr>
      <vt:lpstr>Beyond AI</vt:lpstr>
      <vt:lpstr>Scaling Up</vt:lpstr>
      <vt:lpstr>Driving Adoption</vt:lpstr>
      <vt:lpstr>Next Steps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 Logic The Language of AI</dc:title>
  <dc:creator>Pedro Domingos</dc:creator>
  <cp:lastModifiedBy>Pedro Domingos</cp:lastModifiedBy>
  <cp:revision>4</cp:revision>
  <dcterms:created xsi:type="dcterms:W3CDTF">2025-08-11T21:47:04Z</dcterms:created>
  <dcterms:modified xsi:type="dcterms:W3CDTF">2025-10-22T08:18:42Z</dcterms:modified>
</cp:coreProperties>
</file>