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12" r:id="rId4"/>
    <p:sldId id="315" r:id="rId5"/>
    <p:sldId id="309" r:id="rId6"/>
    <p:sldId id="310" r:id="rId7"/>
    <p:sldId id="311" r:id="rId8"/>
    <p:sldId id="313" r:id="rId9"/>
    <p:sldId id="314" r:id="rId10"/>
    <p:sldId id="259" r:id="rId11"/>
    <p:sldId id="260" r:id="rId12"/>
    <p:sldId id="294" r:id="rId13"/>
    <p:sldId id="295" r:id="rId14"/>
    <p:sldId id="261" r:id="rId15"/>
    <p:sldId id="262" r:id="rId16"/>
    <p:sldId id="263" r:id="rId17"/>
    <p:sldId id="316" r:id="rId18"/>
    <p:sldId id="317" r:id="rId19"/>
    <p:sldId id="318" r:id="rId20"/>
    <p:sldId id="319" r:id="rId21"/>
    <p:sldId id="320" r:id="rId22"/>
    <p:sldId id="321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USH80023" initials="P" lastIdx="1" clrIdx="0">
    <p:extLst>
      <p:ext uri="{19B8F6BF-5375-455C-9EA6-DF929625EA0E}">
        <p15:presenceInfo xmlns:p15="http://schemas.microsoft.com/office/powerpoint/2012/main" userId="PLUSH800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048B8"/>
    <a:srgbClr val="0000ED"/>
    <a:srgbClr val="1B0771"/>
    <a:srgbClr val="99FF66"/>
    <a:srgbClr val="FF0000"/>
    <a:srgbClr val="3260BC"/>
    <a:srgbClr val="00007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9837" autoAdjust="0"/>
  </p:normalViewPr>
  <p:slideViewPr>
    <p:cSldViewPr>
      <p:cViewPr varScale="1">
        <p:scale>
          <a:sx n="76" d="100"/>
          <a:sy n="76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A845D1C6-8794-4453-B54E-057F04A5DB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1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391FCD-6DA3-4E99-B312-0D45BEF308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0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91FCD-6DA3-4E99-B312-0D45BEF3080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8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351387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6385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39031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524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8427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1919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678548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88186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35317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34020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125565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175270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5453842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3"/>
          <p:cNvPicPr>
            <a:picLocks noChangeAspect="1" noChangeArrowheads="1"/>
          </p:cNvPicPr>
          <p:nvPr userDrawn="1"/>
        </p:nvPicPr>
        <p:blipFill>
          <a:blip r:embed="rId15">
            <a:lum bright="5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0" y="838200"/>
            <a:ext cx="9144000" cy="1270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bg1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431800" y="762000"/>
            <a:ext cx="101600" cy="2895600"/>
          </a:xfrm>
          <a:prstGeom prst="rect">
            <a:avLst/>
          </a:prstGeom>
          <a:gradFill rotWithShape="1">
            <a:gsLst>
              <a:gs pos="0">
                <a:srgbClr val="0000C8"/>
              </a:gs>
              <a:gs pos="100000">
                <a:schemeClr val="bg1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 userDrawn="1"/>
        </p:nvSpPr>
        <p:spPr bwMode="auto">
          <a:xfrm>
            <a:off x="304800" y="698500"/>
            <a:ext cx="457200" cy="457200"/>
          </a:xfrm>
          <a:prstGeom prst="rect">
            <a:avLst/>
          </a:prstGeom>
          <a:gradFill rotWithShape="0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228600" y="304800"/>
            <a:ext cx="381000" cy="698500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381000" y="609600"/>
            <a:ext cx="609600" cy="3175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 userDrawn="1"/>
        </p:nvSpPr>
        <p:spPr bwMode="auto">
          <a:xfrm>
            <a:off x="0" y="6115050"/>
            <a:ext cx="9144000" cy="127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3399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pic>
        <p:nvPicPr>
          <p:cNvPr id="1057" name="Picture 13" descr="076-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7391400" y="6358553"/>
            <a:ext cx="1341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Verdana" pitchFamily="34" charset="0"/>
              </a:rPr>
              <a:t>Page </a:t>
            </a:r>
            <a:fld id="{A37CDF4D-4ED5-458F-94D4-BA9495888904}" type="slidenum">
              <a:rPr lang="en-US" sz="1800" b="1">
                <a:solidFill>
                  <a:schemeClr val="bg1"/>
                </a:solidFill>
                <a:latin typeface="Verdana" pitchFamily="34" charset="0"/>
              </a:rPr>
              <a:pPr/>
              <a:t>‹#›</a:t>
            </a:fld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 userDrawn="1"/>
        </p:nvSpPr>
        <p:spPr bwMode="auto">
          <a:xfrm flipV="1">
            <a:off x="0" y="6040438"/>
            <a:ext cx="9144000" cy="1270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09471" y="6280299"/>
            <a:ext cx="31005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Electrical and Computer Engineering</a:t>
            </a:r>
          </a:p>
          <a:p>
            <a:pPr eaLnBrk="1" hangingPunct="1"/>
            <a:r>
              <a:rPr lang="en-US" sz="1400" b="0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University of Missouri, Columbia</a:t>
            </a:r>
          </a:p>
        </p:txBody>
      </p:sp>
      <p:sp>
        <p:nvSpPr>
          <p:cNvPr id="2" name="AutoShape 2" descr="data:image/jpeg;base64,/9j/4AAQSkZJRgABAQAAAQABAAD/2wCEAAkGBwgHBgkIBwgKCgkLDRYPDQwMDRsUFRAWIB0iIiAdHx8kKDQsJCYxJx8fLT0tMTU3Ojo6Iys/RD84QzQ5OjcBCgoKDQwNGg8PGjclHyU3Nzc3Nzc3Nzc3Nzc3Nzc3Nzc3Nzc3Nzc3Nzc3Nzc3Nzc3Nzc3Nzc3Nzc3Nzc3Nzc3N//AABEIAKAAoAMBEQACEQEDEQH/xAAcAAABBAMBAAAAAAAAAAAAAAAAAQYHCAMEBQL/xABKEAABAwIBBAwLBQYFBQAAAAABAAIDBAURBgcSMRMUITI2QVFUYXGT0RUiU3N0gZGSobGyFiNCUsEzNDWDo8IkcqLh8ENFVWKC/8QAGwEBAAIDAQEAAAAAAAAAAAAAAAECBAUGAwf/xAA2EQACAQMBBAgFAwMFAAAAAAAAAQIDBBESBSExUQYTFDJBUnGRFTOBscFCYaEi0fAjNENT4f/aAAwDAQACEQMRAD8AnFAYpZWxjFyA1zcYRrKAPCUHKgDwlByoA8JQcqAPCUHKgDwlByoD0yuiccGoDZadIYhAI97WDFxCA1jcIQcMQEAnhKDlQB4Sg5UAeEoOVAHhKDlQB4Sg5UAouMJOAKA2I5GyDFqAyIAQDLzpzSRZI3Ixvcx2wnBzHEEICuW3KznlT2zu9CcBtyr53U9s7vQnAbcq+d1PbO70GA25V87qe2d3oMBtyr53U9s7vQYDblXzup7Z3egwZqO7XChq4auCrqDJA8PYDM4gkcRxKDBZ/JW7xXi1U9ZA7FkzA5vUUKnGzl5ReArBUTRu+/cNCIf+53B/zoQFdDWVg3DW1LjymZ27060LYE25V87qe2d3oMBtyr53U9s7vQYDblXzup7Z3egwG3KvndT2zu9BgNuVfO6ntnd6DAjqyrwP+Mqdzkmd3oQyz+Qsr5cnbe57i47XZiScSfFCEDjQAgGPnY4IXHzJQFcELASADigPGyx+UZ7wTD5DKDZY/KM94KdMuRGQ2WLyjPeCYfInKDZYvKM94JplyIyewVBJKuZbKEwiotFQ7efewknWDvh6jgfWhDRws7V+N2v7KSF/+HowcQDrkdhj7Bh7SgSGNq3eLpKE5POyx+UZ7wU6WRkNlj8oz3gp0snIbLH5RnvBRpfIZDZYvKs94JhkZPagnIjt6epAy0WQHByg9GZ9IQqOZACAY+djghcfMlAVwQsb1iAde7eHAEGpYCCNYxXjctqjNrkWh3kTTtSl5tD2YXAdored+7NvojyDadLzaHswo7RW8792NEeQbTpebQ9mE7RW8792NEeQm06Ugg0sBB1/dhT2isv1v3I0R5EP5T2c2O7yUgBMThskJPGw6vZuhdzY3SuaCqePB+pq6sOrnpNWz3Ga03KGtpsDJGcdF2pw5Csw82aj3vkcXyv05HEue48bjrKBDlyBsrbreDPO3GmpMHvxGIc/8I/Vara952ahiPelw/J729PXL9iU9rweQi9wLjeuq+Z+5stMeQbXg8hF7gTrqnmfuNMeQbXg8hF7gTrqvmY0x5Ctp4MR9xFr/IFZVqmV/U/caVyICg/YM6gvo0u8zSo9O3p6lBLLRZAcHKD0Zn0hCo5kAIBj52OCFx8yUBXBCwrHOY9r2Etc0gtc04EHlTjuBLWQ15mvNne+r3Z6eTYnSfn8UHHr3Vxe2LSFtWShwks45GytqjnHf4DiWoMkEAIBu5cWXwvaNOFhdVUuMkQGsj8TfXh7QFt9j3nUV9D7suP4Ma4p6o58URGDjgQQQR7V2jWDWnpjHSPayNhfI8hrWt1uJOAChtJNsYy8E1ZOWltltMNG0gyDxpXD8TzrXBX907qu5+HBG2ow0RwdJYR6ggBAM7OJe6y2w0lNRSbCajTL5W74BuG4OTfa+hdBsO0pVnKpUWcYMO6qOOEiMmjAYAYALqzXg7enqQllosgODlB6Mz6QhUcyAEAx87HBC4+ZKArghYEBJGav+E1/pf8AY1cr0i+bT9PyZ9n3X6j1XPGYCA16WshqZamOJ2L6aTY5ByHAEe0Fe9a3lTjGT4SWSkZKTaXgbIOBB5F4FyJMubL4JvBkhbhTVZMkYw3Gu/E32nH19C7jZV32mhh95bjVXFPq57uB0s2tm2xVyXadn3VOdCEn8UmG6R1Dc6z0LF23duFNUY8ZfY9LWlqlqZJGpcibE1Za6GO5Q0GJM0sbpcORrcN09ZPwKyI20nQdZ8E8HnrWrSbSxz0BAR5nW/ebV5uX5sXVdHflVPVfYwLzihiroTDEdvT1IGWiyA4OUHozPpCFRzIAQDHzscELj5koCuCFgQEkZq/4TX+l/wBjVyvSL51P0/Jn2fdfqPVc8ZgICNJL34Czg3OaQkU0sgjn6Botwd04d67FWnatnU4LillGt6zq67ZJYIwBG6DqI1Lj2mtzNicrKazsvdolpMWtlHjwvcN68aj8cFnbPvHa1tfh4nlWp9ZHBuW+hht1FDR04+7haGgncJPGT1rHua8q9V1JcWXhHRHBkq6mGippampfoxRNL3noCrRoyrzUIcWTKSissj3Iu5T3bLKetqRg+SB+DccQxuIwb6u9dRtWhC3sFTj4NGBbzc6uWSOuSNiCEEd51v3m1ebl+bF1PR35VT1X2MG84oYy6IwxHb09SBlosgODlB6Mz6QhUcyAEAx87HBC4+ZKArghYEIJMzXwyR2Ople3RZNU6UZ/MA1oJ9oXJ9IZRdeEVxS3+5sLNPS2PFaAzAQghzLRjo8qrnpgt05GuGO5iNEDH5rvdmSTs6bX+bzVV8da0x55u74a6hdb6h339KAYz+eP/bV7Fodt2fVz6+PCXH1/9Mq1q6lpY8FoDMBCCOs5N72edlnpnHQiIdUEHW7WG9Q1+sLrNh2XVxdefF8PyYF1Uy9C+pp5tGOflBI9jcWMpzpHDe4kYfJe23Xi0w+a/gpa/MJRXGmzBAR9nWYRNanlp0dGVulxY4tOHwXU9HX/AKdRfuvsa+84r6jDXRGII7enqQMtFkBwcoPRmfSEKjmQAgGPnY4IXHzJQFcELG3Z4457vQwytDo5J2NeHaiMd0LxuJONGclxSZaOHJInFrGRsDI2BrGjANAwAC+eScpPL4m4xjchVUkEA2M4lLBLk7LUSRMdPCW7G/Dxm4kYrd7DqTVyoJ7nnKMa6itGojK2V89rr4K6m3ZYHY6JO48cbT0EYrq61GNem6cuD3GuhLQ8om2grILhRw1dM7SimaHNP/ONfP7ihKhUdOXFG3hLVHKNHKW8MslqkqjgZT4kLSd886vUNaydnWbuq2jw8fQrWqdXHJDD3vke+SVxdI8lznHjJ3SV3iSSwjUb3vZNGS0ENPYKIQRtZpwte/RG+cRuk9K4PaU5Tup6nwbNtQSUFg6iwD1BAYqqkp62EwVcDJona2PGIXtRrTpTUoPDIlFSWGQJCcYWY68Avo8u8zSo9O3p6lUllosgODlB6Mz6QhUcyAEAx87HBC4+ZKArghYyU80lNPHPC7RljcHMdhjgRqKrKKkmmM4O19ssoOf/ANJvcsH4VZf9Z7dfU5h9ssoOf/0m9yfCrLyDr6nMPtllBz/+k3uT4VZeQdfU5mvX5S3e40j6Wsq9khfhpN0GjHDqC9KNhbUZ64Rwysqs5bmzkrMPLB1LblDdrXTmnoqwxxaRdoloIBOvDFYtayoV5aqkcs9Y1JxWIsw3S7193fE+41BmMQIYNEADHXq6gr0LWjQTVKOMkSnKfeZor3KHbpsrb5S08dPBWhsUbdFrdjacB7Fgz2ZaTk5ShvZ6qtUSwmZPtplBz1vZN7lX4TZ+T7k9oq8w+2mUHPW9k3uT4TZ+T7jtFXmL9tMoOfN7Fvcnwqz8n3HaKvMbzWhrQBqG4FsDxB29PUgZaLIDg5QejM+kIVHMgBAMfOxwQuPmSgK4IWDAkgNaSTqA4ynDiQe9hm8jL2ZVdUea90Www2GbyMvZlTqjzXuhhhsM3kZezKao817oYYbBN5GXsyo1R5jDPHHgQQeRWIBACAVoLjota5zjqDRiSobS4slHrYZvIy9mVGuPP+UMMNhm8jL2ZTVHmvdDDDYZvIy9mVOqPP8AlDDDYJvIy9mVGqPMYZ4ViBHb09SBlosgODlB6Mz6QhUcyAEAx87HBC4+ZKArghY3rDuXy34a9sx/UF43HyZ45Fod5E4EkHWvnSbNzgMTyqcsgMTyplgVhJe0dKht8ySBKn98qfPyfUV9Jj3UaQxqwBAd/ITE5U0Y/wA2HXola/auVaTwetD5iJfxPKuF1M2oYnlTLAYnlTLArCS4dalNsFfYf2LP8oX0uXeZpEenb09SqSy0WQHByg9GZ9IQqOZACAY+djghcfMlAVwQsIQCMDugoCU829dPWWKSOoeX7Vm2JjicSW6IIB6sSuQ27RhTuFKP6ln65NjaSbg0/Ada0ZlAgGbnMuFRS2ylp6eR0bamRwkc04EtaB4vUcfguh2BRhOcpyWWsYMO7k1FJeJGYAAXVGvFQkEAhAcCCMRyJnAJiyLrJ67J2mmqXl8g0maZ3S7Akbq4ja9GFK6koLCNpbycqaydxas9wQDFzo100UNDRRvcyKcSOl0ThpgYANPRuldL0foweuq1vWMf5zMG7k1heBHi6YwRHb09SEstFkBwcoPRmfSEKjmQAgGPnY4IXHzJQFcELAgJIzV/wmv9L/sauV6RfNp+n5M+z7r9R6rnjMBAMTOt+72vzkvyaul6Pf8AJ9DBvP0kerpjCBACAEBLObzgtT+ck+orjNuf7t+iNlafLHItOZIICPM6371avNy/Ni6ro78qp6r7GBecUMVdCYYjt6epAy0WQHByg9GZ9IQqOZACAZGdfghcfMFAVvKFgQEiZqpm7TuVOSNJszJAOUFuH9q5jpFD+qnP9mjOs3uaHyubM0EBxMrbAMoLcyFsginhfpxPI3McMCD0EfJbLZl/2Oq5NZT3M8K9LrIkXXCw3W3PLauhmAH42N02nqIXYUbyhWWYSX59jXSpzjxRz3Me04PY8dbSFkJp8GU3ixxSynCKKR/Q1hKNpLLY38jsWzJW83Jw2OkdDFxy1A0Gj9SsO42jbUFmUs/sj1hRqT4IlazW6O022GhheXiJvjOIw0idZ9q4y7uXc1ZVWuJsqdPRFI3ViHoCAjjOpIHXC3RAjFkL3HoxcO4rrOj0cUZvm0a+7f8AUkMlb8xBHb09SBlosgODlB6Mz6QhUcyAEAzc6ED58krk2PdO13H2DFAVq40LAgOzknevAd2ZPJiYJBsc4GvR4iOo/qsG/tO10XTXFcP7HrRqdXLJMMM0dRCyaCRskT2gte04gjrXC1ISpycZLDNqmpLKPaoSCAUEjUUAinU+ZGAxTLfEYQKCQQAgMFbWU9BTPqayVscLNbnfIcpXrQoVK89FNZZSc1FZZDWUF1febrNWubotdg2NhO9YNWPTx+td7Z26tqMaS3/3NVUnrlqOcskoeXnRY48gxQFqMiYHU9hoon7jm07ARyHRCFRwoAQGldKVtVSvje0Oa4YFp1EciAqzlNY5cnLvLb5t43xoXkb+PiPq1FCTloSGtAdGzXy4WZ5NDPoMccXROGLCeXDlWNc2lG5WKiz+/iXhOcO6PC35xo3Na2529zD+enfiPYf91o6/R/xpT9zKjd+ZHdpss7BUDA1wiJ4pmFv6LXT2NeRfdz6Hsrmm/HB0I73aZt2K5Ujv5zQsSVjdQ71N+x6KtTfiZ211G4Ytq6c9Ure9efZq3kfsydceYjq+iZvqynHXK3vUq1rv9D9hrjzMMl8tMQ+8udIP5zT+q9FYXT4U2VdamuLNCoyysMAx8INlP5YWFyyobGvJbtOPUo7mmvHI37lnGADmWuhJPFLUHD/SO9bK36PrjWn9EeMrvyoZd0udbdagVFfUOlkbiG4jAMx/KOJb+hQp28dNNYRiSm5vLNRepUADjgNaA7+RGTsmUl8ipywmliLZKh2GI0cdxvr+WKEMtBRRbFC1uHFuoQbCAEAjhiMEA0MuMj6TKSh2GUaEjcTFMBuxno6OhAV9yjyfuGTlYKe5xaId+zmbvJOo8vQhOTlITkEAIA4ulBgTAcYHsRNjAhjjOtjT1hTl8xgBGxupjB/8pljB6wHJ8FAwHEByIMAgBACDJ3clslLjlNUAUjdjpmuwfUvb4o6BylCMlhMj8laHJ63tp6VnS953z3cpQgcw3EAIAQAgEIBQHMutlo7nA6GrgZLG7W14xCnIIoyizPAPMtkqTDjqglGk31HWPioAwbrkblBa3HbFslewa5IfvB8N34ITk4MoMLi2YGJw/DI0tPxQnIgIOrdQjIo1a0GQ9vsQZBBkPYhIhc0DEuAHKhGTJTxSVLtGmjfM46tiaXfJCcjjtOQWUVzcCKE08Z/HOQ34a0IySHk1mio6dzZ7xM6skH/TDdGMerWfWUIJRoLdDRxhkTGta0YANGAAQG6gBACAEAIAQAgPLmg6xigMMlLG8YFoQGjVWKiqgRPBHJj+ZgPzQHHqM32T8+7Ja6M/ygPkmQaT81+Tb/8AtkA6d1SDGc1mTn/j2e87vUABmsycB/h0R63HvQGZmbHJthxFppyekFMg36XISxUxBitlG3qhGKA7FPZ6SnboxxNaORrcEBuMp426mhAZcEAqAEAIAQH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wgHBgkIBwgKCgkLDRYPDQwMDRsUFRAWIB0iIiAdHx8kKDQsJCYxJx8fLT0tMTU3Ojo6Iys/RD84QzQ5OjcBCgoKDQwNGg8PGjclHyU3Nzc3Nzc3Nzc3Nzc3Nzc3Nzc3Nzc3Nzc3Nzc3Nzc3Nzc3Nzc3Nzc3Nzc3Nzc3Nzc3N//AABEIAKAAoAMBEQACEQEDEQH/xAAcAAABBAMBAAAAAAAAAAAAAAAAAQYHCAMEBQL/xABKEAABAwIBBAwLBQYFBQAAAAABAAIDBAURBgcSMRMUITI2QVFUYXGT0RUiU3N0gZGSobGyFiNCUsEzNDWDo8IkcqLh8ENFVWKC/8QAGwEBAAIDAQEAAAAAAAAAAAAAAAECBAUGAwf/xAA2EQACAQMBBAgFAwMFAAAAAAAAAQIDBBESBSExUQYTFDJBUnGRFTOBscFCYaEi0fAjNENT4f/aAAwDAQACEQMRAD8AnFAYpZWxjFyA1zcYRrKAPCUHKgDwlByoA8JQcqAPCUHKgDwlByoD0yuiccGoDZadIYhAI97WDFxCA1jcIQcMQEAnhKDlQB4Sg5UAeEoOVAHhKDlQB4Sg5UAouMJOAKA2I5GyDFqAyIAQDLzpzSRZI3Ixvcx2wnBzHEEICuW3KznlT2zu9CcBtyr53U9s7vQnAbcq+d1PbO70GA25V87qe2d3oMBtyr53U9s7vQYDblXzup7Z3egwZqO7XChq4auCrqDJA8PYDM4gkcRxKDBZ/JW7xXi1U9ZA7FkzA5vUUKnGzl5ReArBUTRu+/cNCIf+53B/zoQFdDWVg3DW1LjymZ27060LYE25V87qe2d3oMBtyr53U9s7vQYDblXzup7Z3egwG3KvndT2zu9BgNuVfO6ntnd6DAjqyrwP+Mqdzkmd3oQyz+Qsr5cnbe57i47XZiScSfFCEDjQAgGPnY4IXHzJQFcELASADigPGyx+UZ7wTD5DKDZY/KM94KdMuRGQ2WLyjPeCYfInKDZYvKM94JplyIyewVBJKuZbKEwiotFQ7efewknWDvh6jgfWhDRws7V+N2v7KSF/+HowcQDrkdhj7Bh7SgSGNq3eLpKE5POyx+UZ7wU6WRkNlj8oz3gp0snIbLH5RnvBRpfIZDZYvKs94JhkZPagnIjt6epAy0WQHByg9GZ9IQqOZACAY+djghcfMlAVwQsb1iAde7eHAEGpYCCNYxXjctqjNrkWh3kTTtSl5tD2YXAdored+7NvojyDadLzaHswo7RW8792NEeQbTpebQ9mE7RW8792NEeQm06Ugg0sBB1/dhT2isv1v3I0R5EP5T2c2O7yUgBMThskJPGw6vZuhdzY3SuaCqePB+pq6sOrnpNWz3Ga03KGtpsDJGcdF2pw5Csw82aj3vkcXyv05HEue48bjrKBDlyBsrbreDPO3GmpMHvxGIc/8I/Vara952ahiPelw/J729PXL9iU9rweQi9wLjeuq+Z+5stMeQbXg8hF7gTrqnmfuNMeQbXg8hF7gTrqvmY0x5Ctp4MR9xFr/IFZVqmV/U/caVyICg/YM6gvo0u8zSo9O3p6lBLLRZAcHKD0Zn0hCo5kAIBj52OCFx8yUBXBCwrHOY9r2Etc0gtc04EHlTjuBLWQ15mvNne+r3Z6eTYnSfn8UHHr3Vxe2LSFtWShwks45GytqjnHf4DiWoMkEAIBu5cWXwvaNOFhdVUuMkQGsj8TfXh7QFt9j3nUV9D7suP4Ma4p6o58URGDjgQQQR7V2jWDWnpjHSPayNhfI8hrWt1uJOAChtJNsYy8E1ZOWltltMNG0gyDxpXD8TzrXBX907qu5+HBG2ow0RwdJYR6ggBAM7OJe6y2w0lNRSbCajTL5W74BuG4OTfa+hdBsO0pVnKpUWcYMO6qOOEiMmjAYAYALqzXg7enqQllosgODlB6Mz6QhUcyAEAx87HBC4+ZKArghYEBJGav+E1/pf8AY1cr0i+bT9PyZ9n3X6j1XPGYCA16WshqZamOJ2L6aTY5ByHAEe0Fe9a3lTjGT4SWSkZKTaXgbIOBB5F4FyJMubL4JvBkhbhTVZMkYw3Gu/E32nH19C7jZV32mhh95bjVXFPq57uB0s2tm2xVyXadn3VOdCEn8UmG6R1Dc6z0LF23duFNUY8ZfY9LWlqlqZJGpcibE1Za6GO5Q0GJM0sbpcORrcN09ZPwKyI20nQdZ8E8HnrWrSbSxz0BAR5nW/ebV5uX5sXVdHflVPVfYwLzihiroTDEdvT1IGWiyA4OUHozPpCFRzIAQDHzscELj5koCuCFgQEkZq/4TX+l/wBjVyvSL51P0/Jn2fdfqPVc8ZgICNJL34Czg3OaQkU0sgjn6Botwd04d67FWnatnU4LillGt6zq67ZJYIwBG6DqI1Lj2mtzNicrKazsvdolpMWtlHjwvcN68aj8cFnbPvHa1tfh4nlWp9ZHBuW+hht1FDR04+7haGgncJPGT1rHua8q9V1JcWXhHRHBkq6mGippampfoxRNL3noCrRoyrzUIcWTKSissj3Iu5T3bLKetqRg+SB+DccQxuIwb6u9dRtWhC3sFTj4NGBbzc6uWSOuSNiCEEd51v3m1ebl+bF1PR35VT1X2MG84oYy6IwxHb09SBlosgODlB6Mz6QhUcyAEAx87HBC4+ZKArghYEIJMzXwyR2Ople3RZNU6UZ/MA1oJ9oXJ9IZRdeEVxS3+5sLNPS2PFaAzAQghzLRjo8qrnpgt05GuGO5iNEDH5rvdmSTs6bX+bzVV8da0x55u74a6hdb6h339KAYz+eP/bV7Fodt2fVz6+PCXH1/9Mq1q6lpY8FoDMBCCOs5N72edlnpnHQiIdUEHW7WG9Q1+sLrNh2XVxdefF8PyYF1Uy9C+pp5tGOflBI9jcWMpzpHDe4kYfJe23Xi0w+a/gpa/MJRXGmzBAR9nWYRNanlp0dGVulxY4tOHwXU9HX/AKdRfuvsa+84r6jDXRGII7enqQMtFkBwcoPRmfSEKjmQAgGPnY4IXHzJQFcELG3Z4457vQwytDo5J2NeHaiMd0LxuJONGclxSZaOHJInFrGRsDI2BrGjANAwAC+eScpPL4m4xjchVUkEA2M4lLBLk7LUSRMdPCW7G/Dxm4kYrd7DqTVyoJ7nnKMa6itGojK2V89rr4K6m3ZYHY6JO48cbT0EYrq61GNem6cuD3GuhLQ8om2grILhRw1dM7SimaHNP/ONfP7ihKhUdOXFG3hLVHKNHKW8MslqkqjgZT4kLSd886vUNaydnWbuq2jw8fQrWqdXHJDD3vke+SVxdI8lznHjJ3SV3iSSwjUb3vZNGS0ENPYKIQRtZpwte/RG+cRuk9K4PaU5Tup6nwbNtQSUFg6iwD1BAYqqkp62EwVcDJona2PGIXtRrTpTUoPDIlFSWGQJCcYWY68Avo8u8zSo9O3p6lUllosgODlB6Mz6QhUcyAEAx87HBC4+ZKArghYyU80lNPHPC7RljcHMdhjgRqKrKKkmmM4O19ssoOf/ANJvcsH4VZf9Z7dfU5h9ssoOf/0m9yfCrLyDr6nMPtllBz/+k3uT4VZeQdfU5mvX5S3e40j6Wsq9khfhpN0GjHDqC9KNhbUZ64Rwysqs5bmzkrMPLB1LblDdrXTmnoqwxxaRdoloIBOvDFYtayoV5aqkcs9Y1JxWIsw3S7193fE+41BmMQIYNEADHXq6gr0LWjQTVKOMkSnKfeZor3KHbpsrb5S08dPBWhsUbdFrdjacB7Fgz2ZaTk5ShvZ6qtUSwmZPtplBz1vZN7lX4TZ+T7k9oq8w+2mUHPW9k3uT4TZ+T7jtFXmL9tMoOfN7Fvcnwqz8n3HaKvMbzWhrQBqG4FsDxB29PUgZaLIDg5QejM+kIVHMgBAMfOxwQuPmSgK4IWDAkgNaSTqA4ynDiQe9hm8jL2ZVdUea90Www2GbyMvZlTqjzXuhhhsM3kZezKao817oYYbBN5GXsyo1R5jDPHHgQQeRWIBACAVoLjota5zjqDRiSobS4slHrYZvIy9mVGuPP+UMMNhm8jL2ZTVHmvdDDDYZvIy9mVOqPP8AlDDDYJvIy9mVGqPMYZ4ViBHb09SBlosgODlB6Mz6QhUcyAEAx87HBC4+ZKArghY3rDuXy34a9sx/UF43HyZ45Fod5E4EkHWvnSbNzgMTyqcsgMTyplgVhJe0dKht8ySBKn98qfPyfUV9Jj3UaQxqwBAd/ITE5U0Y/wA2HXola/auVaTwetD5iJfxPKuF1M2oYnlTLAYnlTLArCS4dalNsFfYf2LP8oX0uXeZpEenb09SqSy0WQHByg9GZ9IQqOZACAY+djghcfMlAVwQsIQCMDugoCU829dPWWKSOoeX7Vm2JjicSW6IIB6sSuQ27RhTuFKP6ln65NjaSbg0/Ada0ZlAgGbnMuFRS2ylp6eR0bamRwkc04EtaB4vUcfguh2BRhOcpyWWsYMO7k1FJeJGYAAXVGvFQkEAhAcCCMRyJnAJiyLrJ67J2mmqXl8g0maZ3S7Akbq4ja9GFK6koLCNpbycqaydxas9wQDFzo100UNDRRvcyKcSOl0ThpgYANPRuldL0foweuq1vWMf5zMG7k1heBHi6YwRHb09SEstFkBwcoPRmfSEKjmQAgGPnY4IXHzJQFcELAgJIzV/wmv9L/sauV6RfNp+n5M+z7r9R6rnjMBAMTOt+72vzkvyaul6Pf8AJ9DBvP0kerpjCBACAEBLObzgtT+ck+orjNuf7t+iNlafLHItOZIICPM6371avNy/Ni6ro78qp6r7GBecUMVdCYYjt6epAy0WQHByg9GZ9IQqOZACAZGdfghcfMFAVvKFgQEiZqpm7TuVOSNJszJAOUFuH9q5jpFD+qnP9mjOs3uaHyubM0EBxMrbAMoLcyFsginhfpxPI3McMCD0EfJbLZl/2Oq5NZT3M8K9LrIkXXCw3W3PLauhmAH42N02nqIXYUbyhWWYSX59jXSpzjxRz3Me04PY8dbSFkJp8GU3ixxSynCKKR/Q1hKNpLLY38jsWzJW83Jw2OkdDFxy1A0Gj9SsO42jbUFmUs/sj1hRqT4IlazW6O022GhheXiJvjOIw0idZ9q4y7uXc1ZVWuJsqdPRFI3ViHoCAjjOpIHXC3RAjFkL3HoxcO4rrOj0cUZvm0a+7f8AUkMlb8xBHb09SBlosgODlB6Mz6QhUcyAEAzc6ED58krk2PdO13H2DFAVq40LAgOzknevAd2ZPJiYJBsc4GvR4iOo/qsG/tO10XTXFcP7HrRqdXLJMMM0dRCyaCRskT2gte04gjrXC1ISpycZLDNqmpLKPaoSCAUEjUUAinU+ZGAxTLfEYQKCQQAgMFbWU9BTPqayVscLNbnfIcpXrQoVK89FNZZSc1FZZDWUF1febrNWubotdg2NhO9YNWPTx+td7Z26tqMaS3/3NVUnrlqOcskoeXnRY48gxQFqMiYHU9hoon7jm07ARyHRCFRwoAQGldKVtVSvje0Oa4YFp1EciAqzlNY5cnLvLb5t43xoXkb+PiPq1FCTloSGtAdGzXy4WZ5NDPoMccXROGLCeXDlWNc2lG5WKiz+/iXhOcO6PC35xo3Na2529zD+enfiPYf91o6/R/xpT9zKjd+ZHdpss7BUDA1wiJ4pmFv6LXT2NeRfdz6Hsrmm/HB0I73aZt2K5Ujv5zQsSVjdQ71N+x6KtTfiZ211G4Ytq6c9Ure9efZq3kfsydceYjq+iZvqynHXK3vUq1rv9D9hrjzMMl8tMQ+8udIP5zT+q9FYXT4U2VdamuLNCoyysMAx8INlP5YWFyyobGvJbtOPUo7mmvHI37lnGADmWuhJPFLUHD/SO9bK36PrjWn9EeMrvyoZd0udbdagVFfUOlkbiG4jAMx/KOJb+hQp28dNNYRiSm5vLNRepUADjgNaA7+RGTsmUl8ipywmliLZKh2GI0cdxvr+WKEMtBRRbFC1uHFuoQbCAEAjhiMEA0MuMj6TKSh2GUaEjcTFMBuxno6OhAV9yjyfuGTlYKe5xaId+zmbvJOo8vQhOTlITkEAIA4ulBgTAcYHsRNjAhjjOtjT1hTl8xgBGxupjB/8pljB6wHJ8FAwHEByIMAgBACDJ3clslLjlNUAUjdjpmuwfUvb4o6BylCMlhMj8laHJ63tp6VnS953z3cpQgcw3EAIAQAgEIBQHMutlo7nA6GrgZLG7W14xCnIIoyizPAPMtkqTDjqglGk31HWPioAwbrkblBa3HbFslewa5IfvB8N34ITk4MoMLi2YGJw/DI0tPxQnIgIOrdQjIo1a0GQ9vsQZBBkPYhIhc0DEuAHKhGTJTxSVLtGmjfM46tiaXfJCcjjtOQWUVzcCKE08Z/HOQ34a0IySHk1mio6dzZ7xM6skH/TDdGMerWfWUIJRoLdDRxhkTGta0YANGAAQG6gBACAEAIAQAgPLmg6xigMMlLG8YFoQGjVWKiqgRPBHJj+ZgPzQHHqM32T8+7Ja6M/ygPkmQaT81+Tb/8AtkA6d1SDGc1mTn/j2e87vUABmsycB/h0R63HvQGZmbHJthxFppyekFMg36XISxUxBitlG3qhGKA7FPZ6SnboxxNaORrcEBuMp426mhAZcEAqAEAIAQH/2Q==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253" name="Picture 5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2" y="6315913"/>
            <a:ext cx="465803" cy="50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arch_tre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onte_Carlo_metho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133600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Mastering </a:t>
            </a:r>
            <a:r>
              <a:rPr lang="en-US" altLang="zh-CN" sz="3200" b="1" dirty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the Game of Go with </a:t>
            </a:r>
            <a:endParaRPr lang="en-US" altLang="zh-CN" sz="3200" b="1" dirty="0" smtClean="0">
              <a:solidFill>
                <a:srgbClr val="1048B8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sz="3200" b="1" dirty="0" smtClean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Deep </a:t>
            </a:r>
            <a:r>
              <a:rPr lang="en-US" altLang="zh-CN" sz="3200" b="1" dirty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Neural Networks </a:t>
            </a:r>
            <a:r>
              <a:rPr lang="en-US" altLang="zh-CN" sz="3200" b="1" dirty="0" smtClean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and Tree </a:t>
            </a:r>
            <a:r>
              <a:rPr lang="en-US" altLang="zh-CN" sz="3200" b="1" dirty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Search</a:t>
            </a:r>
            <a:endParaRPr lang="en-US" sz="3200" b="1" dirty="0" smtClean="0">
              <a:solidFill>
                <a:srgbClr val="1048B8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sz="3200" b="1" dirty="0" err="1" smtClean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Alphgo</a:t>
            </a:r>
            <a:r>
              <a:rPr lang="en-US" altLang="zh-CN" sz="3200" b="1" dirty="0" smtClean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3200" b="1" dirty="0" smtClean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论文解读</a:t>
            </a:r>
            <a:endParaRPr lang="en-US" sz="3200" b="1" dirty="0" smtClean="0">
              <a:solidFill>
                <a:srgbClr val="1048B8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Huang</a:t>
            </a:r>
            <a:r>
              <a:rPr lang="en-US" dirty="0" smtClean="0"/>
              <a:t>, </a:t>
            </a:r>
            <a:r>
              <a:rPr lang="en-US" dirty="0" err="1" smtClean="0"/>
              <a:t>Yibin</a:t>
            </a:r>
            <a:r>
              <a:rPr lang="en-US" dirty="0" smtClean="0"/>
              <a:t>(</a:t>
            </a:r>
            <a:r>
              <a:rPr lang="zh-CN" altLang="en-US" dirty="0" smtClean="0"/>
              <a:t>黄昳彬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3400" y="76200"/>
                <a:ext cx="829547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00ED"/>
                    </a:solidFill>
                    <a:latin typeface="Arial" pitchFamily="34" charset="0"/>
                    <a:cs typeface="Arial" pitchFamily="34" charset="0"/>
                  </a:rPr>
                  <a:t>Supervised Learning of Policy Networks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  <a:p>
                <a:r>
                  <a:rPr lang="en-US" altLang="zh-CN" sz="2800" b="1" dirty="0" smtClean="0">
                    <a:solidFill>
                      <a:srgbClr val="0000ED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2800" b="1" dirty="0">
                  <a:solidFill>
                    <a:srgbClr val="0000ED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76200"/>
                <a:ext cx="8295476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544" t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62000" y="838200"/>
                <a:ext cx="8305800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latin typeface="NimbusRomNo9L-Regu"/>
                  </a:rPr>
                  <a:t>predict </a:t>
                </a:r>
                <a:r>
                  <a:rPr lang="en-US" altLang="zh-CN" dirty="0">
                    <a:latin typeface="NimbusRomNo9L-Regu"/>
                  </a:rPr>
                  <a:t>expert </a:t>
                </a:r>
                <a:r>
                  <a:rPr lang="en-US" altLang="zh-CN" dirty="0" smtClean="0">
                    <a:latin typeface="NimbusRomNo9L-Regu"/>
                  </a:rPr>
                  <a:t>moves in </a:t>
                </a:r>
                <a:r>
                  <a:rPr lang="en-US" altLang="zh-CN" dirty="0">
                    <a:latin typeface="NimbusRomNo9L-Regu"/>
                  </a:rPr>
                  <a:t>the game of Go </a:t>
                </a:r>
                <a:r>
                  <a:rPr lang="en-US" altLang="zh-CN" dirty="0" smtClean="0">
                    <a:latin typeface="NimbusRomNo9L-Regu"/>
                  </a:rPr>
                  <a:t>using supervised learning</a:t>
                </a:r>
              </a:p>
              <a:p>
                <a:r>
                  <a:rPr lang="zh-CN" altLang="en-US" dirty="0" smtClean="0">
                    <a:latin typeface="NimbusRomNo9L-Regu"/>
                  </a:rPr>
                  <a:t>典型的卷积神经网络做图片分类，直接目标是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NimbusRomNo9L-Regu"/>
                  </a:rPr>
                  <a:t>模仿人类高手落子</a:t>
                </a:r>
                <a:r>
                  <a:rPr lang="zh-CN" altLang="en-US" dirty="0" smtClean="0">
                    <a:latin typeface="NimbusRomNo9L-Regu"/>
                  </a:rPr>
                  <a:t>，而不是为了获得比赛胜利。</a:t>
                </a:r>
                <a:endParaRPr lang="en-US" altLang="zh-CN" dirty="0" smtClean="0">
                  <a:latin typeface="NimbusRomNo9L-Regu"/>
                </a:endParaRPr>
              </a:p>
              <a:p>
                <a:endParaRPr lang="en-US" altLang="zh-CN" dirty="0" smtClean="0">
                  <a:latin typeface="NimbusRomNo9L-Regu"/>
                </a:endParaRPr>
              </a:p>
              <a:p>
                <a:r>
                  <a:rPr lang="en-US" altLang="zh-CN" dirty="0" smtClean="0">
                    <a:latin typeface="NimbusRomNo9L-Regu"/>
                  </a:rPr>
                  <a:t>Model:13 convolutional/rectifier non-</a:t>
                </a:r>
                <a:r>
                  <a:rPr lang="en-US" altLang="zh-CN" dirty="0" err="1" smtClean="0">
                    <a:latin typeface="NimbusRomNo9L-Regu"/>
                  </a:rPr>
                  <a:t>linearities</a:t>
                </a:r>
                <a:r>
                  <a:rPr lang="en-US" altLang="zh-CN" dirty="0" smtClean="0">
                    <a:latin typeface="NimbusRomNo9L-Regu"/>
                  </a:rPr>
                  <a:t> layers with a final </a:t>
                </a:r>
                <a:r>
                  <a:rPr lang="en-US" altLang="zh-CN" dirty="0" err="1" smtClean="0">
                    <a:latin typeface="NimbusRomNo9L-Regu"/>
                  </a:rPr>
                  <a:t>softmax</a:t>
                </a:r>
                <a:r>
                  <a:rPr lang="en-US" altLang="zh-CN" dirty="0" smtClean="0">
                    <a:latin typeface="NimbusRomNo9L-Regu"/>
                  </a:rPr>
                  <a:t> layer</a:t>
                </a:r>
              </a:p>
              <a:p>
                <a:r>
                  <a:rPr lang="en-US" altLang="zh-CN" dirty="0" smtClean="0">
                    <a:latin typeface="NimbusRomNo9L-Regu"/>
                  </a:rPr>
                  <a:t>13</a:t>
                </a:r>
                <a:r>
                  <a:rPr lang="zh-CN" altLang="en-US" dirty="0" smtClean="0">
                    <a:latin typeface="NimbusRomNo9L-Regu"/>
                  </a:rPr>
                  <a:t>层卷积和非线性矫正（激活函数），最后跟一个</a:t>
                </a:r>
                <a:r>
                  <a:rPr lang="en-US" altLang="zh-CN" dirty="0" err="1" smtClean="0">
                    <a:latin typeface="NimbusRomNo9L-Regu"/>
                  </a:rPr>
                  <a:t>softmax</a:t>
                </a:r>
                <a:r>
                  <a:rPr lang="zh-CN" altLang="en-US" dirty="0" smtClean="0">
                    <a:latin typeface="NimbusRomNo9L-Regu"/>
                  </a:rPr>
                  <a:t>层</a:t>
                </a:r>
                <a:endParaRPr lang="en-US" altLang="zh-CN" dirty="0" smtClean="0">
                  <a:latin typeface="NimbusRomNo9L-Regu"/>
                </a:endParaRPr>
              </a:p>
              <a:p>
                <a:r>
                  <a:rPr lang="en-US" altLang="zh-CN" dirty="0" smtClean="0">
                    <a:latin typeface="NimbusRomNo9L-Regu"/>
                  </a:rPr>
                  <a:t>Input: a simple representation of board state</a:t>
                </a:r>
              </a:p>
              <a:p>
                <a:r>
                  <a:rPr lang="en-US" altLang="zh-CN" dirty="0" smtClean="0">
                    <a:latin typeface="NimbusRomNo9L-Regu"/>
                  </a:rPr>
                  <a:t>Output: probability distribution over all legal moves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 smtClean="0">
                    <a:latin typeface="NimbusRomNo9L-Regu"/>
                  </a:rPr>
                  <a:t>:weights of convolutional layers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NimbusRomNo9L-Regu"/>
                  </a:rPr>
                  <a:t>:board state of Go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>
                    <a:latin typeface="NimbusRomNo9L-Regu"/>
                  </a:rPr>
                  <a:t>:legal moves of Go</a:t>
                </a:r>
              </a:p>
              <a:p>
                <a:r>
                  <a:rPr lang="en-US" altLang="zh-CN" dirty="0" smtClean="0">
                    <a:latin typeface="NimbusRomNo9L-Regu"/>
                  </a:rPr>
                  <a:t>Database: 30 million positions from the KGS Go Server</a:t>
                </a:r>
                <a:endParaRPr lang="en-US" altLang="zh-CN" dirty="0">
                  <a:latin typeface="NimbusRomNo9L-Regu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838200"/>
                <a:ext cx="8305800" cy="5262979"/>
              </a:xfrm>
              <a:prstGeom prst="rect">
                <a:avLst/>
              </a:prstGeom>
              <a:blipFill rotWithShape="0">
                <a:blip r:embed="rId3"/>
                <a:stretch>
                  <a:fillRect l="-1101" t="-927" r="-514" b="-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9895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43000" y="83530"/>
                <a:ext cx="42222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00ED"/>
                    </a:solidFill>
                    <a:latin typeface="Arial" pitchFamily="34" charset="0"/>
                    <a:cs typeface="Arial" pitchFamily="34" charset="0"/>
                  </a:rPr>
                  <a:t>Input features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  <a:p>
                <a:r>
                  <a:rPr lang="en-US" sz="2800" b="1" dirty="0" smtClean="0">
                    <a:solidFill>
                      <a:srgbClr val="0000ED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2800" b="1" dirty="0">
                  <a:solidFill>
                    <a:srgbClr val="0000ED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83530"/>
                <a:ext cx="4222246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3035" t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8" y="685800"/>
            <a:ext cx="8980952" cy="34857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1000" y="4724400"/>
            <a:ext cx="8648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总共有</a:t>
            </a:r>
            <a:r>
              <a:rPr lang="en-US" altLang="zh-CN" dirty="0" smtClean="0"/>
              <a:t>48</a:t>
            </a:r>
            <a:r>
              <a:rPr lang="zh-CN" altLang="en-US" dirty="0" smtClean="0"/>
              <a:t>通道的</a:t>
            </a:r>
            <a:r>
              <a:rPr lang="en-US" altLang="zh-CN" dirty="0" smtClean="0"/>
              <a:t>19</a:t>
            </a:r>
            <a:r>
              <a:rPr lang="zh-CN" altLang="en-US" dirty="0" smtClean="0"/>
              <a:t>*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的二值图像</a:t>
            </a:r>
            <a:endParaRPr lang="en-US" altLang="zh-CN" dirty="0" smtClean="0"/>
          </a:p>
          <a:p>
            <a:r>
              <a:rPr lang="zh-CN" altLang="en-US" dirty="0"/>
              <a:t>涉及</a:t>
            </a:r>
            <a:r>
              <a:rPr lang="zh-CN" altLang="en-US" dirty="0" smtClean="0"/>
              <a:t>一些围棋术语，未深究</a:t>
            </a:r>
            <a:endParaRPr lang="en-US" altLang="zh-CN" dirty="0" smtClean="0"/>
          </a:p>
          <a:p>
            <a:r>
              <a:rPr lang="zh-CN" altLang="en-US" dirty="0" smtClean="0"/>
              <a:t>有全</a:t>
            </a:r>
            <a:r>
              <a:rPr lang="en-US" altLang="zh-CN" dirty="0" smtClean="0"/>
              <a:t>0</a:t>
            </a:r>
            <a:r>
              <a:rPr lang="zh-CN" altLang="en-US" dirty="0" smtClean="0"/>
              <a:t>图像，有全</a:t>
            </a:r>
            <a:r>
              <a:rPr lang="en-US" altLang="zh-CN" dirty="0" smtClean="0"/>
              <a:t>1</a:t>
            </a:r>
            <a:r>
              <a:rPr lang="zh-CN" altLang="en-US" dirty="0" smtClean="0"/>
              <a:t>图像，还有</a:t>
            </a:r>
            <a:r>
              <a:rPr lang="zh-CN" altLang="en-US" dirty="0"/>
              <a:t>很多</a:t>
            </a:r>
            <a:r>
              <a:rPr lang="zh-CN" altLang="en-US" dirty="0" smtClean="0"/>
              <a:t>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个重复的图像（？？？）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9895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90600" y="76200"/>
                <a:ext cx="45225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ED"/>
                    </a:solidFill>
                    <a:latin typeface="Arial" pitchFamily="34" charset="0"/>
                    <a:cs typeface="Arial" pitchFamily="34" charset="0"/>
                  </a:rPr>
                  <a:t>rollout </a:t>
                </a:r>
                <a:r>
                  <a:rPr lang="en-US" sz="2800" b="1" dirty="0" smtClean="0">
                    <a:solidFill>
                      <a:srgbClr val="0000ED"/>
                    </a:solidFill>
                    <a:latin typeface="Arial" pitchFamily="34" charset="0"/>
                    <a:cs typeface="Arial" pitchFamily="34" charset="0"/>
                  </a:rPr>
                  <a:t>policy </a:t>
                </a:r>
                <a:r>
                  <a:rPr lang="en-US" altLang="zh-CN" sz="2800" b="1" dirty="0" smtClean="0">
                    <a:solidFill>
                      <a:srgbClr val="0000ED"/>
                    </a:solidFill>
                    <a:latin typeface="Arial" pitchFamily="34" charset="0"/>
                    <a:cs typeface="Arial" pitchFamily="34" charset="0"/>
                  </a:rPr>
                  <a:t>net</a:t>
                </a:r>
                <a:r>
                  <a:rPr lang="en-US" sz="2800" b="1" dirty="0" smtClean="0">
                    <a:solidFill>
                      <a:srgbClr val="0000ED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800" dirty="0"/>
                          <m:t>π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  <a:p>
                <a:endParaRPr lang="en-US" sz="2800" b="1" dirty="0">
                  <a:solidFill>
                    <a:srgbClr val="0000ED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76200"/>
                <a:ext cx="4522585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2834" t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838200" y="945798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faster but less accurate rollout policy to </a:t>
            </a:r>
            <a:r>
              <a:rPr lang="en-US" altLang="zh-CN" dirty="0"/>
              <a:t>predict expert moves in the game of Go using supervised learning</a:t>
            </a:r>
          </a:p>
          <a:p>
            <a:r>
              <a:rPr lang="zh-CN" altLang="en-US" dirty="0" smtClean="0"/>
              <a:t>同样的目标，但是更快更不准确的卷积神经网络</a:t>
            </a:r>
            <a:endParaRPr lang="en-US" altLang="zh-CN" dirty="0" smtClean="0"/>
          </a:p>
          <a:p>
            <a:r>
              <a:rPr lang="en-US" altLang="zh-CN" dirty="0"/>
              <a:t>using a linear </a:t>
            </a:r>
            <a:r>
              <a:rPr lang="en-US" altLang="zh-CN" dirty="0" err="1"/>
              <a:t>softmax</a:t>
            </a:r>
            <a:r>
              <a:rPr lang="en-US" altLang="zh-CN" dirty="0"/>
              <a:t> of small pattern features </a:t>
            </a:r>
            <a:r>
              <a:rPr lang="en-US" altLang="zh-CN" dirty="0" smtClean="0"/>
              <a:t>with weights π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" y="2515458"/>
            <a:ext cx="8971428" cy="2019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785111"/>
                  </p:ext>
                </p:extLst>
              </p:nvPr>
            </p:nvGraphicFramePr>
            <p:xfrm>
              <a:off x="30610" y="4724400"/>
              <a:ext cx="911338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590"/>
                    <a:gridCol w="1066800"/>
                    <a:gridCol w="1905000"/>
                    <a:gridCol w="533399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accuracy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speed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Input features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57.0%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3ms/per selection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48</a:t>
                          </a:r>
                          <a:r>
                            <a:rPr lang="en-US" altLang="zh-CN" baseline="0" dirty="0" smtClean="0"/>
                            <a:t> channels of 19*19 binary images\global features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CN" sz="1600" dirty="0"/>
                                      <m:t>π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24.2%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2μs/per</a:t>
                          </a:r>
                          <a:r>
                            <a:rPr lang="en-US" altLang="zh-CN" baseline="0" dirty="0" smtClean="0"/>
                            <a:t> selection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109747 channels</a:t>
                          </a:r>
                          <a:r>
                            <a:rPr lang="en-US" altLang="zh-CN" baseline="0" dirty="0" smtClean="0"/>
                            <a:t> of smaller binary images\local feature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785111"/>
                  </p:ext>
                </p:extLst>
              </p:nvPr>
            </p:nvGraphicFramePr>
            <p:xfrm>
              <a:off x="30610" y="4724400"/>
              <a:ext cx="911338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590"/>
                    <a:gridCol w="1066800"/>
                    <a:gridCol w="1905000"/>
                    <a:gridCol w="533399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accuracy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speed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Input features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15" t="-108197" r="-103636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57.0%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3ms/per selection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48</a:t>
                          </a:r>
                          <a:r>
                            <a:rPr lang="en-US" altLang="zh-CN" baseline="0" dirty="0" smtClean="0"/>
                            <a:t> channels of 19*19 binary images\global features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15" t="-208197" r="-103636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24.2%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2μs/per</a:t>
                          </a:r>
                          <a:r>
                            <a:rPr lang="en-US" altLang="zh-CN" baseline="0" dirty="0" smtClean="0"/>
                            <a:t> selection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109747 channels</a:t>
                          </a:r>
                          <a:r>
                            <a:rPr lang="en-US" altLang="zh-CN" baseline="0" dirty="0" smtClean="0"/>
                            <a:t> of smaller binary images\local feature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37768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533400" y="76200"/>
            <a:ext cx="763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Reinforcement Learning of Policy Networks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38200"/>
            <a:ext cx="6828571" cy="32285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263" y="4495800"/>
                <a:ext cx="91377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和激励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刺激物体</a:t>
                </a:r>
                <a:r>
                  <a:rPr lang="en-US" altLang="zh-CN" dirty="0" smtClean="0"/>
                  <a:t>agent,</a:t>
                </a:r>
                <a:r>
                  <a:rPr lang="zh-CN" altLang="en-US" dirty="0" smtClean="0"/>
                  <a:t>物体做出相应反应执行动作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，执行动作之后改变了环境，产生了新的状态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并给出新的反馈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周而复始不断循环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" y="4495800"/>
                <a:ext cx="913773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001" t="-5612" b="-9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76589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"/>
              <p:cNvSpPr txBox="1"/>
              <p:nvPr/>
            </p:nvSpPr>
            <p:spPr>
              <a:xfrm>
                <a:off x="685405" y="186571"/>
                <a:ext cx="8160054" cy="561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ED"/>
                    </a:solidFill>
                    <a:latin typeface="Arial" pitchFamily="34" charset="0"/>
                    <a:cs typeface="Arial" pitchFamily="34" charset="0"/>
                  </a:rPr>
                  <a:t>Reinforcement Learning of Policy </a:t>
                </a:r>
                <a:r>
                  <a:rPr lang="en-US" altLang="zh-CN" sz="2800" b="1" dirty="0" smtClean="0">
                    <a:solidFill>
                      <a:srgbClr val="0000ED"/>
                    </a:solidFill>
                    <a:latin typeface="Arial" pitchFamily="34" charset="0"/>
                    <a:cs typeface="Arial" pitchFamily="34" charset="0"/>
                  </a:rPr>
                  <a:t>Networks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𝝆</m:t>
                        </m:r>
                      </m:sub>
                    </m:sSub>
                  </m:oMath>
                </a14:m>
                <a:endParaRPr lang="en-US" altLang="zh-CN" sz="28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8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05" y="186571"/>
                <a:ext cx="8160054" cy="561949"/>
              </a:xfrm>
              <a:prstGeom prst="rect">
                <a:avLst/>
              </a:prstGeom>
              <a:blipFill rotWithShape="0">
                <a:blip r:embed="rId3"/>
                <a:stretch>
                  <a:fillRect l="-1494" t="-13043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8" y="609600"/>
            <a:ext cx="4029160" cy="190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279676" y="914400"/>
                <a:ext cx="4597098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Improve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 smtClean="0"/>
                  <a:t> by optimizing </a:t>
                </a:r>
                <a:r>
                  <a:rPr lang="en-US" altLang="zh-CN" dirty="0"/>
                  <a:t>the final outcome of games of </a:t>
                </a:r>
                <a:r>
                  <a:rPr lang="en-US" altLang="zh-CN" dirty="0" smtClean="0"/>
                  <a:t>self-play with identical structure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r>
                  <a:rPr lang="zh-CN" altLang="en-US" dirty="0">
                    <a:latin typeface="NimbusRomNo9L-Regu"/>
                  </a:rPr>
                  <a:t>相同的</a:t>
                </a:r>
                <a:r>
                  <a:rPr lang="zh-CN" altLang="en-US" dirty="0" smtClean="0">
                    <a:latin typeface="NimbusRomNo9L-Regu"/>
                  </a:rPr>
                  <a:t>结构，为了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NimbusRomNo9L-Regu"/>
                  </a:rPr>
                  <a:t>围棋游戏胜利</a:t>
                </a:r>
                <a:r>
                  <a:rPr lang="zh-CN" altLang="en-US" dirty="0" smtClean="0">
                    <a:latin typeface="NimbusRomNo9L-Regu"/>
                  </a:rPr>
                  <a:t>，而非模仿人类落子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676" y="914400"/>
                <a:ext cx="4597098" cy="1938992"/>
              </a:xfrm>
              <a:prstGeom prst="rect">
                <a:avLst/>
              </a:prstGeom>
              <a:blipFill rotWithShape="0">
                <a:blip r:embed="rId5"/>
                <a:stretch>
                  <a:fillRect l="-1989" t="-2516" r="-2785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52400" y="3124200"/>
                <a:ext cx="5032019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/>
                                <m:t>±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124200"/>
                <a:ext cx="5032019" cy="8238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-49690" y="4034258"/>
                <a:ext cx="9193690" cy="1972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Agent: RL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𝝆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Environment: randomly </a:t>
                </a:r>
                <a:r>
                  <a:rPr lang="en-US" altLang="zh-CN" dirty="0"/>
                  <a:t>selected previous iteration of the </a:t>
                </a:r>
                <a:r>
                  <a:rPr lang="en-US" altLang="zh-CN" dirty="0" smtClean="0"/>
                  <a:t>policy network</a:t>
                </a:r>
              </a:p>
              <a:p>
                <a:r>
                  <a:rPr lang="en-US" altLang="zh-CN" dirty="0" smtClean="0"/>
                  <a:t>Action: weight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Arial" pitchFamily="34" charset="0"/>
                      </a:rPr>
                      <m:t>𝝆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update</a:t>
                </a:r>
              </a:p>
              <a:p>
                <a:r>
                  <a:rPr lang="en-US" altLang="zh-CN" dirty="0" smtClean="0"/>
                  <a:t>S: board state</a:t>
                </a:r>
              </a:p>
              <a:p>
                <a:r>
                  <a:rPr lang="en-US" altLang="zh-CN" dirty="0" smtClean="0"/>
                  <a:t>This RL policy is initialized by the previous SL policy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690" y="4034258"/>
                <a:ext cx="9193690" cy="1972207"/>
              </a:xfrm>
              <a:prstGeom prst="rect">
                <a:avLst/>
              </a:prstGeom>
              <a:blipFill rotWithShape="0">
                <a:blip r:embed="rId7"/>
                <a:stretch>
                  <a:fillRect l="-1061" t="-2477" b="-6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9895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3"/>
              <p:cNvSpPr txBox="1"/>
              <p:nvPr/>
            </p:nvSpPr>
            <p:spPr>
              <a:xfrm>
                <a:off x="609600" y="152400"/>
                <a:ext cx="86156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00ED"/>
                    </a:solidFill>
                    <a:latin typeface="Arial" pitchFamily="34" charset="0"/>
                    <a:cs typeface="Arial" pitchFamily="34" charset="0"/>
                  </a:rPr>
                  <a:t>Reinforcement </a:t>
                </a:r>
                <a:r>
                  <a:rPr lang="en-US" sz="2800" b="1" dirty="0">
                    <a:solidFill>
                      <a:srgbClr val="0000ED"/>
                    </a:solidFill>
                    <a:latin typeface="Arial" pitchFamily="34" charset="0"/>
                    <a:cs typeface="Arial" pitchFamily="34" charset="0"/>
                  </a:rPr>
                  <a:t>Learning of Value </a:t>
                </a:r>
                <a:r>
                  <a:rPr lang="en-US" sz="2800" b="1" dirty="0" smtClean="0">
                    <a:solidFill>
                      <a:srgbClr val="0000ED"/>
                    </a:solidFill>
                    <a:latin typeface="Arial" pitchFamily="34" charset="0"/>
                    <a:cs typeface="Arial" pitchFamily="34" charset="0"/>
                  </a:rPr>
                  <a:t>Networks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 smtClean="0">
                  <a:solidFill>
                    <a:srgbClr val="0000ED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8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"/>
                <a:ext cx="861569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1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688346" y="676664"/>
                <a:ext cx="8458200" cy="49268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latin typeface="NimbusRomNo9L-Regu"/>
                  </a:rPr>
                  <a:t>a similar architecture to the policy network, but</a:t>
                </a:r>
              </a:p>
              <a:p>
                <a:r>
                  <a:rPr lang="en-US" altLang="zh-CN" dirty="0">
                    <a:latin typeface="NimbusRomNo9L-Regu"/>
                  </a:rPr>
                  <a:t>outputs a single prediction instead of a probability distribution</a:t>
                </a:r>
                <a:r>
                  <a:rPr lang="en-US" altLang="zh-CN" dirty="0" smtClean="0">
                    <a:latin typeface="NimbusRomNo9L-Regu"/>
                  </a:rPr>
                  <a:t>.</a:t>
                </a:r>
              </a:p>
              <a:p>
                <a:r>
                  <a:rPr lang="zh-CN" altLang="en-US" dirty="0">
                    <a:latin typeface="NimbusRomNo9L-Regu"/>
                  </a:rPr>
                  <a:t>典型</a:t>
                </a:r>
                <a:r>
                  <a:rPr lang="zh-CN" altLang="en-US" dirty="0" smtClean="0">
                    <a:latin typeface="NimbusRomNo9L-Regu"/>
                  </a:rPr>
                  <a:t>的卷积神经网络做回归，最后一层为</a:t>
                </a:r>
                <a:r>
                  <a:rPr lang="en-US" altLang="zh-CN" dirty="0" smtClean="0">
                    <a:latin typeface="NimbusRomNo9L-Regu"/>
                  </a:rPr>
                  <a:t>1</a:t>
                </a:r>
                <a:r>
                  <a:rPr lang="zh-CN" altLang="en-US" dirty="0" smtClean="0">
                    <a:latin typeface="NimbusRomNo9L-Regu"/>
                  </a:rPr>
                  <a:t>个</a:t>
                </a:r>
                <a:r>
                  <a:rPr lang="en-US" altLang="zh-CN" dirty="0" smtClean="0">
                    <a:latin typeface="NimbusRomNo9L-Regu"/>
                  </a:rPr>
                  <a:t>output</a:t>
                </a:r>
                <a:r>
                  <a:rPr lang="zh-CN" altLang="en-US" dirty="0" smtClean="0">
                    <a:latin typeface="NimbusRomNo9L-Regu"/>
                  </a:rPr>
                  <a:t>，以</a:t>
                </a:r>
                <a:r>
                  <a:rPr lang="en-US" altLang="zh-CN" dirty="0" smtClean="0">
                    <a:latin typeface="NimbusRomNo9L-Regu"/>
                  </a:rPr>
                  <a:t>mean squared error(MSE)</a:t>
                </a:r>
                <a:r>
                  <a:rPr lang="zh-CN" altLang="en-US" dirty="0" smtClean="0">
                    <a:latin typeface="NimbusRomNo9L-Regu"/>
                  </a:rPr>
                  <a:t>作为</a:t>
                </a:r>
                <a:r>
                  <a:rPr lang="en-US" altLang="zh-CN" dirty="0" smtClean="0">
                    <a:latin typeface="NimbusRomNo9L-Regu"/>
                  </a:rPr>
                  <a:t>loss function</a:t>
                </a:r>
                <a:r>
                  <a:rPr lang="zh-CN" altLang="en-US" dirty="0" smtClean="0">
                    <a:latin typeface="NimbusRomNo9L-Regu"/>
                  </a:rPr>
                  <a:t>做训练</a:t>
                </a:r>
                <a:endParaRPr lang="en-US" altLang="zh-CN" dirty="0">
                  <a:latin typeface="NimbusRomNo9L-Regu"/>
                </a:endParaRPr>
              </a:p>
              <a:p>
                <a:r>
                  <a:rPr lang="en-US" altLang="zh-CN" dirty="0" smtClean="0">
                    <a:latin typeface="NimbusRomNo9L-Regu"/>
                  </a:rPr>
                  <a:t>Database</a:t>
                </a:r>
                <a:r>
                  <a:rPr lang="zh-CN" altLang="en-US" dirty="0" smtClean="0">
                    <a:latin typeface="NimbusRomNo9L-Regu"/>
                  </a:rPr>
                  <a:t>：</a:t>
                </a:r>
                <a:r>
                  <a:rPr lang="en-US" altLang="zh-CN" dirty="0"/>
                  <a:t>new self-play data-set consisting of 30 </a:t>
                </a:r>
                <a:r>
                  <a:rPr lang="en-US" altLang="zh-CN" dirty="0" smtClean="0"/>
                  <a:t>million distinct </a:t>
                </a:r>
                <a:r>
                  <a:rPr lang="en-US" altLang="zh-CN" dirty="0"/>
                  <a:t>positions, each sampled from a separate game. Each game </a:t>
                </a:r>
                <a:r>
                  <a:rPr lang="en-US" altLang="zh-CN" dirty="0" smtClean="0"/>
                  <a:t>was played </a:t>
                </a:r>
                <a:r>
                  <a:rPr lang="en-US" altLang="zh-CN" dirty="0"/>
                  <a:t>between the </a:t>
                </a:r>
                <a:r>
                  <a:rPr lang="en-US" altLang="zh-CN" dirty="0" smtClean="0"/>
                  <a:t>RL policy </a:t>
                </a:r>
                <a:r>
                  <a:rPr lang="en-US" altLang="zh-CN" dirty="0"/>
                  <a:t>network and itself until the game terminated</a:t>
                </a:r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𝝆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𝝆</m:t>
                        </m:r>
                      </m:sub>
                    </m:sSub>
                  </m:oMath>
                </a14:m>
                <a:r>
                  <a:rPr lang="zh-CN" altLang="en-US" dirty="0" smtClean="0"/>
                  <a:t>自己对战</a:t>
                </a:r>
                <a:r>
                  <a:rPr lang="en-US" altLang="zh-CN" dirty="0" smtClean="0"/>
                  <a:t>3000</a:t>
                </a:r>
                <a:r>
                  <a:rPr lang="zh-CN" altLang="en-US" dirty="0" smtClean="0"/>
                  <a:t>万盘，每一盘只随机取一个局面作为数据集，这么做是为了防止过拟合</a:t>
                </a:r>
                <a:endParaRPr lang="en-US" altLang="zh-CN" dirty="0" smtClean="0"/>
              </a:p>
              <a:p>
                <a:r>
                  <a:rPr lang="en-US" altLang="zh-CN" dirty="0" smtClean="0"/>
                  <a:t>Input: </a:t>
                </a:r>
                <a:r>
                  <a:rPr lang="zh-CN" altLang="en-US" dirty="0"/>
                  <a:t>围棋</a:t>
                </a:r>
                <a:r>
                  <a:rPr lang="zh-CN" altLang="en-US" dirty="0" smtClean="0"/>
                  <a:t>局面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相关信息</a:t>
                </a:r>
                <a:endParaRPr lang="en-US" altLang="zh-CN" dirty="0" smtClean="0"/>
              </a:p>
              <a:p>
                <a:r>
                  <a:rPr lang="en-US" altLang="zh-CN" dirty="0" smtClean="0"/>
                  <a:t>Output: </a:t>
                </a:r>
                <a:r>
                  <a:rPr lang="zh-CN" altLang="en-US" dirty="0" smtClean="0"/>
                  <a:t>对于当前局面的评价分数，单一的值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6" y="676664"/>
                <a:ext cx="8458200" cy="4926862"/>
              </a:xfrm>
              <a:prstGeom prst="rect">
                <a:avLst/>
              </a:prstGeom>
              <a:blipFill rotWithShape="0">
                <a:blip r:embed="rId3"/>
                <a:stretch>
                  <a:fillRect l="-1154" t="-990" r="-577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9071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3"/>
              <p:cNvSpPr txBox="1"/>
              <p:nvPr/>
            </p:nvSpPr>
            <p:spPr>
              <a:xfrm>
                <a:off x="1143000" y="83530"/>
                <a:ext cx="403617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2800" b="1" dirty="0" smtClean="0">
                    <a:solidFill>
                      <a:srgbClr val="0000ED"/>
                    </a:solidFill>
                    <a:latin typeface="Arial" pitchFamily="34" charset="0"/>
                    <a:cs typeface="Arial" pitchFamily="34" charset="0"/>
                  </a:rPr>
                  <a:t>Input features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1" dirty="0">
                  <a:solidFill>
                    <a:srgbClr val="0000ED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2800" b="1" dirty="0">
                  <a:solidFill>
                    <a:srgbClr val="0000ED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83530"/>
                <a:ext cx="403617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3172" t="-7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09"/>
            <a:ext cx="8885714" cy="3838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682" y="4724400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特征与之前差不多相同，多了是否是黑子的特征</a:t>
            </a:r>
            <a:endParaRPr lang="en-US" altLang="zh-CN" dirty="0" smtClean="0"/>
          </a:p>
          <a:p>
            <a:r>
              <a:rPr lang="zh-CN" altLang="en-US" dirty="0" smtClean="0"/>
              <a:t>因为同一个局面，对于不同方有不同的获胜概率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98752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609600" y="152400"/>
            <a:ext cx="7392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earching with Policy and Value Networks</a:t>
            </a:r>
            <a:endParaRPr lang="en-US" sz="2800" b="1" dirty="0" smtClean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143000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NimbusRomNo9L-ReguItal"/>
              </a:rPr>
              <a:t>AlphaGo</a:t>
            </a:r>
            <a:r>
              <a:rPr lang="en-US" altLang="zh-CN" dirty="0">
                <a:latin typeface="NimbusRomNo9L-ReguItal"/>
              </a:rPr>
              <a:t> </a:t>
            </a:r>
            <a:r>
              <a:rPr lang="en-US" altLang="zh-CN" dirty="0">
                <a:latin typeface="NimbusRomNo9L-Regu"/>
              </a:rPr>
              <a:t>combines the policy and value networks in an MCTS algorithm </a:t>
            </a:r>
            <a:r>
              <a:rPr lang="en-US" altLang="zh-CN" dirty="0" smtClean="0">
                <a:latin typeface="NimbusRomNo9L-Regu"/>
              </a:rPr>
              <a:t>that selects actions </a:t>
            </a:r>
            <a:r>
              <a:rPr lang="en-US" altLang="zh-CN" dirty="0">
                <a:latin typeface="NimbusRomNo9L-Regu"/>
              </a:rPr>
              <a:t>by </a:t>
            </a:r>
            <a:r>
              <a:rPr lang="en-US" altLang="zh-CN" dirty="0" err="1">
                <a:latin typeface="NimbusRomNo9L-Regu"/>
              </a:rPr>
              <a:t>lookahead</a:t>
            </a:r>
            <a:r>
              <a:rPr lang="en-US" altLang="zh-CN" dirty="0">
                <a:latin typeface="NimbusRomNo9L-Regu"/>
              </a:rPr>
              <a:t> </a:t>
            </a:r>
            <a:r>
              <a:rPr lang="en-US" altLang="zh-CN" dirty="0" smtClean="0">
                <a:latin typeface="NimbusRomNo9L-Regu"/>
              </a:rPr>
              <a:t>search.</a:t>
            </a:r>
          </a:p>
          <a:p>
            <a:r>
              <a:rPr lang="en-US" altLang="zh-CN" dirty="0" err="1" smtClean="0">
                <a:latin typeface="NimbusRomNo9L-Regu"/>
              </a:rPr>
              <a:t>AlphaGo</a:t>
            </a:r>
            <a:r>
              <a:rPr lang="zh-CN" altLang="en-US" dirty="0" smtClean="0">
                <a:latin typeface="NimbusRomNo9L-Regu"/>
              </a:rPr>
              <a:t>将策略网络和值网络结合进</a:t>
            </a:r>
            <a:r>
              <a:rPr lang="en-US" altLang="zh-CN" dirty="0" smtClean="0">
                <a:latin typeface="NimbusRomNo9L-Regu"/>
              </a:rPr>
              <a:t>MCTS</a:t>
            </a:r>
            <a:r>
              <a:rPr lang="zh-CN" altLang="en-US" dirty="0" smtClean="0">
                <a:latin typeface="NimbusRomNo9L-Regu"/>
              </a:rPr>
              <a:t>算法，通过超前搜索下围棋。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00400"/>
            <a:ext cx="8043797" cy="27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11668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53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election of MCTS in </a:t>
            </a:r>
            <a:r>
              <a:rPr lang="en-US" altLang="zh-CN" sz="2800" b="1" dirty="0" err="1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AlphaGo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4438095" cy="47142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24400" y="851770"/>
            <a:ext cx="4160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Each simulation traverses the tree by selecting</a:t>
            </a:r>
          </a:p>
          <a:p>
            <a:r>
              <a:rPr lang="en-US" altLang="zh-CN" dirty="0">
                <a:latin typeface="NimbusRomNo9L-Regu"/>
              </a:rPr>
              <a:t>the edge with maximum action-value </a:t>
            </a:r>
            <a:r>
              <a:rPr lang="en-US" altLang="zh-CN" dirty="0">
                <a:latin typeface="CMMI12"/>
              </a:rPr>
              <a:t>Q</a:t>
            </a:r>
            <a:r>
              <a:rPr lang="en-US" altLang="zh-CN" dirty="0">
                <a:latin typeface="NimbusRomNo9L-Regu"/>
              </a:rPr>
              <a:t>, plus a bonus </a:t>
            </a:r>
            <a:r>
              <a:rPr lang="en-US" altLang="zh-CN" dirty="0">
                <a:latin typeface="CMMI12"/>
              </a:rPr>
              <a:t>u</a:t>
            </a:r>
            <a:r>
              <a:rPr lang="en-US" altLang="zh-CN" dirty="0">
                <a:latin typeface="CMR12"/>
              </a:rPr>
              <a:t>(</a:t>
            </a:r>
            <a:r>
              <a:rPr lang="en-US" altLang="zh-CN" dirty="0">
                <a:latin typeface="CMMI12"/>
              </a:rPr>
              <a:t>P</a:t>
            </a:r>
            <a:r>
              <a:rPr lang="en-US" altLang="zh-CN" dirty="0">
                <a:latin typeface="CMR12"/>
              </a:rPr>
              <a:t>) </a:t>
            </a:r>
            <a:r>
              <a:rPr lang="en-US" altLang="zh-CN" dirty="0">
                <a:latin typeface="NimbusRomNo9L-Regu"/>
              </a:rPr>
              <a:t>that depends on a stored prior probability</a:t>
            </a:r>
          </a:p>
          <a:p>
            <a:r>
              <a:rPr lang="en-US" altLang="zh-CN" dirty="0">
                <a:latin typeface="CMMI12"/>
              </a:rPr>
              <a:t>P </a:t>
            </a:r>
            <a:r>
              <a:rPr lang="en-US" altLang="zh-CN" dirty="0">
                <a:latin typeface="NimbusRomNo9L-Regu"/>
              </a:rPr>
              <a:t>for that </a:t>
            </a:r>
            <a:r>
              <a:rPr lang="en-US" altLang="zh-CN" dirty="0" smtClean="0">
                <a:latin typeface="NimbusRomNo9L-Regu"/>
              </a:rPr>
              <a:t>edge.</a:t>
            </a:r>
          </a:p>
          <a:p>
            <a:r>
              <a:rPr lang="zh-CN" altLang="en-US" dirty="0" smtClean="0">
                <a:latin typeface="NimbusRomNo9L-Regu"/>
              </a:rPr>
              <a:t>每次由</a:t>
            </a:r>
            <a:r>
              <a:rPr lang="en-US" altLang="zh-CN" dirty="0" smtClean="0">
                <a:latin typeface="NimbusRomNo9L-Regu"/>
              </a:rPr>
              <a:t>Q + u(P)</a:t>
            </a:r>
            <a:r>
              <a:rPr lang="zh-CN" altLang="en-US" dirty="0" smtClean="0">
                <a:latin typeface="NimbusRomNo9L-Regu"/>
              </a:rPr>
              <a:t>最大值来选择</a:t>
            </a:r>
            <a:endParaRPr lang="en-US" altLang="zh-CN" dirty="0" smtClean="0">
              <a:latin typeface="NimbusRomNo9L-Regu"/>
            </a:endParaRPr>
          </a:p>
          <a:p>
            <a:r>
              <a:rPr lang="zh-CN" altLang="en-US" dirty="0">
                <a:latin typeface="NimbusRomNo9L-Regu"/>
              </a:rPr>
              <a:t>子节点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61" y="4420078"/>
            <a:ext cx="4304762" cy="5333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90" y="5105400"/>
            <a:ext cx="4172505" cy="8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5205"/>
      </p:ext>
    </p:extLst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5780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xpansion 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MCTS in </a:t>
            </a:r>
            <a:r>
              <a:rPr lang="en-US" altLang="zh-CN" sz="2800" b="1" dirty="0" err="1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AlphaGo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4800" y="990600"/>
            <a:ext cx="502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The leaf node may be expanded; the new node is processed once by </a:t>
            </a:r>
            <a:r>
              <a:rPr lang="en-US" altLang="zh-CN" dirty="0" smtClean="0">
                <a:latin typeface="NimbusRomNo9L-Regu"/>
              </a:rPr>
              <a:t>the policy </a:t>
            </a:r>
            <a:r>
              <a:rPr lang="en-US" altLang="zh-CN" dirty="0">
                <a:latin typeface="NimbusRomNo9L-Regu"/>
              </a:rPr>
              <a:t>network </a:t>
            </a:r>
            <a:r>
              <a:rPr lang="en-US" altLang="zh-CN" dirty="0">
                <a:latin typeface="CMMI12"/>
              </a:rPr>
              <a:t>p</a:t>
            </a:r>
            <a:r>
              <a:rPr lang="en-US" altLang="zh-CN" sz="1200" dirty="0">
                <a:latin typeface="CMMI8"/>
              </a:rPr>
              <a:t> </a:t>
            </a:r>
            <a:r>
              <a:rPr lang="en-US" altLang="zh-CN" dirty="0">
                <a:latin typeface="NimbusRomNo9L-Regu"/>
              </a:rPr>
              <a:t>and the output probabilities are stored as prior probabilities </a:t>
            </a:r>
            <a:r>
              <a:rPr lang="en-US" altLang="zh-CN" dirty="0">
                <a:latin typeface="CMMI12"/>
              </a:rPr>
              <a:t>P </a:t>
            </a:r>
            <a:r>
              <a:rPr lang="en-US" altLang="zh-CN" dirty="0">
                <a:latin typeface="NimbusRomNo9L-Regu"/>
              </a:rPr>
              <a:t>for each action</a:t>
            </a:r>
            <a:r>
              <a:rPr lang="en-US" altLang="zh-CN" dirty="0" smtClean="0">
                <a:latin typeface="NimbusRomNo9L-Regu"/>
              </a:rPr>
              <a:t>.</a:t>
            </a:r>
          </a:p>
          <a:p>
            <a:r>
              <a:rPr lang="zh-CN" altLang="en-US" dirty="0" smtClean="0"/>
              <a:t>如果该叶节点没有终止，则需要扩张，通过策略网络找到概率最大的下棋点做扩张。概率最大点的概率要保存。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38200"/>
            <a:ext cx="3733333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44408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443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Table of Content</a:t>
            </a:r>
            <a:r>
              <a:rPr lang="zh-CN" alt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（目录）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400" y="1524000"/>
            <a:ext cx="88216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Search tree</a:t>
            </a:r>
            <a:r>
              <a:rPr lang="en-US" altLang="zh-CN" dirty="0"/>
              <a:t> </a:t>
            </a:r>
            <a:r>
              <a:rPr lang="zh-CN" altLang="en-US" dirty="0" smtClean="0"/>
              <a:t>搜索树模型</a:t>
            </a:r>
            <a:endParaRPr lang="en-US" altLang="zh-CN" dirty="0"/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Monte Carlo Tree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Search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蒙特卡洛树搜索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Supervised Learning of Policy Networks  </a:t>
            </a:r>
            <a:r>
              <a:rPr lang="zh-CN" altLang="en-US" dirty="0" smtClean="0"/>
              <a:t>有监督学习的策略网络</a:t>
            </a:r>
            <a:endParaRPr lang="en-US" altLang="zh-CN" dirty="0" smtClean="0"/>
          </a:p>
          <a:p>
            <a:r>
              <a:rPr lang="en-US" altLang="zh-CN" dirty="0"/>
              <a:t>Reinforcement Learning of Policy </a:t>
            </a:r>
            <a:r>
              <a:rPr lang="en-US" altLang="zh-CN" dirty="0" smtClean="0"/>
              <a:t>Networks </a:t>
            </a:r>
            <a:r>
              <a:rPr lang="zh-CN" altLang="en-US" dirty="0" smtClean="0"/>
              <a:t>强化学习的策略网络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Reinforcement Learning of Value Networks  </a:t>
            </a:r>
            <a:r>
              <a:rPr lang="zh-CN" altLang="en-US" dirty="0" smtClean="0"/>
              <a:t>强化学习的值网络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Monte Carlo Tree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Search of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AlphaGo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/>
              <a:t>蒙特卡洛</a:t>
            </a:r>
            <a:r>
              <a:rPr lang="zh-CN" altLang="en-US" dirty="0" smtClean="0"/>
              <a:t>搜索树结合策略网络和值网络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106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152400"/>
            <a:ext cx="4783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Evaluation </a:t>
            </a:r>
            <a:r>
              <a:rPr lang="en-US" altLang="zh-CN" b="1" dirty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altLang="zh-CN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MCTS in </a:t>
            </a:r>
            <a:r>
              <a:rPr lang="en-US" altLang="zh-CN" b="1" dirty="0" err="1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AlphaGo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62400" y="1066800"/>
            <a:ext cx="480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At the end of a simulation, the leaf node is evaluated in two ways: </a:t>
            </a:r>
            <a:endParaRPr lang="en-US" altLang="zh-CN" dirty="0" smtClean="0">
              <a:latin typeface="NimbusRomNo9L-Regu"/>
            </a:endParaRPr>
          </a:p>
          <a:p>
            <a:r>
              <a:rPr lang="en-US" altLang="zh-CN" dirty="0" smtClean="0">
                <a:latin typeface="NimbusRomNo9L-Regu"/>
              </a:rPr>
              <a:t>using </a:t>
            </a:r>
            <a:r>
              <a:rPr lang="en-US" altLang="zh-CN" dirty="0">
                <a:latin typeface="NimbusRomNo9L-Regu"/>
              </a:rPr>
              <a:t>the </a:t>
            </a:r>
            <a:r>
              <a:rPr lang="en-US" altLang="zh-CN" dirty="0" smtClean="0">
                <a:latin typeface="NimbusRomNo9L-Regu"/>
              </a:rPr>
              <a:t>value network </a:t>
            </a:r>
            <a:r>
              <a:rPr lang="en-US" altLang="zh-CN" dirty="0" smtClean="0">
                <a:latin typeface="CMMI12"/>
              </a:rPr>
              <a:t>v</a:t>
            </a:r>
            <a:r>
              <a:rPr lang="en-US" altLang="zh-CN" dirty="0" smtClean="0">
                <a:latin typeface="NimbusRomNo9L-Regu"/>
              </a:rPr>
              <a:t>; </a:t>
            </a:r>
          </a:p>
          <a:p>
            <a:r>
              <a:rPr lang="en-US" altLang="zh-CN" dirty="0" smtClean="0">
                <a:latin typeface="NimbusRomNo9L-Regu"/>
              </a:rPr>
              <a:t>and </a:t>
            </a:r>
            <a:r>
              <a:rPr lang="en-US" altLang="zh-CN" dirty="0">
                <a:latin typeface="NimbusRomNo9L-Regu"/>
              </a:rPr>
              <a:t>by running a rollout to the end of the game with the fast rollout policy </a:t>
            </a:r>
            <a:r>
              <a:rPr lang="en-US" altLang="zh-CN" dirty="0">
                <a:latin typeface="CMMI12"/>
              </a:rPr>
              <a:t>p</a:t>
            </a:r>
            <a:r>
              <a:rPr lang="en-US" altLang="zh-CN" dirty="0">
                <a:latin typeface="NimbusRomNo9L-Regu"/>
              </a:rPr>
              <a:t>, then computing </a:t>
            </a:r>
            <a:r>
              <a:rPr lang="en-US" altLang="zh-CN" dirty="0" smtClean="0">
                <a:latin typeface="NimbusRomNo9L-Regu"/>
              </a:rPr>
              <a:t>the winner </a:t>
            </a:r>
            <a:r>
              <a:rPr lang="en-US" altLang="zh-CN" dirty="0">
                <a:latin typeface="NimbusRomNo9L-Regu"/>
              </a:rPr>
              <a:t>with function </a:t>
            </a:r>
            <a:r>
              <a:rPr lang="en-US" altLang="zh-CN" dirty="0">
                <a:latin typeface="CMMI12"/>
              </a:rPr>
              <a:t>r</a:t>
            </a:r>
            <a:r>
              <a:rPr lang="en-US" altLang="zh-CN" dirty="0" smtClean="0">
                <a:latin typeface="NimbusRomNo9L-Regu"/>
              </a:rPr>
              <a:t>.</a:t>
            </a:r>
          </a:p>
          <a:p>
            <a:r>
              <a:rPr lang="zh-CN" altLang="en-US" dirty="0" smtClean="0"/>
              <a:t>两种方式评估这个叶节点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强化学习的值网络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通过快速策略网络模拟胜负计算反馈函数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" y="934233"/>
            <a:ext cx="3723962" cy="49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59163"/>
      </p:ext>
    </p:extLst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4842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Backup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MCTS in </a:t>
            </a:r>
            <a:r>
              <a:rPr lang="en-US" altLang="zh-CN" sz="2800" b="1" dirty="0" err="1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AlphGo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" y="914400"/>
            <a:ext cx="4653288" cy="5105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00600" y="1143000"/>
            <a:ext cx="411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Action-values </a:t>
            </a:r>
            <a:r>
              <a:rPr lang="en-US" altLang="zh-CN" dirty="0">
                <a:latin typeface="CMMI12"/>
              </a:rPr>
              <a:t>Q </a:t>
            </a:r>
            <a:r>
              <a:rPr lang="en-US" altLang="zh-CN" dirty="0" smtClean="0">
                <a:latin typeface="NimbusRomNo9L-Regu"/>
              </a:rPr>
              <a:t>are updated </a:t>
            </a:r>
            <a:r>
              <a:rPr lang="en-US" altLang="zh-CN" dirty="0">
                <a:latin typeface="NimbusRomNo9L-Regu"/>
              </a:rPr>
              <a:t>to track the mean value of all evaluations</a:t>
            </a:r>
          </a:p>
          <a:p>
            <a:r>
              <a:rPr lang="en-US" altLang="zh-CN" dirty="0">
                <a:latin typeface="CMMI12"/>
              </a:rPr>
              <a:t>r</a:t>
            </a:r>
            <a:r>
              <a:rPr lang="en-US" altLang="zh-CN" dirty="0">
                <a:latin typeface="CMR12"/>
              </a:rPr>
              <a:t>() </a:t>
            </a:r>
            <a:r>
              <a:rPr lang="en-US" altLang="zh-CN" dirty="0">
                <a:latin typeface="NimbusRomNo9L-Regu"/>
              </a:rPr>
              <a:t>and </a:t>
            </a:r>
            <a:r>
              <a:rPr lang="en-US" altLang="zh-CN" dirty="0">
                <a:latin typeface="CMMI12"/>
              </a:rPr>
              <a:t>v</a:t>
            </a:r>
            <a:r>
              <a:rPr lang="en-US" altLang="zh-CN" dirty="0">
                <a:latin typeface="CMR12"/>
              </a:rPr>
              <a:t>() </a:t>
            </a:r>
            <a:r>
              <a:rPr lang="en-US" altLang="zh-CN" dirty="0">
                <a:latin typeface="NimbusRomNo9L-Regu"/>
              </a:rPr>
              <a:t>in the </a:t>
            </a:r>
            <a:r>
              <a:rPr lang="en-US" altLang="zh-CN" dirty="0" err="1">
                <a:latin typeface="NimbusRomNo9L-Regu"/>
              </a:rPr>
              <a:t>subtree</a:t>
            </a:r>
            <a:r>
              <a:rPr lang="en-US" altLang="zh-CN" dirty="0">
                <a:latin typeface="NimbusRomNo9L-Regu"/>
              </a:rPr>
              <a:t> below that </a:t>
            </a:r>
            <a:r>
              <a:rPr lang="en-US" altLang="zh-CN" dirty="0" smtClean="0">
                <a:latin typeface="NimbusRomNo9L-Regu"/>
              </a:rPr>
              <a:t>action</a:t>
            </a:r>
          </a:p>
          <a:p>
            <a:r>
              <a:rPr lang="zh-CN" altLang="en-US" dirty="0" smtClean="0">
                <a:latin typeface="NimbusRomNo9L-Regu"/>
              </a:rPr>
              <a:t>更新权值</a:t>
            </a:r>
            <a:r>
              <a:rPr lang="en-US" altLang="zh-CN" dirty="0" smtClean="0">
                <a:latin typeface="NimbusRomNo9L-Regu"/>
              </a:rPr>
              <a:t>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912943"/>
      </p:ext>
    </p:extLst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Parameters of H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ardware and Software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3389"/>
              </p:ext>
            </p:extLst>
          </p:nvPr>
        </p:nvGraphicFramePr>
        <p:xfrm>
          <a:off x="304800" y="2971800"/>
          <a:ext cx="8610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833"/>
                <a:gridCol w="2391833"/>
                <a:gridCol w="38269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AlphaGo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Distributed </a:t>
                      </a:r>
                      <a:r>
                        <a:rPr lang="en-US" altLang="zh-CN" dirty="0" err="1" smtClean="0"/>
                        <a:t>AlphaGo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 of search threads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943570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6957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General board game model: search tree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14400"/>
            <a:ext cx="5257799" cy="25852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" y="3499652"/>
                <a:ext cx="8686800" cy="2684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These games may be solved by recursively computing the optimal value function in a search tree containing </a:t>
                </a:r>
                <a:r>
                  <a:rPr lang="en-US" altLang="zh-CN" dirty="0"/>
                  <a:t>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 smtClean="0"/>
                  <a:t>possible </a:t>
                </a:r>
                <a:r>
                  <a:rPr lang="en-US" altLang="zh-CN" dirty="0"/>
                  <a:t>sequences of </a:t>
                </a:r>
                <a:r>
                  <a:rPr lang="en-US" altLang="zh-CN" dirty="0" smtClean="0"/>
                  <a:t>moves</a:t>
                </a:r>
                <a:r>
                  <a:rPr lang="zh-CN" altLang="en-US" dirty="0" smtClean="0"/>
                  <a:t>。指数增长的搜索空间</a:t>
                </a:r>
                <a:endParaRPr lang="en-US" altLang="zh-CN" dirty="0" smtClean="0"/>
              </a:p>
              <a:p>
                <a:r>
                  <a:rPr lang="en-US" altLang="zh-CN" dirty="0" smtClean="0"/>
                  <a:t>b: game’s breadth (number of legal moves per position)</a:t>
                </a:r>
              </a:p>
              <a:p>
                <a:r>
                  <a:rPr lang="zh-CN" altLang="en-US" dirty="0"/>
                  <a:t>可</a:t>
                </a:r>
                <a:r>
                  <a:rPr lang="zh-CN" altLang="en-US" dirty="0" smtClean="0"/>
                  <a:t>下子的位置数量</a:t>
                </a:r>
                <a:endParaRPr lang="en-US" altLang="zh-CN" dirty="0" smtClean="0"/>
              </a:p>
              <a:p>
                <a:r>
                  <a:rPr lang="en-US" altLang="zh-CN" dirty="0" smtClean="0"/>
                  <a:t>d: game’s depth (game length)</a:t>
                </a:r>
              </a:p>
              <a:p>
                <a:r>
                  <a:rPr lang="zh-CN" altLang="en-US" dirty="0" smtClean="0"/>
                  <a:t>从开始到终局，游戏下子次数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499652"/>
                <a:ext cx="8686800" cy="2684196"/>
              </a:xfrm>
              <a:prstGeom prst="rect">
                <a:avLst/>
              </a:prstGeom>
              <a:blipFill rotWithShape="0">
                <a:blip r:embed="rId3"/>
                <a:stretch>
                  <a:fillRect l="-1053" t="-1818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181600" y="989556"/>
                <a:ext cx="3962400" cy="1640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Board position or state s</a:t>
                </a:r>
              </a:p>
              <a:p>
                <a:r>
                  <a:rPr lang="zh-CN" altLang="en-US" dirty="0" smtClean="0"/>
                  <a:t>每个节点都表示一个状态</a:t>
                </a:r>
                <a:endParaRPr lang="en-US" altLang="zh-CN" dirty="0" smtClean="0"/>
              </a:p>
              <a:p>
                <a:r>
                  <a:rPr lang="en-US" altLang="zh-CN" dirty="0" smtClean="0"/>
                  <a:t>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m:rPr>
                            <m:nor/>
                          </m:rPr>
                          <a:rPr lang="zh-CN" altLang="en-US"/>
                          <m:t>*</m:t>
                        </m:r>
                        <m:r>
                          <m:rPr>
                            <m:nor/>
                          </m:rPr>
                          <a:rPr lang="zh-CN" altLang="en-US" b="1"/>
                          <m:t>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每个</a:t>
                </a:r>
                <a:r>
                  <a:rPr lang="zh-CN" altLang="en-US" dirty="0" smtClean="0"/>
                  <a:t>状态对应一个最佳值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989556"/>
                <a:ext cx="3962400" cy="1640193"/>
              </a:xfrm>
              <a:prstGeom prst="rect">
                <a:avLst/>
              </a:prstGeom>
              <a:blipFill rotWithShape="0">
                <a:blip r:embed="rId4"/>
                <a:stretch>
                  <a:fillRect l="-2308" t="-2974" b="-6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97037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"/>
          <p:cNvSpPr txBox="1"/>
          <p:nvPr/>
        </p:nvSpPr>
        <p:spPr>
          <a:xfrm>
            <a:off x="685800" y="152400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Difficult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ies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09600" y="1066800"/>
                <a:ext cx="8382000" cy="4899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Chess: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en-US" altLang="zh-CN" dirty="0" smtClean="0"/>
                  <a:t>            Go: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250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Exhaustive search is infeasible </a:t>
                </a:r>
                <a:r>
                  <a:rPr lang="zh-CN" altLang="en-US" dirty="0"/>
                  <a:t>穷举</a:t>
                </a:r>
                <a:r>
                  <a:rPr lang="zh-CN" altLang="en-US" dirty="0" smtClean="0"/>
                  <a:t>搜索是不可能的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The effective search space can be reduced by </a:t>
                </a:r>
              </a:p>
              <a:p>
                <a:r>
                  <a:rPr lang="en-US" altLang="zh-CN" dirty="0" smtClean="0"/>
                  <a:t>two general principles</a:t>
                </a:r>
                <a:r>
                  <a:rPr lang="en-US" altLang="zh-CN" dirty="0">
                    <a:sym typeface="Wingdings" panose="05000000000000000000" pitchFamily="2" charset="2"/>
                  </a:rPr>
                  <a:t>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(</a:t>
                </a:r>
                <a:r>
                  <a:rPr lang="zh-CN" altLang="en-US" dirty="0"/>
                  <a:t>减少搜索树</a:t>
                </a:r>
                <a:r>
                  <a:rPr lang="zh-CN" altLang="en-US" dirty="0" smtClean="0"/>
                  <a:t>深度和宽度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)</a:t>
                </a:r>
                <a:endParaRPr lang="en-US" altLang="zh-CN" dirty="0" smtClean="0"/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dirty="0" smtClean="0"/>
                  <a:t>The </a:t>
                </a:r>
                <a:r>
                  <a:rPr lang="en-US" altLang="zh-CN" dirty="0"/>
                  <a:t>depth of </a:t>
                </a:r>
                <a:r>
                  <a:rPr lang="en-US" altLang="zh-CN" dirty="0" smtClean="0"/>
                  <a:t>the search </a:t>
                </a:r>
                <a:r>
                  <a:rPr lang="en-US" altLang="zh-CN" dirty="0"/>
                  <a:t>may be reduced by position evaluation: truncating the search tree at state s and </a:t>
                </a:r>
                <a:r>
                  <a:rPr lang="en-US" altLang="zh-CN" dirty="0" smtClean="0"/>
                  <a:t>replacing the sub tree </a:t>
                </a:r>
                <a:r>
                  <a:rPr lang="en-US" altLang="zh-CN" dirty="0"/>
                  <a:t>below s by an approximate value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/>
                      <m:t>≈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m:rPr>
                            <m:nor/>
                          </m:rPr>
                          <a:rPr lang="zh-CN" altLang="en-US"/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that predicts the outcome </a:t>
                </a:r>
                <a:r>
                  <a:rPr lang="en-US" altLang="zh-CN" dirty="0" smtClean="0"/>
                  <a:t>from state s.</a:t>
                </a:r>
                <a:r>
                  <a:rPr lang="zh-CN" altLang="en-US" dirty="0" smtClean="0"/>
                  <a:t>（</a:t>
                </a:r>
                <a:r>
                  <a:rPr lang="zh-CN" altLang="en-US" dirty="0"/>
                  <a:t>截断长子树以近似函数</a:t>
                </a:r>
                <a:r>
                  <a:rPr lang="zh-CN" altLang="en-US" dirty="0" smtClean="0"/>
                  <a:t>替代）</a:t>
                </a:r>
                <a:endParaRPr lang="en-US" altLang="zh-CN" dirty="0" smtClean="0"/>
              </a:p>
              <a:p>
                <a:pPr marL="457200" indent="-457200">
                  <a:buAutoNum type="arabicPeriod"/>
                </a:pPr>
                <a:r>
                  <a:rPr lang="en-US" altLang="zh-CN" dirty="0" smtClean="0"/>
                  <a:t>The breadth of the search may be reduced by sampling actions from a policy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 smtClean="0"/>
                  <a:t> that is probability distribution over possible moves a in position s.</a:t>
                </a:r>
                <a:r>
                  <a:rPr lang="zh-CN" altLang="en-US" dirty="0" smtClean="0"/>
                  <a:t>（</a:t>
                </a:r>
                <a:r>
                  <a:rPr lang="zh-CN" altLang="en-US" dirty="0"/>
                  <a:t>采样该状态下的子节点概率分布，舍去极低概率点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66800"/>
                <a:ext cx="8382000" cy="4899355"/>
              </a:xfrm>
              <a:prstGeom prst="rect">
                <a:avLst/>
              </a:prstGeom>
              <a:blipFill rotWithShape="0">
                <a:blip r:embed="rId2"/>
                <a:stretch>
                  <a:fillRect l="-1091" t="-871" r="-1818"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5355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439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Monte Carlo Tree Search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8613627" cy="2895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7578" y="3886200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The focus of Monte Carlo tree search is on the analysis of the most promising moves, expanding the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3" tooltip="Search tree"/>
              </a:rPr>
              <a:t>search tree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 based on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4" tooltip="Monte Carlo method"/>
              </a:rPr>
              <a:t>random sampling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 of the search space. </a:t>
            </a:r>
            <a:endParaRPr lang="en-US" altLang="zh-CN" dirty="0" smtClean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着重于最有前途的步伐分析，通过搜索空间的随机取样来扩张搜索树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029225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election of MCTS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7400" y="799439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rgbClr val="252525"/>
                </a:solidFill>
                <a:latin typeface="Arial" panose="020B0604020202020204" pitchFamily="34" charset="0"/>
              </a:rPr>
              <a:t>Selection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: start from root </a:t>
            </a:r>
            <a:r>
              <a:rPr lang="en-US" altLang="zh-CN" i="1" dirty="0">
                <a:solidFill>
                  <a:srgbClr val="252525"/>
                </a:solidFill>
                <a:latin typeface="Nimbus Roman No9 L"/>
              </a:rPr>
              <a:t>R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 and select successive child nodes down to a leaf node </a:t>
            </a:r>
            <a:r>
              <a:rPr lang="en-US" altLang="zh-CN" i="1" dirty="0">
                <a:solidFill>
                  <a:srgbClr val="252525"/>
                </a:solidFill>
                <a:latin typeface="Nimbus Roman No9 L"/>
              </a:rPr>
              <a:t>L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. </a:t>
            </a:r>
            <a:endParaRPr lang="en-US" altLang="zh-CN" dirty="0" smtClean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由根节点</a:t>
            </a:r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R</a:t>
            </a:r>
            <a:r>
              <a:rPr lang="zh-CN" alt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开始，不断选择子节点直到叶节点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44" y="799439"/>
            <a:ext cx="1619048" cy="17714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8600" y="2584438"/>
            <a:ext cx="86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The main difficulty in selecting child nodes is maintaining some balance between the </a:t>
            </a:r>
            <a:r>
              <a:rPr lang="en-US" altLang="zh-CN" i="1" dirty="0">
                <a:solidFill>
                  <a:srgbClr val="252525"/>
                </a:solidFill>
                <a:latin typeface="Arial" panose="020B0604020202020204" pitchFamily="34" charset="0"/>
              </a:rPr>
              <a:t>exploitation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 of deep variants after moves with high average win rate and the </a:t>
            </a:r>
            <a:r>
              <a:rPr lang="en-US" altLang="zh-CN" i="1" dirty="0">
                <a:solidFill>
                  <a:srgbClr val="252525"/>
                </a:solidFill>
                <a:latin typeface="Arial" panose="020B0604020202020204" pitchFamily="34" charset="0"/>
              </a:rPr>
              <a:t>exploration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 of moves with few simulations</a:t>
            </a:r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zh-CN" alt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选择</a:t>
            </a:r>
            <a:r>
              <a:rPr lang="zh-CN" altLang="en-US" dirty="0">
                <a:solidFill>
                  <a:srgbClr val="252525"/>
                </a:solidFill>
                <a:latin typeface="Arial" panose="020B0604020202020204" pitchFamily="34" charset="0"/>
              </a:rPr>
              <a:t>子</a:t>
            </a:r>
            <a:r>
              <a:rPr lang="zh-CN" alt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节点需平衡两个因素：</a:t>
            </a:r>
            <a:endParaRPr lang="en-US" altLang="zh-CN" dirty="0" smtClean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已知高收益率节点的渴望</a:t>
            </a:r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//////</a:t>
            </a:r>
            <a:r>
              <a:rPr lang="zh-CN" alt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未知位置模拟探索的鼓励</a:t>
            </a:r>
            <a:endParaRPr lang="en-US" altLang="zh-CN" dirty="0" smtClean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r>
              <a:rPr lang="en-US" altLang="zh-CN" i="1" dirty="0" smtClean="0"/>
              <a:t>UCT(Upper </a:t>
            </a:r>
            <a:r>
              <a:rPr lang="en-US" altLang="zh-CN" i="1" dirty="0"/>
              <a:t>Confidence Bound</a:t>
            </a:r>
            <a:r>
              <a:rPr lang="en-US" altLang="zh-CN" dirty="0"/>
              <a:t> 1 </a:t>
            </a:r>
            <a:r>
              <a:rPr lang="en-US" altLang="zh-CN" i="1" dirty="0"/>
              <a:t>applied to </a:t>
            </a:r>
            <a:r>
              <a:rPr lang="en-US" altLang="zh-CN" i="1" dirty="0" smtClean="0"/>
              <a:t>trees)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275664"/>
            <a:ext cx="2352381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55219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1723810" cy="2295238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838200" y="152400"/>
            <a:ext cx="355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xpansion 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of MCTS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11188" y="1200989"/>
            <a:ext cx="70328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252525"/>
                </a:solidFill>
                <a:latin typeface="Arial" panose="020B0604020202020204" pitchFamily="34" charset="0"/>
              </a:rPr>
              <a:t>Expansion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: unless </a:t>
            </a:r>
            <a:r>
              <a:rPr lang="en-US" altLang="zh-CN" i="1" dirty="0">
                <a:solidFill>
                  <a:srgbClr val="252525"/>
                </a:solidFill>
                <a:latin typeface="Nimbus Roman No9 L"/>
              </a:rPr>
              <a:t>L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 ends the game with </a:t>
            </a:r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a win/loss 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for either player, either create one </a:t>
            </a:r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or more 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child nodes or choose from them node </a:t>
            </a:r>
            <a:r>
              <a:rPr lang="en-US" altLang="zh-CN" i="1" dirty="0">
                <a:solidFill>
                  <a:srgbClr val="252525"/>
                </a:solidFill>
                <a:latin typeface="Nimbus Roman No9 L"/>
              </a:rPr>
              <a:t>C</a:t>
            </a:r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zh-CN" alt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如果</a:t>
            </a:r>
            <a:r>
              <a:rPr lang="en-US" altLang="zh-CN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zh-CN" alt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节点未终止，则创建一个或多个子节点</a:t>
            </a:r>
            <a:r>
              <a:rPr lang="en-US" altLang="zh-CN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146341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838200" y="152400"/>
            <a:ext cx="3576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imulation 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of MCTS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38200"/>
            <a:ext cx="1676190" cy="25619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05000" y="1288155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play a random </a:t>
            </a:r>
            <a:r>
              <a:rPr lang="en-US" altLang="zh-CN" dirty="0" err="1">
                <a:solidFill>
                  <a:srgbClr val="252525"/>
                </a:solidFill>
                <a:latin typeface="Arial" panose="020B0604020202020204" pitchFamily="34" charset="0"/>
              </a:rPr>
              <a:t>playout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 from node </a:t>
            </a:r>
            <a:r>
              <a:rPr lang="en-US" altLang="zh-CN" i="1" dirty="0">
                <a:solidFill>
                  <a:srgbClr val="252525"/>
                </a:solidFill>
                <a:latin typeface="Nimbus Roman No9 L"/>
              </a:rPr>
              <a:t>C</a:t>
            </a:r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zh-CN" alt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从节点</a:t>
            </a:r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C</a:t>
            </a:r>
            <a:r>
              <a:rPr lang="zh-CN" alt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开始，模拟这个游戏直到有输有赢</a:t>
            </a:r>
            <a:endParaRPr lang="en-US" altLang="zh-CN" dirty="0" smtClean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24243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467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Backpropagation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of MCTS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" y="914400"/>
            <a:ext cx="1676190" cy="22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61159" y="16764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use the result of the </a:t>
            </a:r>
            <a:r>
              <a:rPr lang="en-US" altLang="zh-CN" dirty="0" err="1">
                <a:solidFill>
                  <a:srgbClr val="252525"/>
                </a:solidFill>
                <a:latin typeface="Arial" panose="020B0604020202020204" pitchFamily="34" charset="0"/>
              </a:rPr>
              <a:t>playout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 to update information in the nodes on the path from </a:t>
            </a:r>
            <a:r>
              <a:rPr lang="en-US" altLang="zh-CN" i="1" dirty="0">
                <a:solidFill>
                  <a:srgbClr val="252525"/>
                </a:solidFill>
                <a:latin typeface="Nimbus Roman No9 L"/>
              </a:rPr>
              <a:t>C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 to </a:t>
            </a:r>
            <a:r>
              <a:rPr lang="en-US" altLang="zh-CN" i="1" dirty="0">
                <a:solidFill>
                  <a:srgbClr val="252525"/>
                </a:solidFill>
                <a:latin typeface="Nimbus Roman No9 L"/>
              </a:rPr>
              <a:t>R</a:t>
            </a:r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zh-CN" alt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通过游戏的结果，更新从</a:t>
            </a:r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C</a:t>
            </a:r>
            <a:r>
              <a:rPr lang="zh-CN" alt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到根节点的信息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844121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21399</TotalTime>
  <Words>840</Words>
  <Application>Microsoft Office PowerPoint</Application>
  <PresentationFormat>全屏显示(4:3)</PresentationFormat>
  <Paragraphs>143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CMMI12</vt:lpstr>
      <vt:lpstr>CMMI8</vt:lpstr>
      <vt:lpstr>CMR12</vt:lpstr>
      <vt:lpstr>Nimbus Roman No9 L</vt:lpstr>
      <vt:lpstr>NimbusRomNo9L-Regu</vt:lpstr>
      <vt:lpstr>NimbusRomNo9L-ReguItal</vt:lpstr>
      <vt:lpstr>宋体</vt:lpstr>
      <vt:lpstr>Arial</vt:lpstr>
      <vt:lpstr>Cambria Math</vt:lpstr>
      <vt:lpstr>Times New Roman</vt:lpstr>
      <vt:lpstr>Verdana</vt:lpstr>
      <vt:lpstr>Wingdings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Myself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Xiuzhen Huang</dc:creator>
  <cp:lastModifiedBy>PLUSH80023</cp:lastModifiedBy>
  <cp:revision>1418</cp:revision>
  <cp:lastPrinted>2003-12-18T19:28:50Z</cp:lastPrinted>
  <dcterms:created xsi:type="dcterms:W3CDTF">2003-09-16T14:24:13Z</dcterms:created>
  <dcterms:modified xsi:type="dcterms:W3CDTF">2017-02-06T10:20:49Z</dcterms:modified>
</cp:coreProperties>
</file>