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12" r:id="rId4"/>
    <p:sldId id="315" r:id="rId5"/>
    <p:sldId id="309" r:id="rId6"/>
    <p:sldId id="310" r:id="rId7"/>
    <p:sldId id="316" r:id="rId8"/>
    <p:sldId id="317" r:id="rId9"/>
    <p:sldId id="318" r:id="rId10"/>
    <p:sldId id="319" r:id="rId11"/>
    <p:sldId id="320" r:id="rId12"/>
    <p:sldId id="321" r:id="rId13"/>
    <p:sldId id="32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USH80023" initials="P" lastIdx="1" clrIdx="0">
    <p:extLst>
      <p:ext uri="{19B8F6BF-5375-455C-9EA6-DF929625EA0E}">
        <p15:presenceInfo xmlns:p15="http://schemas.microsoft.com/office/powerpoint/2012/main" userId="PLUSH80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048B8"/>
    <a:srgbClr val="0000ED"/>
    <a:srgbClr val="1B0771"/>
    <a:srgbClr val="99FF66"/>
    <a:srgbClr val="FF0000"/>
    <a:srgbClr val="3260BC"/>
    <a:srgbClr val="00007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7" autoAdjust="0"/>
  </p:normalViewPr>
  <p:slideViewPr>
    <p:cSldViewPr>
      <p:cViewPr varScale="1">
        <p:scale>
          <a:sx n="116" d="100"/>
          <a:sy n="116" d="100"/>
        </p:scale>
        <p:origin x="14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A845D1C6-8794-4453-B54E-057F04A5DB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391FCD-6DA3-4E99-B312-0D45BEF308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0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51387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6385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39031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5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42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191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67854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8186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5317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4020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125565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175270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45384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3"/>
          <p:cNvPicPr>
            <a:picLocks noChangeAspect="1" noChangeArrowheads="1"/>
          </p:cNvPicPr>
          <p:nvPr userDrawn="1"/>
        </p:nvPicPr>
        <p:blipFill>
          <a:blip r:embed="rId15">
            <a:lum bright="5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0" y="838200"/>
            <a:ext cx="9144000" cy="127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431800" y="762000"/>
            <a:ext cx="101600" cy="2895600"/>
          </a:xfrm>
          <a:prstGeom prst="rect">
            <a:avLst/>
          </a:prstGeom>
          <a:gradFill rotWithShape="1">
            <a:gsLst>
              <a:gs pos="0">
                <a:srgbClr val="0000C8"/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 userDrawn="1"/>
        </p:nvSpPr>
        <p:spPr bwMode="auto">
          <a:xfrm>
            <a:off x="304800" y="698500"/>
            <a:ext cx="457200" cy="457200"/>
          </a:xfrm>
          <a:prstGeom prst="rect">
            <a:avLst/>
          </a:prstGeom>
          <a:gradFill rotWithShape="0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228600" y="304800"/>
            <a:ext cx="381000" cy="69850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81000" y="609600"/>
            <a:ext cx="609600" cy="3175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 userDrawn="1"/>
        </p:nvSpPr>
        <p:spPr bwMode="auto">
          <a:xfrm>
            <a:off x="0" y="6115050"/>
            <a:ext cx="9144000" cy="127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pic>
        <p:nvPicPr>
          <p:cNvPr id="1057" name="Picture 13" descr="076-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7391400" y="6358553"/>
            <a:ext cx="134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Verdana" pitchFamily="34" charset="0"/>
              </a:rPr>
              <a:t>Page </a:t>
            </a:r>
            <a:fld id="{A37CDF4D-4ED5-458F-94D4-BA9495888904}" type="slidenum">
              <a:rPr lang="en-US" sz="1800" b="1">
                <a:solidFill>
                  <a:schemeClr val="bg1"/>
                </a:solidFill>
                <a:latin typeface="Verdana" pitchFamily="34" charset="0"/>
              </a:rPr>
              <a:pPr/>
              <a:t>‹#›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 userDrawn="1"/>
        </p:nvSpPr>
        <p:spPr bwMode="auto">
          <a:xfrm flipV="1">
            <a:off x="0" y="6040438"/>
            <a:ext cx="9144000" cy="127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09471" y="6280299"/>
            <a:ext cx="31005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Electrical and Computer Engineering</a:t>
            </a:r>
          </a:p>
          <a:p>
            <a:pPr eaLnBrk="1" hangingPunct="1"/>
            <a:r>
              <a:rPr lang="en-US" sz="1400" b="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University of Missouri, Columbia</a:t>
            </a:r>
          </a:p>
        </p:txBody>
      </p:sp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KAAoAMBEQACEQEDEQH/xAAcAAABBAMBAAAAAAAAAAAAAAAAAQYHCAMEBQL/xABKEAABAwIBBAwLBQYFBQAAAAABAAIDBAURBgcSMRMUITI2QVFUYXGT0RUiU3N0gZGSobGyFiNCUsEzNDWDo8IkcqLh8ENFVWKC/8QAGwEBAAIDAQEAAAAAAAAAAAAAAAECBAUGAwf/xAA2EQACAQMBBAgFAwMFAAAAAAAAAQIDBBESBSExUQYTFDJBUnGRFTOBscFCYaEi0fAjNENT4f/aAAwDAQACEQMRAD8AnFAYpZWxjFyA1zcYRrKAPCUHKgDwlByoA8JQcqAPCUHKgDwlByoD0yuiccGoDZadIYhAI97WDFxCA1jcIQcMQEAnhKDlQB4Sg5UAeEoOVAHhKDlQB4Sg5UAouMJOAKA2I5GyDFqAyIAQDLzpzSRZI3Ixvcx2wnBzHEEICuW3KznlT2zu9CcBtyr53U9s7vQnAbcq+d1PbO70GA25V87qe2d3oMBtyr53U9s7vQYDblXzup7Z3egwZqO7XChq4auCrqDJA8PYDM4gkcRxKDBZ/JW7xXi1U9ZA7FkzA5vUUKnGzl5ReArBUTRu+/cNCIf+53B/zoQFdDWVg3DW1LjymZ27060LYE25V87qe2d3oMBtyr53U9s7vQYDblXzup7Z3egwG3KvndT2zu9BgNuVfO6ntnd6DAjqyrwP+Mqdzkmd3oQyz+Qsr5cnbe57i47XZiScSfFCEDjQAgGPnY4IXHzJQFcELASADigPGyx+UZ7wTD5DKDZY/KM94KdMuRGQ2WLyjPeCYfInKDZYvKM94JplyIyewVBJKuZbKEwiotFQ7efewknWDvh6jgfWhDRws7V+N2v7KSF/+HowcQDrkdhj7Bh7SgSGNq3eLpKE5POyx+UZ7wU6WRkNlj8oz3gp0snIbLH5RnvBRpfIZDZYvKs94JhkZPagnIjt6epAy0WQHByg9GZ9IQqOZACAY+djghcfMlAVwQsb1iAde7eHAEGpYCCNYxXjctqjNrkWh3kTTtSl5tD2YXAdored+7NvojyDadLzaHswo7RW8792NEeQbTpebQ9mE7RW8792NEeQm06Ugg0sBB1/dhT2isv1v3I0R5EP5T2c2O7yUgBMThskJPGw6vZuhdzY3SuaCqePB+pq6sOrnpNWz3Ga03KGtpsDJGcdF2pw5Csw82aj3vkcXyv05HEue48bjrKBDlyBsrbreDPO3GmpMHvxGIc/8I/Vara952ahiPelw/J729PXL9iU9rweQi9wLjeuq+Z+5stMeQbXg8hF7gTrqnmfuNMeQbXg8hF7gTrqvmY0x5Ctp4MR9xFr/IFZVqmV/U/caVyICg/YM6gvo0u8zSo9O3p6lBLLRZAcHKD0Zn0hCo5kAIBj52OCFx8yUBXBCwrHOY9r2Etc0gtc04EHlTjuBLWQ15mvNne+r3Z6eTYnSfn8UHHr3Vxe2LSFtWShwks45GytqjnHf4DiWoMkEAIBu5cWXwvaNOFhdVUuMkQGsj8TfXh7QFt9j3nUV9D7suP4Ma4p6o58URGDjgQQQR7V2jWDWnpjHSPayNhfI8hrWt1uJOAChtJNsYy8E1ZOWltltMNG0gyDxpXD8TzrXBX907qu5+HBG2ow0RwdJYR6ggBAM7OJe6y2w0lNRSbCajTL5W74BuG4OTfa+hdBsO0pVnKpUWcYMO6qOOEiMmjAYAYALqzXg7enqQllosgODlB6Mz6QhUcyAEAx87HBC4+ZKArghYEBJGav+E1/pf8AY1cr0i+bT9PyZ9n3X6j1XPGYCA16WshqZamOJ2L6aTY5ByHAEe0Fe9a3lTjGT4SWSkZKTaXgbIOBB5F4FyJMubL4JvBkhbhTVZMkYw3Gu/E32nH19C7jZV32mhh95bjVXFPq57uB0s2tm2xVyXadn3VOdCEn8UmG6R1Dc6z0LF23duFNUY8ZfY9LWlqlqZJGpcibE1Za6GO5Q0GJM0sbpcORrcN09ZPwKyI20nQdZ8E8HnrWrSbSxz0BAR5nW/ebV5uX5sXVdHflVPVfYwLzihiroTDEdvT1IGWiyA4OUHozPpCFRzIAQDHzscELj5koCuCFgQEkZq/4TX+l/wBjVyvSL51P0/Jn2fdfqPVc8ZgICNJL34Czg3OaQkU0sgjn6Botwd04d67FWnatnU4LillGt6zq67ZJYIwBG6DqI1Lj2mtzNicrKazsvdolpMWtlHjwvcN68aj8cFnbPvHa1tfh4nlWp9ZHBuW+hht1FDR04+7haGgncJPGT1rHua8q9V1JcWXhHRHBkq6mGippampfoxRNL3noCrRoyrzUIcWTKSissj3Iu5T3bLKetqRg+SB+DccQxuIwb6u9dRtWhC3sFTj4NGBbzc6uWSOuSNiCEEd51v3m1ebl+bF1PR35VT1X2MG84oYy6IwxHb09SBlosgODlB6Mz6QhUcyAEAx87HBC4+ZKArghYEIJMzXwyR2Ople3RZNU6UZ/MA1oJ9oXJ9IZRdeEVxS3+5sLNPS2PFaAzAQghzLRjo8qrnpgt05GuGO5iNEDH5rvdmSTs6bX+bzVV8da0x55u74a6hdb6h339KAYz+eP/bV7Fodt2fVz6+PCXH1/9Mq1q6lpY8FoDMBCCOs5N72edlnpnHQiIdUEHW7WG9Q1+sLrNh2XVxdefF8PyYF1Uy9C+pp5tGOflBI9jcWMpzpHDe4kYfJe23Xi0w+a/gpa/MJRXGmzBAR9nWYRNanlp0dGVulxY4tOHwXU9HX/AKdRfuvsa+84r6jDXRGII7enqQMtFkBwcoPRmfSEKjmQAgGPnY4IXHzJQFcELG3Z4457vQwytDo5J2NeHaiMd0LxuJONGclxSZaOHJInFrGRsDI2BrGjANAwAC+eScpPL4m4xjchVUkEA2M4lLBLk7LUSRMdPCW7G/Dxm4kYrd7DqTVyoJ7nnKMa6itGojK2V89rr4K6m3ZYHY6JO48cbT0EYrq61GNem6cuD3GuhLQ8om2grILhRw1dM7SimaHNP/ONfP7ihKhUdOXFG3hLVHKNHKW8MslqkqjgZT4kLSd886vUNaydnWbuq2jw8fQrWqdXHJDD3vke+SVxdI8lznHjJ3SV3iSSwjUb3vZNGS0ENPYKIQRtZpwte/RG+cRuk9K4PaU5Tup6nwbNtQSUFg6iwD1BAYqqkp62EwVcDJona2PGIXtRrTpTUoPDIlFSWGQJCcYWY68Avo8u8zSo9O3p6lUllosgODlB6Mz6QhUcyAEAx87HBC4+ZKArghYyU80lNPHPC7RljcHMdhjgRqKrKKkmmM4O19ssoOf/ANJvcsH4VZf9Z7dfU5h9ssoOf/0m9yfCrLyDr6nMPtllBz/+k3uT4VZeQdfU5mvX5S3e40j6Wsq9khfhpN0GjHDqC9KNhbUZ64Rwysqs5bmzkrMPLB1LblDdrXTmnoqwxxaRdoloIBOvDFYtayoV5aqkcs9Y1JxWIsw3S7193fE+41BmMQIYNEADHXq6gr0LWjQTVKOMkSnKfeZor3KHbpsrb5S08dPBWhsUbdFrdjacB7Fgz2ZaTk5ShvZ6qtUSwmZPtplBz1vZN7lX4TZ+T7k9oq8w+2mUHPW9k3uT4TZ+T7jtFXmL9tMoOfN7Fvcnwqz8n3HaKvMbzWhrQBqG4FsDxB29PUgZaLIDg5QejM+kIVHMgBAMfOxwQuPmSgK4IWDAkgNaSTqA4ynDiQe9hm8jL2ZVdUea90Www2GbyMvZlTqjzXuhhhsM3kZezKao817oYYbBN5GXsyo1R5jDPHHgQQeRWIBACAVoLjota5zjqDRiSobS4slHrYZvIy9mVGuPP+UMMNhm8jL2ZTVHmvdDDDYZvIy9mVOqPP8AlDDDYJvIy9mVGqPMYZ4ViBHb09SBlosgODlB6Mz6QhUcyAEAx87HBC4+ZKArghY3rDuXy34a9sx/UF43HyZ45Fod5E4EkHWvnSbNzgMTyqcsgMTyplgVhJe0dKht8ySBKn98qfPyfUV9Jj3UaQxqwBAd/ITE5U0Y/wA2HXola/auVaTwetD5iJfxPKuF1M2oYnlTLAYnlTLArCS4dalNsFfYf2LP8oX0uXeZpEenb09SqSy0WQHByg9GZ9IQqOZACAY+djghcfMlAVwQsIQCMDugoCU829dPWWKSOoeX7Vm2JjicSW6IIB6sSuQ27RhTuFKP6ln65NjaSbg0/Ada0ZlAgGbnMuFRS2ylp6eR0bamRwkc04EtaB4vUcfguh2BRhOcpyWWsYMO7k1FJeJGYAAXVGvFQkEAhAcCCMRyJnAJiyLrJ67J2mmqXl8g0maZ3S7Akbq4ja9GFK6koLCNpbycqaydxas9wQDFzo100UNDRRvcyKcSOl0ThpgYANPRuldL0foweuq1vWMf5zMG7k1heBHi6YwRHb09SEstFkBwcoPRmfSEKjmQAgGPnY4IXHzJQFcELAgJIzV/wmv9L/sauV6RfNp+n5M+z7r9R6rnjMBAMTOt+72vzkvyaul6Pf8AJ9DBvP0kerpjCBACAEBLObzgtT+ck+orjNuf7t+iNlafLHItOZIICPM6371avNy/Ni6ro78qp6r7GBecUMVdCYYjt6epAy0WQHByg9GZ9IQqOZACAZGdfghcfMFAVvKFgQEiZqpm7TuVOSNJszJAOUFuH9q5jpFD+qnP9mjOs3uaHyubM0EBxMrbAMoLcyFsginhfpxPI3McMCD0EfJbLZl/2Oq5NZT3M8K9LrIkXXCw3W3PLauhmAH42N02nqIXYUbyhWWYSX59jXSpzjxRz3Me04PY8dbSFkJp8GU3ixxSynCKKR/Q1hKNpLLY38jsWzJW83Jw2OkdDFxy1A0Gj9SsO42jbUFmUs/sj1hRqT4IlazW6O022GhheXiJvjOIw0idZ9q4y7uXc1ZVWuJsqdPRFI3ViHoCAjjOpIHXC3RAjFkL3HoxcO4rrOj0cUZvm0a+7f8AUkMlb8xBHb09SBlosgODlB6Mz6QhUcyAEAzc6ED58krk2PdO13H2DFAVq40LAgOzknevAd2ZPJiYJBsc4GvR4iOo/qsG/tO10XTXFcP7HrRqdXLJMMM0dRCyaCRskT2gte04gjrXC1ISpycZLDNqmpLKPaoSCAUEjUUAinU+ZGAxTLfEYQKCQQAgMFbWU9BTPqayVscLNbnfIcpXrQoVK89FNZZSc1FZZDWUF1febrNWubotdg2NhO9YNWPTx+td7Z26tqMaS3/3NVUnrlqOcskoeXnRY48gxQFqMiYHU9hoon7jm07ARyHRCFRwoAQGldKVtVSvje0Oa4YFp1EciAqzlNY5cnLvLb5t43xoXkb+PiPq1FCTloSGtAdGzXy4WZ5NDPoMccXROGLCeXDlWNc2lG5WKiz+/iXhOcO6PC35xo3Na2529zD+enfiPYf91o6/R/xpT9zKjd+ZHdpss7BUDA1wiJ4pmFv6LXT2NeRfdz6Hsrmm/HB0I73aZt2K5Ujv5zQsSVjdQ71N+x6KtTfiZ211G4Ytq6c9Ure9efZq3kfsydceYjq+iZvqynHXK3vUq1rv9D9hrjzMMl8tMQ+8udIP5zT+q9FYXT4U2VdamuLNCoyysMAx8INlP5YWFyyobGvJbtOPUo7mmvHI37lnGADmWuhJPFLUHD/SO9bK36PrjWn9EeMrvyoZd0udbdagVFfUOlkbiG4jAMx/KOJb+hQp28dNNYRiSm5vLNRepUADjgNaA7+RGTsmUl8ipywmliLZKh2GI0cdxvr+WKEMtBRRbFC1uHFuoQbCAEAjhiMEA0MuMj6TKSh2GUaEjcTFMBuxno6OhAV9yjyfuGTlYKe5xaId+zmbvJOo8vQhOTlITkEAIA4ulBgTAcYHsRNjAhjjOtjT1hTl8xgBGxupjB/8pljB6wHJ8FAwHEByIMAgBACDJ3clslLjlNUAUjdjpmuwfUvb4o6BylCMlhMj8laHJ63tp6VnS953z3cpQgcw3EAIAQAgEIBQHMutlo7nA6GrgZLG7W14xCnIIoyizPAPMtkqTDjqglGk31HWPioAwbrkblBa3HbFslewa5IfvB8N34ITk4MoMLi2YGJw/DI0tPxQnIgIOrdQjIo1a0GQ9vsQZBBkPYhIhc0DEuAHKhGTJTxSVLtGmjfM46tiaXfJCcjjtOQWUVzcCKE08Z/HOQ34a0IySHk1mio6dzZ7xM6skH/TDdGMerWfWUIJRoLdDRxhkTGta0YANGAAQG6gBACAEAIAQAgPLmg6xigMMlLG8YFoQGjVWKiqgRPBHJj+ZgPzQHHqM32T8+7Ja6M/ygPkmQaT81+Tb/8AtkA6d1SDGc1mTn/j2e87vUABmsycB/h0R63HvQGZmbHJthxFppyekFMg36XISxUxBitlG3qhGKA7FPZ6SnboxxNaORrcEBuMp426mhAZcEAqAEAIAQH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wgHBgkIBwgKCgkLDRYPDQwMDRsUFRAWIB0iIiAdHx8kKDQsJCYxJx8fLT0tMTU3Ojo6Iys/RD84QzQ5OjcBCgoKDQwNGg8PGjclHyU3Nzc3Nzc3Nzc3Nzc3Nzc3Nzc3Nzc3Nzc3Nzc3Nzc3Nzc3Nzc3Nzc3Nzc3Nzc3Nzc3N//AABEIAKAAoAMBEQACEQEDEQH/xAAcAAABBAMBAAAAAAAAAAAAAAAAAQYHCAMEBQL/xABKEAABAwIBBAwLBQYFBQAAAAABAAIDBAURBgcSMRMUITI2QVFUYXGT0RUiU3N0gZGSobGyFiNCUsEzNDWDo8IkcqLh8ENFVWKC/8QAGwEBAAIDAQEAAAAAAAAAAAAAAAECBAUGAwf/xAA2EQACAQMBBAgFAwMFAAAAAAAAAQIDBBESBSExUQYTFDJBUnGRFTOBscFCYaEi0fAjNENT4f/aAAwDAQACEQMRAD8AnFAYpZWxjFyA1zcYRrKAPCUHKgDwlByoA8JQcqAPCUHKgDwlByoD0yuiccGoDZadIYhAI97WDFxCA1jcIQcMQEAnhKDlQB4Sg5UAeEoOVAHhKDlQB4Sg5UAouMJOAKA2I5GyDFqAyIAQDLzpzSRZI3Ixvcx2wnBzHEEICuW3KznlT2zu9CcBtyr53U9s7vQnAbcq+d1PbO70GA25V87qe2d3oMBtyr53U9s7vQYDblXzup7Z3egwZqO7XChq4auCrqDJA8PYDM4gkcRxKDBZ/JW7xXi1U9ZA7FkzA5vUUKnGzl5ReArBUTRu+/cNCIf+53B/zoQFdDWVg3DW1LjymZ27060LYE25V87qe2d3oMBtyr53U9s7vQYDblXzup7Z3egwG3KvndT2zu9BgNuVfO6ntnd6DAjqyrwP+Mqdzkmd3oQyz+Qsr5cnbe57i47XZiScSfFCEDjQAgGPnY4IXHzJQFcELASADigPGyx+UZ7wTD5DKDZY/KM94KdMuRGQ2WLyjPeCYfInKDZYvKM94JplyIyewVBJKuZbKEwiotFQ7efewknWDvh6jgfWhDRws7V+N2v7KSF/+HowcQDrkdhj7Bh7SgSGNq3eLpKE5POyx+UZ7wU6WRkNlj8oz3gp0snIbLH5RnvBRpfIZDZYvKs94JhkZPagnIjt6epAy0WQHByg9GZ9IQqOZACAY+djghcfMlAVwQsb1iAde7eHAEGpYCCNYxXjctqjNrkWh3kTTtSl5tD2YXAdored+7NvojyDadLzaHswo7RW8792NEeQbTpebQ9mE7RW8792NEeQm06Ugg0sBB1/dhT2isv1v3I0R5EP5T2c2O7yUgBMThskJPGw6vZuhdzY3SuaCqePB+pq6sOrnpNWz3Ga03KGtpsDJGcdF2pw5Csw82aj3vkcXyv05HEue48bjrKBDlyBsrbreDPO3GmpMHvxGIc/8I/Vara952ahiPelw/J729PXL9iU9rweQi9wLjeuq+Z+5stMeQbXg8hF7gTrqnmfuNMeQbXg8hF7gTrqvmY0x5Ctp4MR9xFr/IFZVqmV/U/caVyICg/YM6gvo0u8zSo9O3p6lBLLRZAcHKD0Zn0hCo5kAIBj52OCFx8yUBXBCwrHOY9r2Etc0gtc04EHlTjuBLWQ15mvNne+r3Z6eTYnSfn8UHHr3Vxe2LSFtWShwks45GytqjnHf4DiWoMkEAIBu5cWXwvaNOFhdVUuMkQGsj8TfXh7QFt9j3nUV9D7suP4Ma4p6o58URGDjgQQQR7V2jWDWnpjHSPayNhfI8hrWt1uJOAChtJNsYy8E1ZOWltltMNG0gyDxpXD8TzrXBX907qu5+HBG2ow0RwdJYR6ggBAM7OJe6y2w0lNRSbCajTL5W74BuG4OTfa+hdBsO0pVnKpUWcYMO6qOOEiMmjAYAYALqzXg7enqQllosgODlB6Mz6QhUcyAEAx87HBC4+ZKArghYEBJGav+E1/pf8AY1cr0i+bT9PyZ9n3X6j1XPGYCA16WshqZamOJ2L6aTY5ByHAEe0Fe9a3lTjGT4SWSkZKTaXgbIOBB5F4FyJMubL4JvBkhbhTVZMkYw3Gu/E32nH19C7jZV32mhh95bjVXFPq57uB0s2tm2xVyXadn3VOdCEn8UmG6R1Dc6z0LF23duFNUY8ZfY9LWlqlqZJGpcibE1Za6GO5Q0GJM0sbpcORrcN09ZPwKyI20nQdZ8E8HnrWrSbSxz0BAR5nW/ebV5uX5sXVdHflVPVfYwLzihiroTDEdvT1IGWiyA4OUHozPpCFRzIAQDHzscELj5koCuCFgQEkZq/4TX+l/wBjVyvSL51P0/Jn2fdfqPVc8ZgICNJL34Czg3OaQkU0sgjn6Botwd04d67FWnatnU4LillGt6zq67ZJYIwBG6DqI1Lj2mtzNicrKazsvdolpMWtlHjwvcN68aj8cFnbPvHa1tfh4nlWp9ZHBuW+hht1FDR04+7haGgncJPGT1rHua8q9V1JcWXhHRHBkq6mGippampfoxRNL3noCrRoyrzUIcWTKSissj3Iu5T3bLKetqRg+SB+DccQxuIwb6u9dRtWhC3sFTj4NGBbzc6uWSOuSNiCEEd51v3m1ebl+bF1PR35VT1X2MG84oYy6IwxHb09SBlosgODlB6Mz6QhUcyAEAx87HBC4+ZKArghYEIJMzXwyR2Ople3RZNU6UZ/MA1oJ9oXJ9IZRdeEVxS3+5sLNPS2PFaAzAQghzLRjo8qrnpgt05GuGO5iNEDH5rvdmSTs6bX+bzVV8da0x55u74a6hdb6h339KAYz+eP/bV7Fodt2fVz6+PCXH1/9Mq1q6lpY8FoDMBCCOs5N72edlnpnHQiIdUEHW7WG9Q1+sLrNh2XVxdefF8PyYF1Uy9C+pp5tGOflBI9jcWMpzpHDe4kYfJe23Xi0w+a/gpa/MJRXGmzBAR9nWYRNanlp0dGVulxY4tOHwXU9HX/AKdRfuvsa+84r6jDXRGII7enqQMtFkBwcoPRmfSEKjmQAgGPnY4IXHzJQFcELG3Z4457vQwytDo5J2NeHaiMd0LxuJONGclxSZaOHJInFrGRsDI2BrGjANAwAC+eScpPL4m4xjchVUkEA2M4lLBLk7LUSRMdPCW7G/Dxm4kYrd7DqTVyoJ7nnKMa6itGojK2V89rr4K6m3ZYHY6JO48cbT0EYrq61GNem6cuD3GuhLQ8om2grILhRw1dM7SimaHNP/ONfP7ihKhUdOXFG3hLVHKNHKW8MslqkqjgZT4kLSd886vUNaydnWbuq2jw8fQrWqdXHJDD3vke+SVxdI8lznHjJ3SV3iSSwjUb3vZNGS0ENPYKIQRtZpwte/RG+cRuk9K4PaU5Tup6nwbNtQSUFg6iwD1BAYqqkp62EwVcDJona2PGIXtRrTpTUoPDIlFSWGQJCcYWY68Avo8u8zSo9O3p6lUllosgODlB6Mz6QhUcyAEAx87HBC4+ZKArghYyU80lNPHPC7RljcHMdhjgRqKrKKkmmM4O19ssoOf/ANJvcsH4VZf9Z7dfU5h9ssoOf/0m9yfCrLyDr6nMPtllBz/+k3uT4VZeQdfU5mvX5S3e40j6Wsq9khfhpN0GjHDqC9KNhbUZ64Rwysqs5bmzkrMPLB1LblDdrXTmnoqwxxaRdoloIBOvDFYtayoV5aqkcs9Y1JxWIsw3S7193fE+41BmMQIYNEADHXq6gr0LWjQTVKOMkSnKfeZor3KHbpsrb5S08dPBWhsUbdFrdjacB7Fgz2ZaTk5ShvZ6qtUSwmZPtplBz1vZN7lX4TZ+T7k9oq8w+2mUHPW9k3uT4TZ+T7jtFXmL9tMoOfN7Fvcnwqz8n3HaKvMbzWhrQBqG4FsDxB29PUgZaLIDg5QejM+kIVHMgBAMfOxwQuPmSgK4IWDAkgNaSTqA4ynDiQe9hm8jL2ZVdUea90Www2GbyMvZlTqjzXuhhhsM3kZezKao817oYYbBN5GXsyo1R5jDPHHgQQeRWIBACAVoLjota5zjqDRiSobS4slHrYZvIy9mVGuPP+UMMNhm8jL2ZTVHmvdDDDYZvIy9mVOqPP8AlDDDYJvIy9mVGqPMYZ4ViBHb09SBlosgODlB6Mz6QhUcyAEAx87HBC4+ZKArghY3rDuXy34a9sx/UF43HyZ45Fod5E4EkHWvnSbNzgMTyqcsgMTyplgVhJe0dKht8ySBKn98qfPyfUV9Jj3UaQxqwBAd/ITE5U0Y/wA2HXola/auVaTwetD5iJfxPKuF1M2oYnlTLAYnlTLArCS4dalNsFfYf2LP8oX0uXeZpEenb09SqSy0WQHByg9GZ9IQqOZACAY+djghcfMlAVwQsIQCMDugoCU829dPWWKSOoeX7Vm2JjicSW6IIB6sSuQ27RhTuFKP6ln65NjaSbg0/Ada0ZlAgGbnMuFRS2ylp6eR0bamRwkc04EtaB4vUcfguh2BRhOcpyWWsYMO7k1FJeJGYAAXVGvFQkEAhAcCCMRyJnAJiyLrJ67J2mmqXl8g0maZ3S7Akbq4ja9GFK6koLCNpbycqaydxas9wQDFzo100UNDRRvcyKcSOl0ThpgYANPRuldL0foweuq1vWMf5zMG7k1heBHi6YwRHb09SEstFkBwcoPRmfSEKjmQAgGPnY4IXHzJQFcELAgJIzV/wmv9L/sauV6RfNp+n5M+z7r9R6rnjMBAMTOt+72vzkvyaul6Pf8AJ9DBvP0kerpjCBACAEBLObzgtT+ck+orjNuf7t+iNlafLHItOZIICPM6371avNy/Ni6ro78qp6r7GBecUMVdCYYjt6epAy0WQHByg9GZ9IQqOZACAZGdfghcfMFAVvKFgQEiZqpm7TuVOSNJszJAOUFuH9q5jpFD+qnP9mjOs3uaHyubM0EBxMrbAMoLcyFsginhfpxPI3McMCD0EfJbLZl/2Oq5NZT3M8K9LrIkXXCw3W3PLauhmAH42N02nqIXYUbyhWWYSX59jXSpzjxRz3Me04PY8dbSFkJp8GU3ixxSynCKKR/Q1hKNpLLY38jsWzJW83Jw2OkdDFxy1A0Gj9SsO42jbUFmUs/sj1hRqT4IlazW6O022GhheXiJvjOIw0idZ9q4y7uXc1ZVWuJsqdPRFI3ViHoCAjjOpIHXC3RAjFkL3HoxcO4rrOj0cUZvm0a+7f8AUkMlb8xBHb09SBlosgODlB6Mz6QhUcyAEAzc6ED58krk2PdO13H2DFAVq40LAgOzknevAd2ZPJiYJBsc4GvR4iOo/qsG/tO10XTXFcP7HrRqdXLJMMM0dRCyaCRskT2gte04gjrXC1ISpycZLDNqmpLKPaoSCAUEjUUAinU+ZGAxTLfEYQKCQQAgMFbWU9BTPqayVscLNbnfIcpXrQoVK89FNZZSc1FZZDWUF1febrNWubotdg2NhO9YNWPTx+td7Z26tqMaS3/3NVUnrlqOcskoeXnRY48gxQFqMiYHU9hoon7jm07ARyHRCFRwoAQGldKVtVSvje0Oa4YFp1EciAqzlNY5cnLvLb5t43xoXkb+PiPq1FCTloSGtAdGzXy4WZ5NDPoMccXROGLCeXDlWNc2lG5WKiz+/iXhOcO6PC35xo3Na2529zD+enfiPYf91o6/R/xpT9zKjd+ZHdpss7BUDA1wiJ4pmFv6LXT2NeRfdz6Hsrmm/HB0I73aZt2K5Ujv5zQsSVjdQ71N+x6KtTfiZ211G4Ytq6c9Ure9efZq3kfsydceYjq+iZvqynHXK3vUq1rv9D9hrjzMMl8tMQ+8udIP5zT+q9FYXT4U2VdamuLNCoyysMAx8INlP5YWFyyobGvJbtOPUo7mmvHI37lnGADmWuhJPFLUHD/SO9bK36PrjWn9EeMrvyoZd0udbdagVFfUOlkbiG4jAMx/KOJb+hQp28dNNYRiSm5vLNRepUADjgNaA7+RGTsmUl8ipywmliLZKh2GI0cdxvr+WKEMtBRRbFC1uHFuoQbCAEAjhiMEA0MuMj6TKSh2GUaEjcTFMBuxno6OhAV9yjyfuGTlYKe5xaId+zmbvJOo8vQhOTlITkEAIA4ulBgTAcYHsRNjAhjjOtjT1hTl8xgBGxupjB/8pljB6wHJ8FAwHEByIMAgBACDJ3clslLjlNUAUjdjpmuwfUvb4o6BylCMlhMj8laHJ63tp6VnS953z3cpQgcw3EAIAQAgEIBQHMutlo7nA6GrgZLG7W14xCnIIoyizPAPMtkqTDjqglGk31HWPioAwbrkblBa3HbFslewa5IfvB8N34ITk4MoMLi2YGJw/DI0tPxQnIgIOrdQjIo1a0GQ9vsQZBBkPYhIhc0DEuAHKhGTJTxSVLtGmjfM46tiaXfJCcjjtOQWUVzcCKE08Z/HOQ34a0IySHk1mio6dzZ7xM6skH/TDdGMerWfWUIJRoLdDRxhkTGta0YANGAAQG6gBACAEAIAQAgPLmg6xigMMlLG8YFoQGjVWKiqgRPBHJj+ZgPzQHHqM32T8+7Ja6M/ygPkmQaT81+Tb/8AtkA6d1SDGc1mTn/j2e87vUABmsycB/h0R63HvQGZmbHJthxFppyekFMg36XISxUxBitlG3qhGKA7FPZ6SnboxxNaORrcEBuMp426mhAZcEAqAEAIAQH/2Q==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53" name="Picture 5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2" y="6315913"/>
            <a:ext cx="465803" cy="50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133600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Machine Learning </a:t>
            </a:r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3200" b="1" dirty="0" smtClean="0">
              <a:solidFill>
                <a:srgbClr val="1048B8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Huang, </a:t>
            </a:r>
            <a:r>
              <a:rPr lang="en-US" dirty="0" err="1" smtClean="0"/>
              <a:t>Yibin</a:t>
            </a:r>
            <a:r>
              <a:rPr lang="en-US" dirty="0" smtClean="0"/>
              <a:t>(</a:t>
            </a:r>
            <a:r>
              <a:rPr lang="zh-CN" altLang="en-US" dirty="0" smtClean="0"/>
              <a:t>黄昳彬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838200" y="152400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Soft-margin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2009775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90800"/>
            <a:ext cx="3800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66304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5096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onl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inear </a:t>
            </a:r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SVM</a:t>
            </a:r>
            <a:r>
              <a:rPr lang="zh-CN" alt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： 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kernel trick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4714875" cy="2105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400" y="45720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将数据映射到高维平面，然后再分割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932850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Multi-classifier in SVM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800" y="1447800"/>
            <a:ext cx="3998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 smtClean="0"/>
              <a:t>分类的</a:t>
            </a:r>
            <a:r>
              <a:rPr lang="en-US" altLang="zh-CN" dirty="0" smtClean="0"/>
              <a:t>SVM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libsvm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r>
              <a:rPr lang="en-US" altLang="zh-CN" dirty="0" smtClean="0"/>
              <a:t>1 vs n-1</a:t>
            </a:r>
            <a:r>
              <a:rPr lang="zh-CN" altLang="en-US" dirty="0" smtClean="0"/>
              <a:t>做二分类</a:t>
            </a:r>
            <a:endParaRPr lang="en-US" altLang="zh-CN" dirty="0" smtClean="0"/>
          </a:p>
          <a:p>
            <a:r>
              <a:rPr lang="zh-CN" altLang="en-US" dirty="0" smtClean="0"/>
              <a:t>最后会得到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个超平面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362200"/>
            <a:ext cx="2972477" cy="29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51990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4219575" cy="1581150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990600" y="152400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ssue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4400" y="2590800"/>
            <a:ext cx="35702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所有输入的数据要标记</a:t>
            </a:r>
            <a:endParaRPr lang="en-US" altLang="zh-CN" dirty="0" smtClean="0"/>
          </a:p>
          <a:p>
            <a:r>
              <a:rPr lang="zh-CN" altLang="en-US" dirty="0" smtClean="0"/>
              <a:t>对于数据没有输出置信度</a:t>
            </a:r>
            <a:endParaRPr lang="en-US" altLang="zh-CN" dirty="0" smtClean="0"/>
          </a:p>
          <a:p>
            <a:r>
              <a:rPr lang="zh-CN" altLang="en-US" dirty="0" smtClean="0"/>
              <a:t>经典</a:t>
            </a:r>
            <a:r>
              <a:rPr lang="en-US" altLang="zh-CN" dirty="0" smtClean="0"/>
              <a:t>SVM</a:t>
            </a:r>
            <a:r>
              <a:rPr lang="zh-CN" altLang="en-US" dirty="0" smtClean="0"/>
              <a:t>只提供二分类</a:t>
            </a:r>
            <a:endParaRPr lang="en-US" altLang="zh-CN" dirty="0" smtClean="0"/>
          </a:p>
          <a:p>
            <a:r>
              <a:rPr lang="zh-CN" altLang="en-US" dirty="0" smtClean="0"/>
              <a:t>很难去解释模型的参数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63234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443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Table of Content</a:t>
            </a:r>
            <a:r>
              <a:rPr lang="zh-CN" alt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（目录）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828800"/>
            <a:ext cx="7231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Boosting----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(core module of V-J face detection)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SVM(support vector machine)</a:t>
            </a:r>
          </a:p>
          <a:p>
            <a:r>
              <a:rPr lang="zh-CN" altLang="en-US" dirty="0" smtClean="0"/>
              <a:t>支持向量机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106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Boosting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2192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Boosting is a machine learning </a:t>
            </a:r>
            <a:r>
              <a:rPr lang="en-US" altLang="zh-CN" dirty="0">
                <a:solidFill>
                  <a:srgbClr val="FF0000"/>
                </a:solidFill>
              </a:rPr>
              <a:t>ensemble meta-algorithm</a:t>
            </a:r>
            <a:r>
              <a:rPr lang="en-US" altLang="zh-CN" dirty="0"/>
              <a:t> for primarily reducing bias, and also </a:t>
            </a:r>
            <a:r>
              <a:rPr lang="en-US" altLang="zh-CN" dirty="0" smtClean="0"/>
              <a:t>variance </a:t>
            </a:r>
            <a:r>
              <a:rPr lang="en-US" altLang="zh-CN" dirty="0"/>
              <a:t>in supervised learning, and a family of machine learning algorithms which convert weak learners to strong ones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Boosting</a:t>
            </a:r>
            <a:r>
              <a:rPr lang="zh-CN" altLang="en-US" dirty="0" smtClean="0"/>
              <a:t>是一种合并 元算法的机器学习</a:t>
            </a:r>
            <a:endParaRPr lang="en-US" altLang="zh-CN" dirty="0"/>
          </a:p>
          <a:p>
            <a:r>
              <a:rPr lang="zh-CN" altLang="en-US" dirty="0" smtClean="0"/>
              <a:t>一系列算法的总称：将多个弱学习算法转化为强学习算法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weak learner: </a:t>
            </a:r>
            <a:r>
              <a:rPr lang="en-US" altLang="zh-CN" i="1" dirty="0"/>
              <a:t>consistently</a:t>
            </a:r>
            <a:r>
              <a:rPr lang="en-US" altLang="zh-CN" dirty="0"/>
              <a:t> beat random guessing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9703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685800" y="152400"/>
            <a:ext cx="59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AdaBoosting</a:t>
            </a:r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: Adaptive Boosting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066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AdaBoost</a:t>
            </a:r>
            <a:r>
              <a:rPr lang="en-US" altLang="zh-CN" dirty="0"/>
              <a:t> is adaptive in the sense that subsequent weak learners are tweaked in favor of those instances misclassified by previous classifiers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AdaBoost</a:t>
            </a:r>
            <a:r>
              <a:rPr lang="zh-CN" altLang="en-US" dirty="0" smtClean="0"/>
              <a:t>能够自适应</a:t>
            </a:r>
            <a:endParaRPr lang="en-US" altLang="zh-CN" dirty="0" smtClean="0"/>
          </a:p>
          <a:p>
            <a:r>
              <a:rPr lang="zh-CN" altLang="en-US" dirty="0" smtClean="0"/>
              <a:t>初始阶段弱分类器的错误实例，能被后来的分类器专注解决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76168"/>
            <a:ext cx="4676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355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838200" y="28184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Procedure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6573167" cy="4439270"/>
          </a:xfrm>
          <a:prstGeom prst="rect">
            <a:avLst/>
          </a:prstGeom>
        </p:spPr>
      </p:pic>
      <p:sp>
        <p:nvSpPr>
          <p:cNvPr id="12" name="流程图: 可选过程 11"/>
          <p:cNvSpPr/>
          <p:nvPr/>
        </p:nvSpPr>
        <p:spPr bwMode="auto">
          <a:xfrm>
            <a:off x="6491431" y="903304"/>
            <a:ext cx="1752600" cy="612648"/>
          </a:xfrm>
          <a:prstGeom prst="flowChartAlternateProcess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样本权值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5632895" y="2519901"/>
            <a:ext cx="2133600" cy="612648"/>
          </a:xfrm>
          <a:prstGeom prst="flowChartAlternateProcess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弱学习器误差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流程图: 可选过程 13"/>
          <p:cNvSpPr/>
          <p:nvPr/>
        </p:nvSpPr>
        <p:spPr bwMode="auto">
          <a:xfrm>
            <a:off x="6110431" y="4171807"/>
            <a:ext cx="2133600" cy="612648"/>
          </a:xfrm>
          <a:prstGeom prst="flowChartAlternateProcess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弱学习器权值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6815483" y="1613103"/>
            <a:ext cx="305028" cy="785904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6820702" y="3213713"/>
            <a:ext cx="305028" cy="87075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下弧形箭头 18"/>
          <p:cNvSpPr/>
          <p:nvPr/>
        </p:nvSpPr>
        <p:spPr bwMode="auto">
          <a:xfrm rot="16200000">
            <a:off x="7018975" y="2487716"/>
            <a:ext cx="3417815" cy="731520"/>
          </a:xfrm>
          <a:prstGeom prst="curvedUp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000" y="539945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后来的弱分类器更专注于前者错误分类的数据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0292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838200" y="28184"/>
            <a:ext cx="516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Advantage and disadvantage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600200"/>
            <a:ext cx="81868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Disadvantage</a:t>
            </a:r>
            <a:r>
              <a:rPr lang="zh-CN" altLang="en-US" dirty="0" smtClean="0"/>
              <a:t>：训练时间长</a:t>
            </a:r>
            <a:endParaRPr lang="en-US" altLang="zh-CN" dirty="0" smtClean="0"/>
          </a:p>
          <a:p>
            <a:r>
              <a:rPr lang="zh-CN" altLang="en-US" dirty="0" smtClean="0"/>
              <a:t>（每一次迭代弱分类器，都需要更新所有权值，与训练样本</a:t>
            </a:r>
            <a:endParaRPr lang="en-US" altLang="zh-CN" dirty="0" smtClean="0"/>
          </a:p>
          <a:p>
            <a:r>
              <a:rPr lang="zh-CN" altLang="en-US" dirty="0" smtClean="0"/>
              <a:t>数量，弱分类器数量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相关）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Advantage</a:t>
            </a:r>
            <a:r>
              <a:rPr lang="zh-CN" altLang="en-US" dirty="0" smtClean="0"/>
              <a:t>：预测时间短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n * 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weak learner</a:t>
            </a:r>
            <a:r>
              <a:rPr lang="zh-CN" altLang="en-US" dirty="0" smtClean="0"/>
              <a:t>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典型</a:t>
            </a:r>
            <a:r>
              <a:rPr lang="zh-CN" altLang="en-US" dirty="0" smtClean="0"/>
              <a:t>应用：</a:t>
            </a:r>
            <a:r>
              <a:rPr lang="en-US" altLang="zh-CN" dirty="0" smtClean="0"/>
              <a:t>V-J</a:t>
            </a:r>
            <a:r>
              <a:rPr lang="zh-CN" altLang="en-US" dirty="0" smtClean="0"/>
              <a:t>人脸检测架构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552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539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SVM</a:t>
            </a:r>
            <a:r>
              <a:rPr lang="zh-CN" alt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support vector machine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2192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machine learning, support vector machines (SVMs, also support vector </a:t>
            </a:r>
            <a:r>
              <a:rPr lang="en-US" altLang="zh-CN" dirty="0" smtClean="0"/>
              <a:t>networks) are </a:t>
            </a:r>
            <a:r>
              <a:rPr lang="en-US" altLang="zh-CN" dirty="0"/>
              <a:t>supervised learning models with associated learning algorithms that analyze data used for classification and regression analysis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有监督学习用于分类和回归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80180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214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Linear </a:t>
            </a:r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SVM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81" y="914400"/>
            <a:ext cx="4775836" cy="51459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89147" y="974784"/>
            <a:ext cx="3840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maximum-margin </a:t>
            </a:r>
            <a:r>
              <a:rPr lang="en-US" altLang="zh-CN" dirty="0" err="1"/>
              <a:t>hyperplane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79783" y="2158930"/>
            <a:ext cx="1049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margin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3800" y="914400"/>
            <a:ext cx="1049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margin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64225" y="5595566"/>
            <a:ext cx="5930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support </a:t>
            </a:r>
            <a:r>
              <a:rPr lang="en-US" altLang="zh-CN" dirty="0" smtClean="0"/>
              <a:t>vectors: Data samples on the margin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456965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334"/>
            <a:ext cx="4775836" cy="51459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6400" y="990600"/>
            <a:ext cx="373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maximize the distance between the 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planes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62304"/>
            <a:ext cx="2019300" cy="857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86400"/>
            <a:ext cx="7183394" cy="60960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838200" y="152400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Hard-margin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24482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22133</TotalTime>
  <Words>350</Words>
  <Application>Microsoft Office PowerPoint</Application>
  <PresentationFormat>全屏显示(4:3)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Verdana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Xiuzhen Huang</dc:creator>
  <cp:lastModifiedBy>PLUSH80023</cp:lastModifiedBy>
  <cp:revision>1477</cp:revision>
  <cp:lastPrinted>2003-12-18T19:28:50Z</cp:lastPrinted>
  <dcterms:created xsi:type="dcterms:W3CDTF">2003-09-16T14:24:13Z</dcterms:created>
  <dcterms:modified xsi:type="dcterms:W3CDTF">2017-02-21T08:59:00Z</dcterms:modified>
</cp:coreProperties>
</file>