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08" r:id="rId4"/>
    <p:sldId id="258" r:id="rId5"/>
    <p:sldId id="259" r:id="rId6"/>
    <p:sldId id="260" r:id="rId7"/>
    <p:sldId id="294" r:id="rId8"/>
    <p:sldId id="295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USH80023" initials="P" lastIdx="1" clrIdx="0">
    <p:extLst>
      <p:ext uri="{19B8F6BF-5375-455C-9EA6-DF929625EA0E}">
        <p15:presenceInfo xmlns:p15="http://schemas.microsoft.com/office/powerpoint/2012/main" userId="PLUSH80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048B8"/>
    <a:srgbClr val="0000ED"/>
    <a:srgbClr val="1B0771"/>
    <a:srgbClr val="99FF66"/>
    <a:srgbClr val="FF0000"/>
    <a:srgbClr val="3260BC"/>
    <a:srgbClr val="00007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7" autoAdjust="0"/>
  </p:normalViewPr>
  <p:slideViewPr>
    <p:cSldViewPr>
      <p:cViewPr varScale="1">
        <p:scale>
          <a:sx n="78" d="100"/>
          <a:sy n="78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A845D1C6-8794-4453-B54E-057F04A5DB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1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391FCD-6DA3-4E99-B312-0D45BEF308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0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51387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6385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39031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52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842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1919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678548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8186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35317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34020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125565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175270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453842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3"/>
          <p:cNvPicPr>
            <a:picLocks noChangeAspect="1" noChangeArrowheads="1"/>
          </p:cNvPicPr>
          <p:nvPr userDrawn="1"/>
        </p:nvPicPr>
        <p:blipFill>
          <a:blip r:embed="rId15">
            <a:lum bright="5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0" y="838200"/>
            <a:ext cx="9144000" cy="127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bg1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431800" y="762000"/>
            <a:ext cx="101600" cy="2895600"/>
          </a:xfrm>
          <a:prstGeom prst="rect">
            <a:avLst/>
          </a:prstGeom>
          <a:gradFill rotWithShape="1">
            <a:gsLst>
              <a:gs pos="0">
                <a:srgbClr val="0000C8"/>
              </a:gs>
              <a:gs pos="100000">
                <a:schemeClr val="bg1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 userDrawn="1"/>
        </p:nvSpPr>
        <p:spPr bwMode="auto">
          <a:xfrm>
            <a:off x="304800" y="698500"/>
            <a:ext cx="457200" cy="457200"/>
          </a:xfrm>
          <a:prstGeom prst="rect">
            <a:avLst/>
          </a:prstGeom>
          <a:gradFill rotWithShape="0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228600" y="304800"/>
            <a:ext cx="381000" cy="698500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381000" y="609600"/>
            <a:ext cx="609600" cy="3175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 userDrawn="1"/>
        </p:nvSpPr>
        <p:spPr bwMode="auto">
          <a:xfrm>
            <a:off x="0" y="6115050"/>
            <a:ext cx="9144000" cy="127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3399"/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pic>
        <p:nvPicPr>
          <p:cNvPr id="1057" name="Picture 13" descr="076-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7391400" y="6358553"/>
            <a:ext cx="134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Verdana" pitchFamily="34" charset="0"/>
              </a:rPr>
              <a:t>Page </a:t>
            </a:r>
            <a:fld id="{A37CDF4D-4ED5-458F-94D4-BA9495888904}" type="slidenum">
              <a:rPr lang="en-US" sz="1800" b="1">
                <a:solidFill>
                  <a:schemeClr val="bg1"/>
                </a:solidFill>
                <a:latin typeface="Verdana" pitchFamily="34" charset="0"/>
              </a:rPr>
              <a:pPr/>
              <a:t>‹#›</a:t>
            </a:fld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 userDrawn="1"/>
        </p:nvSpPr>
        <p:spPr bwMode="auto">
          <a:xfrm flipV="1">
            <a:off x="0" y="6040438"/>
            <a:ext cx="9144000" cy="127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709471" y="6280299"/>
            <a:ext cx="31005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Electrical and Computer Engineering</a:t>
            </a:r>
          </a:p>
          <a:p>
            <a:pPr eaLnBrk="1" hangingPunct="1"/>
            <a:r>
              <a:rPr lang="en-US" sz="1400" b="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University of Missouri, Columbia</a:t>
            </a:r>
          </a:p>
        </p:txBody>
      </p:sp>
      <p:sp>
        <p:nvSpPr>
          <p:cNvPr id="2" name="AutoShape 2" descr="data:image/jpeg;base64,/9j/4AAQSkZJRgABAQAAAQABAAD/2wCEAAkGBwgHBgkIBwgKCgkLDRYPDQwMDRsUFRAWIB0iIiAdHx8kKDQsJCYxJx8fLT0tMTU3Ojo6Iys/RD84QzQ5OjcBCgoKDQwNGg8PGjclHyU3Nzc3Nzc3Nzc3Nzc3Nzc3Nzc3Nzc3Nzc3Nzc3Nzc3Nzc3Nzc3Nzc3Nzc3Nzc3Nzc3N//AABEIAKAAoAMBEQACEQEDEQH/xAAcAAABBAMBAAAAAAAAAAAAAAAAAQYHCAMEBQL/xABKEAABAwIBBAwLBQYFBQAAAAABAAIDBAURBgcSMRMUITI2QVFUYXGT0RUiU3N0gZGSobGyFiNCUsEzNDWDo8IkcqLh8ENFVWKC/8QAGwEBAAIDAQEAAAAAAAAAAAAAAAECBAUGAwf/xAA2EQACAQMBBAgFAwMFAAAAAAAAAQIDBBESBSExUQYTFDJBUnGRFTOBscFCYaEi0fAjNENT4f/aAAwDAQACEQMRAD8AnFAYpZWxjFyA1zcYRrKAPCUHKgDwlByoA8JQcqAPCUHKgDwlByoD0yuiccGoDZadIYhAI97WDFxCA1jcIQcMQEAnhKDlQB4Sg5UAeEoOVAHhKDlQB4Sg5UAouMJOAKA2I5GyDFqAyIAQDLzpzSRZI3Ixvcx2wnBzHEEICuW3KznlT2zu9CcBtyr53U9s7vQnAbcq+d1PbO70GA25V87qe2d3oMBtyr53U9s7vQYDblXzup7Z3egwZqO7XChq4auCrqDJA8PYDM4gkcRxKDBZ/JW7xXi1U9ZA7FkzA5vUUKnGzl5ReArBUTRu+/cNCIf+53B/zoQFdDWVg3DW1LjymZ27060LYE25V87qe2d3oMBtyr53U9s7vQYDblXzup7Z3egwG3KvndT2zu9BgNuVfO6ntnd6DAjqyrwP+Mqdzkmd3oQyz+Qsr5cnbe57i47XZiScSfFCEDjQAgGPnY4IXHzJQFcELASADigPGyx+UZ7wTD5DKDZY/KM94KdMuRGQ2WLyjPeCYfInKDZYvKM94JplyIyewVBJKuZbKEwiotFQ7efewknWDvh6jgfWhDRws7V+N2v7KSF/+HowcQDrkdhj7Bh7SgSGNq3eLpKE5POyx+UZ7wU6WRkNlj8oz3gp0snIbLH5RnvBRpfIZDZYvKs94JhkZPagnIjt6epAy0WQHByg9GZ9IQqOZACAY+djghcfMlAVwQsb1iAde7eHAEGpYCCNYxXjctqjNrkWh3kTTtSl5tD2YXAdored+7NvojyDadLzaHswo7RW8792NEeQbTpebQ9mE7RW8792NEeQm06Ugg0sBB1/dhT2isv1v3I0R5EP5T2c2O7yUgBMThskJPGw6vZuhdzY3SuaCqePB+pq6sOrnpNWz3Ga03KGtpsDJGcdF2pw5Csw82aj3vkcXyv05HEue48bjrKBDlyBsrbreDPO3GmpMHvxGIc/8I/Vara952ahiPelw/J729PXL9iU9rweQi9wLjeuq+Z+5stMeQbXg8hF7gTrqnmfuNMeQbXg8hF7gTrqvmY0x5Ctp4MR9xFr/IFZVqmV/U/caVyICg/YM6gvo0u8zSo9O3p6lBLLRZAcHKD0Zn0hCo5kAIBj52OCFx8yUBXBCwrHOY9r2Etc0gtc04EHlTjuBLWQ15mvNne+r3Z6eTYnSfn8UHHr3Vxe2LSFtWShwks45GytqjnHf4DiWoMkEAIBu5cWXwvaNOFhdVUuMkQGsj8TfXh7QFt9j3nUV9D7suP4Ma4p6o58URGDjgQQQR7V2jWDWnpjHSPayNhfI8hrWt1uJOAChtJNsYy8E1ZOWltltMNG0gyDxpXD8TzrXBX907qu5+HBG2ow0RwdJYR6ggBAM7OJe6y2w0lNRSbCajTL5W74BuG4OTfa+hdBsO0pVnKpUWcYMO6qOOEiMmjAYAYALqzXg7enqQllosgODlB6Mz6QhUcyAEAx87HBC4+ZKArghYEBJGav+E1/pf8AY1cr0i+bT9PyZ9n3X6j1XPGYCA16WshqZamOJ2L6aTY5ByHAEe0Fe9a3lTjGT4SWSkZKTaXgbIOBB5F4FyJMubL4JvBkhbhTVZMkYw3Gu/E32nH19C7jZV32mhh95bjVXFPq57uB0s2tm2xVyXadn3VOdCEn8UmG6R1Dc6z0LF23duFNUY8ZfY9LWlqlqZJGpcibE1Za6GO5Q0GJM0sbpcORrcN09ZPwKyI20nQdZ8E8HnrWrSbSxz0BAR5nW/ebV5uX5sXVdHflVPVfYwLzihiroTDEdvT1IGWiyA4OUHozPpCFRzIAQDHzscELj5koCuCFgQEkZq/4TX+l/wBjVyvSL51P0/Jn2fdfqPVc8ZgICNJL34Czg3OaQkU0sgjn6Botwd04d67FWnatnU4LillGt6zq67ZJYIwBG6DqI1Lj2mtzNicrKazsvdolpMWtlHjwvcN68aj8cFnbPvHa1tfh4nlWp9ZHBuW+hht1FDR04+7haGgncJPGT1rHua8q9V1JcWXhHRHBkq6mGippampfoxRNL3noCrRoyrzUIcWTKSissj3Iu5T3bLKetqRg+SB+DccQxuIwb6u9dRtWhC3sFTj4NGBbzc6uWSOuSNiCEEd51v3m1ebl+bF1PR35VT1X2MG84oYy6IwxHb09SBlosgODlB6Mz6QhUcyAEAx87HBC4+ZKArghYEIJMzXwyR2Ople3RZNU6UZ/MA1oJ9oXJ9IZRdeEVxS3+5sLNPS2PFaAzAQghzLRjo8qrnpgt05GuGO5iNEDH5rvdmSTs6bX+bzVV8da0x55u74a6hdb6h339KAYz+eP/bV7Fodt2fVz6+PCXH1/9Mq1q6lpY8FoDMBCCOs5N72edlnpnHQiIdUEHW7WG9Q1+sLrNh2XVxdefF8PyYF1Uy9C+pp5tGOflBI9jcWMpzpHDe4kYfJe23Xi0w+a/gpa/MJRXGmzBAR9nWYRNanlp0dGVulxY4tOHwXU9HX/AKdRfuvsa+84r6jDXRGII7enqQMtFkBwcoPRmfSEKjmQAgGPnY4IXHzJQFcELG3Z4457vQwytDo5J2NeHaiMd0LxuJONGclxSZaOHJInFrGRsDI2BrGjANAwAC+eScpPL4m4xjchVUkEA2M4lLBLk7LUSRMdPCW7G/Dxm4kYrd7DqTVyoJ7nnKMa6itGojK2V89rr4K6m3ZYHY6JO48cbT0EYrq61GNem6cuD3GuhLQ8om2grILhRw1dM7SimaHNP/ONfP7ihKhUdOXFG3hLVHKNHKW8MslqkqjgZT4kLSd886vUNaydnWbuq2jw8fQrWqdXHJDD3vke+SVxdI8lznHjJ3SV3iSSwjUb3vZNGS0ENPYKIQRtZpwte/RG+cRuk9K4PaU5Tup6nwbNtQSUFg6iwD1BAYqqkp62EwVcDJona2PGIXtRrTpTUoPDIlFSWGQJCcYWY68Avo8u8zSo9O3p6lUllosgODlB6Mz6QhUcyAEAx87HBC4+ZKArghYyU80lNPHPC7RljcHMdhjgRqKrKKkmmM4O19ssoOf/ANJvcsH4VZf9Z7dfU5h9ssoOf/0m9yfCrLyDr6nMPtllBz/+k3uT4VZeQdfU5mvX5S3e40j6Wsq9khfhpN0GjHDqC9KNhbUZ64Rwysqs5bmzkrMPLB1LblDdrXTmnoqwxxaRdoloIBOvDFYtayoV5aqkcs9Y1JxWIsw3S7193fE+41BmMQIYNEADHXq6gr0LWjQTVKOMkSnKfeZor3KHbpsrb5S08dPBWhsUbdFrdjacB7Fgz2ZaTk5ShvZ6qtUSwmZPtplBz1vZN7lX4TZ+T7k9oq8w+2mUHPW9k3uT4TZ+T7jtFXmL9tMoOfN7Fvcnwqz8n3HaKvMbzWhrQBqG4FsDxB29PUgZaLIDg5QejM+kIVHMgBAMfOxwQuPmSgK4IWDAkgNaSTqA4ynDiQe9hm8jL2ZVdUea90Www2GbyMvZlTqjzXuhhhsM3kZezKao817oYYbBN5GXsyo1R5jDPHHgQQeRWIBACAVoLjota5zjqDRiSobS4slHrYZvIy9mVGuPP+UMMNhm8jL2ZTVHmvdDDDYZvIy9mVOqPP8AlDDDYJvIy9mVGqPMYZ4ViBHb09SBlosgODlB6Mz6QhUcyAEAx87HBC4+ZKArghY3rDuXy34a9sx/UF43HyZ45Fod5E4EkHWvnSbNzgMTyqcsgMTyplgVhJe0dKht8ySBKn98qfPyfUV9Jj3UaQxqwBAd/ITE5U0Y/wA2HXola/auVaTwetD5iJfxPKuF1M2oYnlTLAYnlTLArCS4dalNsFfYf2LP8oX0uXeZpEenb09SqSy0WQHByg9GZ9IQqOZACAY+djghcfMlAVwQsIQCMDugoCU829dPWWKSOoeX7Vm2JjicSW6IIB6sSuQ27RhTuFKP6ln65NjaSbg0/Ada0ZlAgGbnMuFRS2ylp6eR0bamRwkc04EtaB4vUcfguh2BRhOcpyWWsYMO7k1FJeJGYAAXVGvFQkEAhAcCCMRyJnAJiyLrJ67J2mmqXl8g0maZ3S7Akbq4ja9GFK6koLCNpbycqaydxas9wQDFzo100UNDRRvcyKcSOl0ThpgYANPRuldL0foweuq1vWMf5zMG7k1heBHi6YwRHb09SEstFkBwcoPRmfSEKjmQAgGPnY4IXHzJQFcELAgJIzV/wmv9L/sauV6RfNp+n5M+z7r9R6rnjMBAMTOt+72vzkvyaul6Pf8AJ9DBvP0kerpjCBACAEBLObzgtT+ck+orjNuf7t+iNlafLHItOZIICPM6371avNy/Ni6ro78qp6r7GBecUMVdCYYjt6epAy0WQHByg9GZ9IQqOZACAZGdfghcfMFAVvKFgQEiZqpm7TuVOSNJszJAOUFuH9q5jpFD+qnP9mjOs3uaHyubM0EBxMrbAMoLcyFsginhfpxPI3McMCD0EfJbLZl/2Oq5NZT3M8K9LrIkXXCw3W3PLauhmAH42N02nqIXYUbyhWWYSX59jXSpzjxRz3Me04PY8dbSFkJp8GU3ixxSynCKKR/Q1hKNpLLY38jsWzJW83Jw2OkdDFxy1A0Gj9SsO42jbUFmUs/sj1hRqT4IlazW6O022GhheXiJvjOIw0idZ9q4y7uXc1ZVWuJsqdPRFI3ViHoCAjjOpIHXC3RAjFkL3HoxcO4rrOj0cUZvm0a+7f8AUkMlb8xBHb09SBlosgODlB6Mz6QhUcyAEAzc6ED58krk2PdO13H2DFAVq40LAgOzknevAd2ZPJiYJBsc4GvR4iOo/qsG/tO10XTXFcP7HrRqdXLJMMM0dRCyaCRskT2gte04gjrXC1ISpycZLDNqmpLKPaoSCAUEjUUAinU+ZGAxTLfEYQKCQQAgMFbWU9BTPqayVscLNbnfIcpXrQoVK89FNZZSc1FZZDWUF1febrNWubotdg2NhO9YNWPTx+td7Z26tqMaS3/3NVUnrlqOcskoeXnRY48gxQFqMiYHU9hoon7jm07ARyHRCFRwoAQGldKVtVSvje0Oa4YFp1EciAqzlNY5cnLvLb5t43xoXkb+PiPq1FCTloSGtAdGzXy4WZ5NDPoMccXROGLCeXDlWNc2lG5WKiz+/iXhOcO6PC35xo3Na2529zD+enfiPYf91o6/R/xpT9zKjd+ZHdpss7BUDA1wiJ4pmFv6LXT2NeRfdz6Hsrmm/HB0I73aZt2K5Ujv5zQsSVjdQ71N+x6KtTfiZ211G4Ytq6c9Ure9efZq3kfsydceYjq+iZvqynHXK3vUq1rv9D9hrjzMMl8tMQ+8udIP5zT+q9FYXT4U2VdamuLNCoyysMAx8INlP5YWFyyobGvJbtOPUo7mmvHI37lnGADmWuhJPFLUHD/SO9bK36PrjWn9EeMrvyoZd0udbdagVFfUOlkbiG4jAMx/KOJb+hQp28dNNYRiSm5vLNRepUADjgNaA7+RGTsmUl8ipywmliLZKh2GI0cdxvr+WKEMtBRRbFC1uHFuoQbCAEAjhiMEA0MuMj6TKSh2GUaEjcTFMBuxno6OhAV9yjyfuGTlYKe5xaId+zmbvJOo8vQhOTlITkEAIA4ulBgTAcYHsRNjAhjjOtjT1hTl8xgBGxupjB/8pljB6wHJ8FAwHEByIMAgBACDJ3clslLjlNUAUjdjpmuwfUvb4o6BylCMlhMj8laHJ63tp6VnS953z3cpQgcw3EAIAQAgEIBQHMutlo7nA6GrgZLG7W14xCnIIoyizPAPMtkqTDjqglGk31HWPioAwbrkblBa3HbFslewa5IfvB8N34ITk4MoMLi2YGJw/DI0tPxQnIgIOrdQjIo1a0GQ9vsQZBBkPYhIhc0DEuAHKhGTJTxSVLtGmjfM46tiaXfJCcjjtOQWUVzcCKE08Z/HOQ34a0IySHk1mio6dzZ7xM6skH/TDdGMerWfWUIJRoLdDRxhkTGta0YANGAAQG6gBACAEAIAQAgPLmg6xigMMlLG8YFoQGjVWKiqgRPBHJj+ZgPzQHHqM32T8+7Ja6M/ygPkmQaT81+Tb/8AtkA6d1SDGc1mTn/j2e87vUABmsycB/h0R63HvQGZmbHJthxFppyekFMg36XISxUxBitlG3qhGKA7FPZ6SnboxxNaORrcEBuMp426mhAZcEAqAEAIAQH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wgHBgkIBwgKCgkLDRYPDQwMDRsUFRAWIB0iIiAdHx8kKDQsJCYxJx8fLT0tMTU3Ojo6Iys/RD84QzQ5OjcBCgoKDQwNGg8PGjclHyU3Nzc3Nzc3Nzc3Nzc3Nzc3Nzc3Nzc3Nzc3Nzc3Nzc3Nzc3Nzc3Nzc3Nzc3Nzc3Nzc3N//AABEIAKAAoAMBEQACEQEDEQH/xAAcAAABBAMBAAAAAAAAAAAAAAAAAQYHCAMEBQL/xABKEAABAwIBBAwLBQYFBQAAAAABAAIDBAURBgcSMRMUITI2QVFUYXGT0RUiU3N0gZGSobGyFiNCUsEzNDWDo8IkcqLh8ENFVWKC/8QAGwEBAAIDAQEAAAAAAAAAAAAAAAECBAUGAwf/xAA2EQACAQMBBAgFAwMFAAAAAAAAAQIDBBESBSExUQYTFDJBUnGRFTOBscFCYaEi0fAjNENT4f/aAAwDAQACEQMRAD8AnFAYpZWxjFyA1zcYRrKAPCUHKgDwlByoA8JQcqAPCUHKgDwlByoD0yuiccGoDZadIYhAI97WDFxCA1jcIQcMQEAnhKDlQB4Sg5UAeEoOVAHhKDlQB4Sg5UAouMJOAKA2I5GyDFqAyIAQDLzpzSRZI3Ixvcx2wnBzHEEICuW3KznlT2zu9CcBtyr53U9s7vQnAbcq+d1PbO70GA25V87qe2d3oMBtyr53U9s7vQYDblXzup7Z3egwZqO7XChq4auCrqDJA8PYDM4gkcRxKDBZ/JW7xXi1U9ZA7FkzA5vUUKnGzl5ReArBUTRu+/cNCIf+53B/zoQFdDWVg3DW1LjymZ27060LYE25V87qe2d3oMBtyr53U9s7vQYDblXzup7Z3egwG3KvndT2zu9BgNuVfO6ntnd6DAjqyrwP+Mqdzkmd3oQyz+Qsr5cnbe57i47XZiScSfFCEDjQAgGPnY4IXHzJQFcELASADigPGyx+UZ7wTD5DKDZY/KM94KdMuRGQ2WLyjPeCYfInKDZYvKM94JplyIyewVBJKuZbKEwiotFQ7efewknWDvh6jgfWhDRws7V+N2v7KSF/+HowcQDrkdhj7Bh7SgSGNq3eLpKE5POyx+UZ7wU6WRkNlj8oz3gp0snIbLH5RnvBRpfIZDZYvKs94JhkZPagnIjt6epAy0WQHByg9GZ9IQqOZACAY+djghcfMlAVwQsb1iAde7eHAEGpYCCNYxXjctqjNrkWh3kTTtSl5tD2YXAdored+7NvojyDadLzaHswo7RW8792NEeQbTpebQ9mE7RW8792NEeQm06Ugg0sBB1/dhT2isv1v3I0R5EP5T2c2O7yUgBMThskJPGw6vZuhdzY3SuaCqePB+pq6sOrnpNWz3Ga03KGtpsDJGcdF2pw5Csw82aj3vkcXyv05HEue48bjrKBDlyBsrbreDPO3GmpMHvxGIc/8I/Vara952ahiPelw/J729PXL9iU9rweQi9wLjeuq+Z+5stMeQbXg8hF7gTrqnmfuNMeQbXg8hF7gTrqvmY0x5Ctp4MR9xFr/IFZVqmV/U/caVyICg/YM6gvo0u8zSo9O3p6lBLLRZAcHKD0Zn0hCo5kAIBj52OCFx8yUBXBCwrHOY9r2Etc0gtc04EHlTjuBLWQ15mvNne+r3Z6eTYnSfn8UHHr3Vxe2LSFtWShwks45GytqjnHf4DiWoMkEAIBu5cWXwvaNOFhdVUuMkQGsj8TfXh7QFt9j3nUV9D7suP4Ma4p6o58URGDjgQQQR7V2jWDWnpjHSPayNhfI8hrWt1uJOAChtJNsYy8E1ZOWltltMNG0gyDxpXD8TzrXBX907qu5+HBG2ow0RwdJYR6ggBAM7OJe6y2w0lNRSbCajTL5W74BuG4OTfa+hdBsO0pVnKpUWcYMO6qOOEiMmjAYAYALqzXg7enqQllosgODlB6Mz6QhUcyAEAx87HBC4+ZKArghYEBJGav+E1/pf8AY1cr0i+bT9PyZ9n3X6j1XPGYCA16WshqZamOJ2L6aTY5ByHAEe0Fe9a3lTjGT4SWSkZKTaXgbIOBB5F4FyJMubL4JvBkhbhTVZMkYw3Gu/E32nH19C7jZV32mhh95bjVXFPq57uB0s2tm2xVyXadn3VOdCEn8UmG6R1Dc6z0LF23duFNUY8ZfY9LWlqlqZJGpcibE1Za6GO5Q0GJM0sbpcORrcN09ZPwKyI20nQdZ8E8HnrWrSbSxz0BAR5nW/ebV5uX5sXVdHflVPVfYwLzihiroTDEdvT1IGWiyA4OUHozPpCFRzIAQDHzscELj5koCuCFgQEkZq/4TX+l/wBjVyvSL51P0/Jn2fdfqPVc8ZgICNJL34Czg3OaQkU0sgjn6Botwd04d67FWnatnU4LillGt6zq67ZJYIwBG6DqI1Lj2mtzNicrKazsvdolpMWtlHjwvcN68aj8cFnbPvHa1tfh4nlWp9ZHBuW+hht1FDR04+7haGgncJPGT1rHua8q9V1JcWXhHRHBkq6mGippampfoxRNL3noCrRoyrzUIcWTKSissj3Iu5T3bLKetqRg+SB+DccQxuIwb6u9dRtWhC3sFTj4NGBbzc6uWSOuSNiCEEd51v3m1ebl+bF1PR35VT1X2MG84oYy6IwxHb09SBlosgODlB6Mz6QhUcyAEAx87HBC4+ZKArghYEIJMzXwyR2Ople3RZNU6UZ/MA1oJ9oXJ9IZRdeEVxS3+5sLNPS2PFaAzAQghzLRjo8qrnpgt05GuGO5iNEDH5rvdmSTs6bX+bzVV8da0x55u74a6hdb6h339KAYz+eP/bV7Fodt2fVz6+PCXH1/9Mq1q6lpY8FoDMBCCOs5N72edlnpnHQiIdUEHW7WG9Q1+sLrNh2XVxdefF8PyYF1Uy9C+pp5tGOflBI9jcWMpzpHDe4kYfJe23Xi0w+a/gpa/MJRXGmzBAR9nWYRNanlp0dGVulxY4tOHwXU9HX/AKdRfuvsa+84r6jDXRGII7enqQMtFkBwcoPRmfSEKjmQAgGPnY4IXHzJQFcELG3Z4457vQwytDo5J2NeHaiMd0LxuJONGclxSZaOHJInFrGRsDI2BrGjANAwAC+eScpPL4m4xjchVUkEA2M4lLBLk7LUSRMdPCW7G/Dxm4kYrd7DqTVyoJ7nnKMa6itGojK2V89rr4K6m3ZYHY6JO48cbT0EYrq61GNem6cuD3GuhLQ8om2grILhRw1dM7SimaHNP/ONfP7ihKhUdOXFG3hLVHKNHKW8MslqkqjgZT4kLSd886vUNaydnWbuq2jw8fQrWqdXHJDD3vke+SVxdI8lznHjJ3SV3iSSwjUb3vZNGS0ENPYKIQRtZpwte/RG+cRuk9K4PaU5Tup6nwbNtQSUFg6iwD1BAYqqkp62EwVcDJona2PGIXtRrTpTUoPDIlFSWGQJCcYWY68Avo8u8zSo9O3p6lUllosgODlB6Mz6QhUcyAEAx87HBC4+ZKArghYyU80lNPHPC7RljcHMdhjgRqKrKKkmmM4O19ssoOf/ANJvcsH4VZf9Z7dfU5h9ssoOf/0m9yfCrLyDr6nMPtllBz/+k3uT4VZeQdfU5mvX5S3e40j6Wsq9khfhpN0GjHDqC9KNhbUZ64Rwysqs5bmzkrMPLB1LblDdrXTmnoqwxxaRdoloIBOvDFYtayoV5aqkcs9Y1JxWIsw3S7193fE+41BmMQIYNEADHXq6gr0LWjQTVKOMkSnKfeZor3KHbpsrb5S08dPBWhsUbdFrdjacB7Fgz2ZaTk5ShvZ6qtUSwmZPtplBz1vZN7lX4TZ+T7k9oq8w+2mUHPW9k3uT4TZ+T7jtFXmL9tMoOfN7Fvcnwqz8n3HaKvMbzWhrQBqG4FsDxB29PUgZaLIDg5QejM+kIVHMgBAMfOxwQuPmSgK4IWDAkgNaSTqA4ynDiQe9hm8jL2ZVdUea90Www2GbyMvZlTqjzXuhhhsM3kZezKao817oYYbBN5GXsyo1R5jDPHHgQQeRWIBACAVoLjota5zjqDRiSobS4slHrYZvIy9mVGuPP+UMMNhm8jL2ZTVHmvdDDDYZvIy9mVOqPP8AlDDDYJvIy9mVGqPMYZ4ViBHb09SBlosgODlB6Mz6QhUcyAEAx87HBC4+ZKArghY3rDuXy34a9sx/UF43HyZ45Fod5E4EkHWvnSbNzgMTyqcsgMTyplgVhJe0dKht8ySBKn98qfPyfUV9Jj3UaQxqwBAd/ITE5U0Y/wA2HXola/auVaTwetD5iJfxPKuF1M2oYnlTLAYnlTLArCS4dalNsFfYf2LP8oX0uXeZpEenb09SqSy0WQHByg9GZ9IQqOZACAY+djghcfMlAVwQsIQCMDugoCU829dPWWKSOoeX7Vm2JjicSW6IIB6sSuQ27RhTuFKP6ln65NjaSbg0/Ada0ZlAgGbnMuFRS2ylp6eR0bamRwkc04EtaB4vUcfguh2BRhOcpyWWsYMO7k1FJeJGYAAXVGvFQkEAhAcCCMRyJnAJiyLrJ67J2mmqXl8g0maZ3S7Akbq4ja9GFK6koLCNpbycqaydxas9wQDFzo100UNDRRvcyKcSOl0ThpgYANPRuldL0foweuq1vWMf5zMG7k1heBHi6YwRHb09SEstFkBwcoPRmfSEKjmQAgGPnY4IXHzJQFcELAgJIzV/wmv9L/sauV6RfNp+n5M+z7r9R6rnjMBAMTOt+72vzkvyaul6Pf8AJ9DBvP0kerpjCBACAEBLObzgtT+ck+orjNuf7t+iNlafLHItOZIICPM6371avNy/Ni6ro78qp6r7GBecUMVdCYYjt6epAy0WQHByg9GZ9IQqOZACAZGdfghcfMFAVvKFgQEiZqpm7TuVOSNJszJAOUFuH9q5jpFD+qnP9mjOs3uaHyubM0EBxMrbAMoLcyFsginhfpxPI3McMCD0EfJbLZl/2Oq5NZT3M8K9LrIkXXCw3W3PLauhmAH42N02nqIXYUbyhWWYSX59jXSpzjxRz3Me04PY8dbSFkJp8GU3ixxSynCKKR/Q1hKNpLLY38jsWzJW83Jw2OkdDFxy1A0Gj9SsO42jbUFmUs/sj1hRqT4IlazW6O022GhheXiJvjOIw0idZ9q4y7uXc1ZVWuJsqdPRFI3ViHoCAjjOpIHXC3RAjFkL3HoxcO4rrOj0cUZvm0a+7f8AUkMlb8xBHb09SBlosgODlB6Mz6QhUcyAEAzc6ED58krk2PdO13H2DFAVq40LAgOzknevAd2ZPJiYJBsc4GvR4iOo/qsG/tO10XTXFcP7HrRqdXLJMMM0dRCyaCRskT2gte04gjrXC1ISpycZLDNqmpLKPaoSCAUEjUUAinU+ZGAxTLfEYQKCQQAgMFbWU9BTPqayVscLNbnfIcpXrQoVK89FNZZSc1FZZDWUF1febrNWubotdg2NhO9YNWPTx+td7Z26tqMaS3/3NVUnrlqOcskoeXnRY48gxQFqMiYHU9hoon7jm07ARyHRCFRwoAQGldKVtVSvje0Oa4YFp1EciAqzlNY5cnLvLb5t43xoXkb+PiPq1FCTloSGtAdGzXy4WZ5NDPoMccXROGLCeXDlWNc2lG5WKiz+/iXhOcO6PC35xo3Na2529zD+enfiPYf91o6/R/xpT9zKjd+ZHdpss7BUDA1wiJ4pmFv6LXT2NeRfdz6Hsrmm/HB0I73aZt2K5Ujv5zQsSVjdQ71N+x6KtTfiZ211G4Ytq6c9Ure9efZq3kfsydceYjq+iZvqynHXK3vUq1rv9D9hrjzMMl8tMQ+8udIP5zT+q9FYXT4U2VdamuLNCoyysMAx8INlP5YWFyyobGvJbtOPUo7mmvHI37lnGADmWuhJPFLUHD/SO9bK36PrjWn9EeMrvyoZd0udbdagVFfUOlkbiG4jAMx/KOJb+hQp28dNNYRiSm5vLNRepUADjgNaA7+RGTsmUl8ipywmliLZKh2GI0cdxvr+WKEMtBRRbFC1uHFuoQbCAEAjhiMEA0MuMj6TKSh2GUaEjcTFMBuxno6OhAV9yjyfuGTlYKe5xaId+zmbvJOo8vQhOTlITkEAIA4ulBgTAcYHsRNjAhjjOtjT1hTl8xgBGxupjB/8pljB6wHJ8FAwHEByIMAgBACDJ3clslLjlNUAUjdjpmuwfUvb4o6BylCMlhMj8laHJ63tp6VnS953z3cpQgcw3EAIAQAgEIBQHMutlo7nA6GrgZLG7W14xCnIIoyizPAPMtkqTDjqglGk31HWPioAwbrkblBa3HbFslewa5IfvB8N34ITk4MoMLi2YGJw/DI0tPxQnIgIOrdQjIo1a0GQ9vsQZBBkPYhIhc0DEuAHKhGTJTxSVLtGmjfM46tiaXfJCcjjtOQWUVzcCKE08Z/HOQ34a0IySHk1mio6dzZ7xM6skH/TDdGMerWfWUIJRoLdDRxhkTGta0YANGAAQG6gBACAEAIAQAgPLmg6xigMMlLG8YFoQGjVWKiqgRPBHJj+ZgPzQHHqM32T8+7Ja6M/ygPkmQaT81+Tb/8AtkA6d1SDGc1mTn/j2e87vUABmsycB/h0R63HvQGZmbHJthxFppyekFMg36XISxUxBitlG3qhGKA7FPZ6SnboxxNaORrcEBuMp426mhAZcEAqAEAIAQH/2Q==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253" name="Picture 5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2" y="6315913"/>
            <a:ext cx="465803" cy="50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057400"/>
            <a:ext cx="8915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Introduction to Machine Learning via</a:t>
            </a:r>
          </a:p>
          <a:p>
            <a:pPr algn="ctr"/>
            <a:r>
              <a:rPr lang="en-US" altLang="zh-CN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《Machine Learning in Action》</a:t>
            </a:r>
            <a:endParaRPr lang="en-US" sz="3200" b="1" dirty="0" smtClean="0">
              <a:solidFill>
                <a:srgbClr val="1048B8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zh-CN" altLang="en-US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通过书本</a:t>
            </a:r>
            <a:r>
              <a:rPr lang="en-US" altLang="zh-CN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《</a:t>
            </a:r>
            <a:r>
              <a:rPr lang="zh-CN" altLang="en-US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机器学习实战</a:t>
            </a:r>
            <a:r>
              <a:rPr lang="en-US" altLang="zh-CN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》</a:t>
            </a:r>
          </a:p>
          <a:p>
            <a:pPr algn="ctr"/>
            <a:r>
              <a:rPr lang="zh-CN" altLang="en-US" sz="3200" b="1" dirty="0" smtClean="0">
                <a:solidFill>
                  <a:srgbClr val="1048B8"/>
                </a:solidFill>
                <a:latin typeface="Arial" pitchFamily="34" charset="0"/>
                <a:cs typeface="Arial" pitchFamily="34" charset="0"/>
              </a:rPr>
              <a:t>来简单介绍机器学习</a:t>
            </a:r>
            <a:endParaRPr lang="en-US" sz="3200" b="1" dirty="0" smtClean="0">
              <a:solidFill>
                <a:srgbClr val="1048B8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Presenter: </a:t>
            </a:r>
            <a:r>
              <a:rPr lang="en-US" dirty="0" err="1" smtClean="0"/>
              <a:t>Xu</a:t>
            </a:r>
            <a:r>
              <a:rPr lang="en-US" dirty="0" smtClean="0"/>
              <a:t>, Tao(</a:t>
            </a:r>
            <a:r>
              <a:rPr lang="zh-CN" altLang="en-US" dirty="0"/>
              <a:t>徐韬</a:t>
            </a:r>
            <a:r>
              <a:rPr lang="en-US" dirty="0" smtClean="0"/>
              <a:t>)      Huang, </a:t>
            </a:r>
            <a:r>
              <a:rPr lang="en-US" dirty="0" err="1" smtClean="0"/>
              <a:t>Yibin</a:t>
            </a:r>
            <a:r>
              <a:rPr lang="en-US" dirty="0" smtClean="0"/>
              <a:t>(</a:t>
            </a:r>
            <a:r>
              <a:rPr lang="zh-CN" altLang="en-US" dirty="0" smtClean="0"/>
              <a:t>黄昳彬</a:t>
            </a:r>
            <a:r>
              <a:rPr lang="en-US" dirty="0" smtClean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  <p:sp>
        <p:nvSpPr>
          <p:cNvPr id="68" name="TextBox 3"/>
          <p:cNvSpPr txBox="1"/>
          <p:nvPr/>
        </p:nvSpPr>
        <p:spPr>
          <a:xfrm>
            <a:off x="1066800" y="228600"/>
            <a:ext cx="6256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Principal </a:t>
            </a:r>
            <a:r>
              <a:rPr lang="en-US" sz="2800" b="1" dirty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component </a:t>
            </a:r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analysis(PCA)</a:t>
            </a:r>
          </a:p>
        </p:txBody>
      </p:sp>
      <p:sp>
        <p:nvSpPr>
          <p:cNvPr id="7" name="矩形 6"/>
          <p:cNvSpPr/>
          <p:nvPr/>
        </p:nvSpPr>
        <p:spPr>
          <a:xfrm>
            <a:off x="498389" y="11430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Principal component analysis (PCA) is a statistical procedure that uses an orthogonal transformation to convert a set of observations of possibly correlated variables into a set of values of linearly uncorrelated variables called principal components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主成分分析是一种统计过程，利用正交变换，将一组可能相关的变量观测值转化为线性不相关的变量值（主成分）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协方差矩阵 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特征值和特征向量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7" y="3891141"/>
            <a:ext cx="3934433" cy="22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071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1066800" y="228600"/>
            <a:ext cx="5817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Regression 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analysis</a:t>
            </a:r>
            <a:r>
              <a:rPr lang="zh-CN" alt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（回归分析）</a:t>
            </a:r>
            <a:endParaRPr lang="en-US" sz="2800" b="1" dirty="0" smtClean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7304" y="11430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statistical modeling, regression analysis is a statistical process for estimating the relationships among variables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在统计模型中，回归分析是一个估计变量间关系的统计过程。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50684"/>
            <a:ext cx="6195416" cy="318341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43600" y="3124200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least square </a:t>
            </a:r>
            <a:r>
              <a:rPr lang="en-US" altLang="zh-CN" dirty="0" smtClean="0"/>
              <a:t>method</a:t>
            </a:r>
          </a:p>
          <a:p>
            <a:r>
              <a:rPr lang="zh-CN" altLang="en-US" dirty="0" smtClean="0"/>
              <a:t>最小二乘法拟合直线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98752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605" y="144908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Linear Regression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33400" y="1066800"/>
                <a:ext cx="8429368" cy="6907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dirty="0" smtClean="0"/>
                  <a:t>………....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With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𝑜𝑏𝑠𝑒𝑟𝑣𝑒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Dimension of the feature: n</a:t>
                </a:r>
              </a:p>
              <a:p>
                <a:r>
                  <a:rPr lang="en-US" altLang="zh-CN" dirty="0" smtClean="0"/>
                  <a:t>Number of the data: m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Assume: the relation are linear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66800"/>
                <a:ext cx="8429368" cy="6907917"/>
              </a:xfrm>
              <a:prstGeom prst="rect">
                <a:avLst/>
              </a:prstGeom>
              <a:blipFill rotWithShape="0">
                <a:blip r:embed="rId3"/>
                <a:stretch>
                  <a:fillRect l="-2243" t="-1324" r="-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7289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778605" y="144908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Cost function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35112" y="1066800"/>
                <a:ext cx="7051226" cy="4324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 be very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𝑜𝑏𝑠𝑒𝑟𝑣𝑒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(m pairs)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𝑜𝑏𝑠𝑒𝑟𝑣𝑒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yields</m:t>
                          </m:r>
                        </m:e>
                      </m:groupCh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𝑜𝑏𝑠𝑒𝑟𝑣𝑒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梯度下降法</a:t>
                </a:r>
                <a:r>
                  <a:rPr lang="zh-CN" altLang="en-US" dirty="0" smtClean="0"/>
                  <a:t>或者最小二乘法即可求出</a:t>
                </a:r>
                <a:r>
                  <a:rPr lang="en-US" altLang="zh-CN" dirty="0" smtClean="0"/>
                  <a:t>W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12" y="1066800"/>
                <a:ext cx="7051226" cy="4324774"/>
              </a:xfrm>
              <a:prstGeom prst="rect">
                <a:avLst/>
              </a:prstGeom>
              <a:blipFill rotWithShape="0">
                <a:blip r:embed="rId3"/>
                <a:stretch>
                  <a:fillRect l="-1296" t="-1128" r="-259" b="-2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6888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443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Table of Content</a:t>
            </a:r>
            <a:r>
              <a:rPr lang="zh-CN" alt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（目录）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1600200"/>
            <a:ext cx="536877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Brief introduction to </a:t>
            </a:r>
            <a:r>
              <a:rPr lang="en-US" altLang="zh-CN" dirty="0"/>
              <a:t>M</a:t>
            </a:r>
            <a:r>
              <a:rPr lang="en-US" altLang="zh-CN" dirty="0" smtClean="0"/>
              <a:t>achine </a:t>
            </a:r>
            <a:r>
              <a:rPr lang="en-US" altLang="zh-CN" dirty="0"/>
              <a:t>L</a:t>
            </a:r>
            <a:r>
              <a:rPr lang="en-US" altLang="zh-CN" dirty="0" smtClean="0"/>
              <a:t>earning</a:t>
            </a:r>
          </a:p>
          <a:p>
            <a:r>
              <a:rPr lang="zh-CN" altLang="en-US" dirty="0" smtClean="0"/>
              <a:t>（机器学习的概要介绍）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Feature preprocess (Dimension reduction)</a:t>
            </a:r>
          </a:p>
          <a:p>
            <a:r>
              <a:rPr lang="zh-CN" altLang="en-US" dirty="0" smtClean="0"/>
              <a:t>（特征的预处理，主要为降维）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zh-CN" altLang="en-US" dirty="0" smtClean="0"/>
              <a:t>（回归）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Classification and cluster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（分类和聚类）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6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563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Definitions </a:t>
            </a:r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of Machine Learning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066800"/>
            <a:ext cx="78774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gives computers the ability to learn without being </a:t>
            </a:r>
            <a:r>
              <a:rPr lang="en-US" altLang="zh-CN" dirty="0" smtClean="0"/>
              <a:t>explicitly programmed</a:t>
            </a:r>
          </a:p>
          <a:p>
            <a:r>
              <a:rPr lang="en-US" altLang="zh-CN" sz="1400" dirty="0"/>
              <a:t> Phil Simon (March 18, 2013). Too Big to Ignore: The Business Case for Big Data. Wiley. p. 89. ISBN 978-1-118-63817-0</a:t>
            </a:r>
            <a:r>
              <a:rPr lang="en-US" altLang="zh-CN" sz="1400" dirty="0" smtClean="0"/>
              <a:t>.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在没有精确编程的情况下给予电脑学习的能力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sz="1400" dirty="0"/>
              <a:t> </a:t>
            </a:r>
            <a:r>
              <a:rPr lang="en-US" altLang="zh-CN" dirty="0" smtClean="0">
                <a:solidFill>
                  <a:srgbClr val="000000"/>
                </a:solidFill>
              </a:rPr>
              <a:t>algorithms </a:t>
            </a:r>
            <a:r>
              <a:rPr lang="en-US" altLang="zh-CN" dirty="0">
                <a:solidFill>
                  <a:srgbClr val="000000"/>
                </a:solidFill>
              </a:rPr>
              <a:t>that can learn from and make predictions on </a:t>
            </a:r>
            <a:r>
              <a:rPr lang="en-US" altLang="zh-CN" dirty="0" smtClean="0">
                <a:solidFill>
                  <a:srgbClr val="000000"/>
                </a:solidFill>
              </a:rPr>
              <a:t>data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sz="1400" dirty="0">
                <a:solidFill>
                  <a:srgbClr val="000000"/>
                </a:solidFill>
              </a:rPr>
              <a:t>Ron </a:t>
            </a:r>
            <a:r>
              <a:rPr lang="en-US" altLang="zh-CN" sz="1400" dirty="0" err="1">
                <a:solidFill>
                  <a:srgbClr val="000000"/>
                </a:solidFill>
              </a:rPr>
              <a:t>Kohavi</a:t>
            </a:r>
            <a:r>
              <a:rPr lang="en-US" altLang="zh-CN" sz="1400" dirty="0">
                <a:solidFill>
                  <a:srgbClr val="000000"/>
                </a:solidFill>
              </a:rPr>
              <a:t>; Foster Provost (1998). "Glossary of terms". Machine Learning. 30: 271–274.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学习数据和预测数据的算法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bility to acquire their own knowledge, by extracting patters from raw data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</a:rPr>
              <a:t>Ian </a:t>
            </a:r>
            <a:r>
              <a:rPr lang="en-US" altLang="zh-CN" sz="1400" dirty="0" err="1">
                <a:solidFill>
                  <a:srgbClr val="000000"/>
                </a:solidFill>
              </a:rPr>
              <a:t>Goodfellow</a:t>
            </a:r>
            <a:r>
              <a:rPr lang="en-US" altLang="zh-CN" sz="1400" dirty="0">
                <a:solidFill>
                  <a:srgbClr val="000000"/>
                </a:solidFill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</a:rPr>
              <a:t>Yoshua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</a:rPr>
              <a:t>Bengio</a:t>
            </a:r>
            <a:r>
              <a:rPr lang="en-US" altLang="zh-CN" sz="1400" dirty="0">
                <a:solidFill>
                  <a:srgbClr val="000000"/>
                </a:solidFill>
              </a:rPr>
              <a:t>, and Aaron </a:t>
            </a:r>
            <a:r>
              <a:rPr lang="en-US" altLang="zh-CN" sz="1400" dirty="0" err="1">
                <a:solidFill>
                  <a:srgbClr val="000000"/>
                </a:solidFill>
              </a:rPr>
              <a:t>Courville</a:t>
            </a:r>
            <a:r>
              <a:rPr lang="en-US" altLang="zh-CN" sz="1400" dirty="0">
                <a:solidFill>
                  <a:srgbClr val="000000"/>
                </a:solidFill>
              </a:rPr>
              <a:t> (2016). Deep Learning. MIT Press.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通过原始数据来提取模式特征，获取他们自己的知识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497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  <p:sp>
        <p:nvSpPr>
          <p:cNvPr id="19" name="TextBox 3"/>
          <p:cNvSpPr txBox="1"/>
          <p:nvPr/>
        </p:nvSpPr>
        <p:spPr>
          <a:xfrm>
            <a:off x="685800" y="152400"/>
            <a:ext cx="5378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tructure</a:t>
            </a:r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 of Machine Learning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42524" y="3352800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Machine Learning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 bwMode="auto">
          <a:xfrm>
            <a:off x="2345362" y="2744316"/>
            <a:ext cx="271124" cy="1678632"/>
          </a:xfrm>
          <a:prstGeom prst="leftBrac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6486" y="2590800"/>
            <a:ext cx="2635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Supervised learning</a:t>
            </a:r>
          </a:p>
          <a:p>
            <a:r>
              <a:rPr lang="zh-CN" altLang="en-US" dirty="0"/>
              <a:t>监督学习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83814" y="4041707"/>
            <a:ext cx="3942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nsupervised learning: cluster</a:t>
            </a:r>
          </a:p>
          <a:p>
            <a:r>
              <a:rPr lang="zh-CN" altLang="en-US" dirty="0" smtClean="0"/>
              <a:t>无监督学习：聚类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 bwMode="auto">
          <a:xfrm>
            <a:off x="5239787" y="2363316"/>
            <a:ext cx="271124" cy="916632"/>
          </a:xfrm>
          <a:prstGeom prst="leftBrac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58372" y="1981491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Regression</a:t>
            </a:r>
          </a:p>
          <a:p>
            <a:r>
              <a:rPr lang="zh-CN" altLang="en-US" dirty="0"/>
              <a:t>回归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356290" y="2881890"/>
            <a:ext cx="1874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Classification</a:t>
            </a:r>
          </a:p>
          <a:p>
            <a:r>
              <a:rPr lang="zh-CN" altLang="en-US" dirty="0"/>
              <a:t>分类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7010400" y="1388766"/>
            <a:ext cx="2133600" cy="1138363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Linear regression(8)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Logistic regression(5)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Decision Tree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CART(9)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328571" y="2590800"/>
            <a:ext cx="1815430" cy="16002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K-NN(2)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Naïve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Bayes(4)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aseline="0" dirty="0" smtClean="0"/>
              <a:t>SVM(6)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/>
              <a:t>AdaBoost</a:t>
            </a:r>
            <a:r>
              <a:rPr lang="en-US" altLang="zh-CN" sz="1600" dirty="0" smtClean="0"/>
              <a:t>(7)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Decision Tree ID3(3)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425919" y="4294912"/>
            <a:ext cx="2133600" cy="882224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K-means(10)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/>
              <a:t>Apriori</a:t>
            </a:r>
            <a:r>
              <a:rPr lang="en-US" altLang="zh-CN" sz="1600" dirty="0" smtClean="0"/>
              <a:t>(11)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FP-growth(12)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33400" y="1146348"/>
            <a:ext cx="5222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Feature preprocess(dimension reduction)</a:t>
            </a:r>
          </a:p>
          <a:p>
            <a:r>
              <a:rPr lang="en-US" altLang="zh-CN" dirty="0" smtClean="0"/>
              <a:t>PCA(13)   SVD(14)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33400" y="5486400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Platform: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(15)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503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4878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How to describe a triangle?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3581400" cy="1847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953000" y="2514600"/>
                <a:ext cx="3399841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 vertices and 3 sides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AB,  BC,  AC,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Dimension: 6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514600"/>
                <a:ext cx="3399841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2873" t="-2516" b="-5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989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4777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Sum of angles of a triangle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581400" cy="184701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62400" y="1607072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180° in a Euclidean space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19400" y="3592279"/>
                <a:ext cx="292477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AB,  BC,  AC,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Dimension: 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592279"/>
                <a:ext cx="2924775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334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989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228600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Congruence of </a:t>
            </a:r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triangles(</a:t>
            </a:r>
            <a:r>
              <a:rPr lang="zh-CN" alt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全等三角形</a:t>
            </a:r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581400" cy="18470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2000" y="14478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ASA (Angle-Side-Angle): If two pairs of angles of two triangles are equal in measurement, and the included sides are equal in length, then the triangles are congruent.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62000" y="3847591"/>
                <a:ext cx="18501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AB,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Dimension: 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847591"/>
                <a:ext cx="1850186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4934" t="-4061" r="-3947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7768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1066800" y="228600"/>
            <a:ext cx="7537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Another example in three-dimension space</a:t>
            </a:r>
            <a:endParaRPr lang="en-US" sz="2800" b="1" dirty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43000"/>
            <a:ext cx="232948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A(1, 2, 3)   </a:t>
            </a:r>
          </a:p>
          <a:p>
            <a:r>
              <a:rPr lang="en-US" altLang="zh-CN" dirty="0" smtClean="0"/>
              <a:t>B(123,34, 3)    </a:t>
            </a:r>
          </a:p>
          <a:p>
            <a:r>
              <a:rPr lang="en-US" altLang="zh-CN" dirty="0" smtClean="0"/>
              <a:t>C(12,43, 3)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Z(x, y, 3)</a:t>
            </a:r>
          </a:p>
          <a:p>
            <a:endParaRPr lang="en-US" altLang="zh-CN" dirty="0"/>
          </a:p>
          <a:p>
            <a:r>
              <a:rPr lang="en-US" altLang="zh-CN" dirty="0" smtClean="0"/>
              <a:t>All in plane z = 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66800"/>
            <a:ext cx="4515387" cy="4538662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 bwMode="auto">
          <a:xfrm>
            <a:off x="7086600" y="1179576"/>
            <a:ext cx="1828800" cy="612648"/>
          </a:xfrm>
          <a:prstGeom prst="cloudCallou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???????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658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34100"/>
            <a:ext cx="1981200" cy="723900"/>
          </a:xfrm>
          <a:prstGeom prst="rect">
            <a:avLst/>
          </a:prstGeom>
        </p:spPr>
      </p:pic>
      <p:sp>
        <p:nvSpPr>
          <p:cNvPr id="38" name="TextBox 3"/>
          <p:cNvSpPr txBox="1"/>
          <p:nvPr/>
        </p:nvSpPr>
        <p:spPr>
          <a:xfrm>
            <a:off x="1066800" y="2286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Dimension Reduction</a:t>
            </a:r>
            <a:r>
              <a:rPr lang="zh-CN" altLang="en-US" sz="2800" b="1" dirty="0" smtClean="0">
                <a:solidFill>
                  <a:srgbClr val="0000ED"/>
                </a:solidFill>
                <a:latin typeface="Arial" pitchFamily="34" charset="0"/>
                <a:cs typeface="Arial" pitchFamily="34" charset="0"/>
              </a:rPr>
              <a:t>（降维）</a:t>
            </a:r>
            <a:endParaRPr lang="en-US" sz="2800" b="1" dirty="0" smtClean="0">
              <a:solidFill>
                <a:srgbClr val="0000ED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14632" y="1219200"/>
                <a:ext cx="84293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dirty="0" smtClean="0"/>
                  <a:t>………....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32" y="1219200"/>
                <a:ext cx="842936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68" t="-24590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 bwMode="auto">
          <a:xfrm>
            <a:off x="3733800" y="1676400"/>
            <a:ext cx="1524000" cy="2286000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</a:t>
            </a:r>
            <a:r>
              <a:rPr lang="en-US" altLang="zh-CN" dirty="0" smtClean="0"/>
              <a:t>&lt;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914400" y="3962400"/>
                <a:ext cx="6629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smtClean="0"/>
                  <a:t>………....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62400"/>
                <a:ext cx="66294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54" t="-24590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76400" y="5066555"/>
            <a:ext cx="5214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Reserve </a:t>
            </a:r>
            <a:r>
              <a:rPr lang="en-US" altLang="zh-CN" dirty="0" smtClean="0">
                <a:solidFill>
                  <a:srgbClr val="FF0000"/>
                </a:solidFill>
              </a:rPr>
              <a:t>information</a:t>
            </a:r>
            <a:r>
              <a:rPr lang="en-US" altLang="zh-CN" dirty="0" smtClean="0"/>
              <a:t> as much as possible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989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18154</TotalTime>
  <Words>450</Words>
  <Application>Microsoft Office PowerPoint</Application>
  <PresentationFormat>全屏显示(4:3)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Times New Roman</vt:lpstr>
      <vt:lpstr>Verdana</vt:lpstr>
      <vt:lpstr>Wingdings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Myself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Xiuzhen Huang</dc:creator>
  <cp:lastModifiedBy>PLUSH80023</cp:lastModifiedBy>
  <cp:revision>1350</cp:revision>
  <cp:lastPrinted>2003-12-18T19:28:50Z</cp:lastPrinted>
  <dcterms:created xsi:type="dcterms:W3CDTF">2003-09-16T14:24:13Z</dcterms:created>
  <dcterms:modified xsi:type="dcterms:W3CDTF">2017-01-16T01:52:33Z</dcterms:modified>
</cp:coreProperties>
</file>