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256" r:id="rId2"/>
    <p:sldId id="257" r:id="rId3"/>
    <p:sldId id="258" r:id="rId4"/>
    <p:sldId id="259" r:id="rId5"/>
    <p:sldId id="260" r:id="rId6"/>
    <p:sldId id="294" r:id="rId7"/>
    <p:sldId id="295"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306" r:id="rId39"/>
    <p:sldId id="307" r:id="rId40"/>
    <p:sldId id="291" r:id="rId41"/>
    <p:sldId id="292" r:id="rId42"/>
    <p:sldId id="293" r:id="rId43"/>
    <p:sldId id="305" r:id="rId44"/>
    <p:sldId id="296" r:id="rId45"/>
    <p:sldId id="297" r:id="rId46"/>
    <p:sldId id="298" r:id="rId47"/>
    <p:sldId id="299" r:id="rId48"/>
    <p:sldId id="300" r:id="rId49"/>
    <p:sldId id="301" r:id="rId50"/>
    <p:sldId id="302" r:id="rId51"/>
    <p:sldId id="303"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USH80023" initials="P" lastIdx="1" clrIdx="0">
    <p:extLst>
      <p:ext uri="{19B8F6BF-5375-455C-9EA6-DF929625EA0E}">
        <p15:presenceInfo xmlns:p15="http://schemas.microsoft.com/office/powerpoint/2012/main" userId="PLUSH8002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048B8"/>
    <a:srgbClr val="0000ED"/>
    <a:srgbClr val="1B0771"/>
    <a:srgbClr val="99FF66"/>
    <a:srgbClr val="FF0000"/>
    <a:srgbClr val="3260BC"/>
    <a:srgbClr val="00007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9837" autoAdjust="0"/>
  </p:normalViewPr>
  <p:slideViewPr>
    <p:cSldViewPr>
      <p:cViewPr varScale="1">
        <p:scale>
          <a:sx n="116" d="100"/>
          <a:sy n="116" d="100"/>
        </p:scale>
        <p:origin x="1464"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2-09T15:58:04.126"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sz="1200">
                <a:latin typeface="Verdana" pitchFamily="34" charset="0"/>
              </a:defRPr>
            </a:lvl1pPr>
          </a:lstStyle>
          <a:p>
            <a:endParaRPr lang="en-US"/>
          </a:p>
        </p:txBody>
      </p:sp>
      <p:sp>
        <p:nvSpPr>
          <p:cNvPr id="552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Verdana" pitchFamily="34" charset="0"/>
              </a:defRPr>
            </a:lvl1pPr>
          </a:lstStyle>
          <a:p>
            <a:endParaRPr lang="en-US"/>
          </a:p>
        </p:txBody>
      </p:sp>
      <p:sp>
        <p:nvSpPr>
          <p:cNvPr id="553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defRPr sz="1200">
                <a:latin typeface="Verdana" pitchFamily="34" charset="0"/>
              </a:defRPr>
            </a:lvl1pPr>
          </a:lstStyle>
          <a:p>
            <a:endParaRPr lang="en-US"/>
          </a:p>
        </p:txBody>
      </p:sp>
      <p:sp>
        <p:nvSpPr>
          <p:cNvPr id="553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Verdana" pitchFamily="34" charset="0"/>
              </a:defRPr>
            </a:lvl1pPr>
          </a:lstStyle>
          <a:p>
            <a:fld id="{A845D1C6-8794-4453-B54E-057F04A5DB15}" type="slidenum">
              <a:rPr lang="en-US"/>
              <a:pPr/>
              <a:t>‹#›</a:t>
            </a:fld>
            <a:endParaRPr lang="en-US"/>
          </a:p>
        </p:txBody>
      </p:sp>
    </p:spTree>
    <p:extLst>
      <p:ext uri="{BB962C8B-B14F-4D97-AF65-F5344CB8AC3E}">
        <p14:creationId xmlns:p14="http://schemas.microsoft.com/office/powerpoint/2010/main" val="3068816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0391FCD-6DA3-4E99-B312-0D45BEF30802}" type="slidenum">
              <a:rPr lang="en-US"/>
              <a:pPr/>
              <a:t>‹#›</a:t>
            </a:fld>
            <a:endParaRPr lang="en-US"/>
          </a:p>
        </p:txBody>
      </p:sp>
    </p:spTree>
    <p:extLst>
      <p:ext uri="{BB962C8B-B14F-4D97-AF65-F5344CB8AC3E}">
        <p14:creationId xmlns:p14="http://schemas.microsoft.com/office/powerpoint/2010/main" val="9199506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351387"/>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5766385"/>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9939031"/>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899524"/>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8684273"/>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9341919"/>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7678548"/>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9088186"/>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1935317"/>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707134020"/>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125565"/>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175270"/>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5453842"/>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0" name="Picture 23"/>
          <p:cNvPicPr>
            <a:picLocks noChangeAspect="1" noChangeArrowheads="1"/>
          </p:cNvPicPr>
          <p:nvPr userDrawn="1"/>
        </p:nvPicPr>
        <p:blipFill>
          <a:blip r:embed="rId15">
            <a:lum bright="54000" contrast="12000"/>
            <a:extLst>
              <a:ext uri="{28A0092B-C50C-407E-A947-70E740481C1C}">
                <a14:useLocalDpi xmlns:a14="http://schemas.microsoft.com/office/drawing/2010/main" val="0"/>
              </a:ext>
            </a:extLst>
          </a:blip>
          <a:srcRect/>
          <a:stretch>
            <a:fillRect/>
          </a:stretch>
        </p:blipFill>
        <p:spPr bwMode="auto">
          <a:xfrm>
            <a:off x="0" y="0"/>
            <a:ext cx="9144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userDrawn="1"/>
        </p:nvSpPr>
        <p:spPr bwMode="auto">
          <a:xfrm>
            <a:off x="0" y="838200"/>
            <a:ext cx="9144000" cy="127000"/>
          </a:xfrm>
          <a:prstGeom prst="rect">
            <a:avLst/>
          </a:prstGeom>
          <a:gradFill rotWithShape="1">
            <a:gsLst>
              <a:gs pos="0">
                <a:srgbClr val="003399"/>
              </a:gs>
              <a:gs pos="100000">
                <a:schemeClr val="bg1"/>
              </a:gs>
            </a:gsLst>
            <a:lin ang="5400000" scaled="1"/>
          </a:gradFill>
          <a:ln w="28575">
            <a:noFill/>
            <a:miter lim="800000"/>
            <a:headEnd/>
            <a:tailEnd/>
          </a:ln>
          <a:effectLst/>
        </p:spPr>
        <p:txBody>
          <a:bodyPr wrap="none" anchor="ctr"/>
          <a:lstStyle/>
          <a:p>
            <a:pPr eaLnBrk="1" hangingPunct="1"/>
            <a:endParaRPr lang="en-US" sz="1800">
              <a:latin typeface="Arial" charset="0"/>
            </a:endParaRPr>
          </a:p>
        </p:txBody>
      </p:sp>
      <p:sp>
        <p:nvSpPr>
          <p:cNvPr id="16" name="Rectangle 8"/>
          <p:cNvSpPr>
            <a:spLocks noChangeArrowheads="1"/>
          </p:cNvSpPr>
          <p:nvPr userDrawn="1"/>
        </p:nvSpPr>
        <p:spPr bwMode="auto">
          <a:xfrm>
            <a:off x="431800" y="762000"/>
            <a:ext cx="101600" cy="2895600"/>
          </a:xfrm>
          <a:prstGeom prst="rect">
            <a:avLst/>
          </a:prstGeom>
          <a:gradFill rotWithShape="1">
            <a:gsLst>
              <a:gs pos="0">
                <a:srgbClr val="0000C8"/>
              </a:gs>
              <a:gs pos="100000">
                <a:schemeClr val="bg1"/>
              </a:gs>
            </a:gsLst>
            <a:lin ang="5400000" scaled="1"/>
          </a:gradFill>
          <a:ln w="28575">
            <a:noFill/>
            <a:miter lim="800000"/>
            <a:headEnd/>
            <a:tailEnd/>
          </a:ln>
          <a:effectLst/>
        </p:spPr>
        <p:txBody>
          <a:bodyPr wrap="none" anchor="ctr"/>
          <a:lstStyle/>
          <a:p>
            <a:pPr eaLnBrk="1" hangingPunct="1"/>
            <a:endParaRPr lang="en-US" sz="1800">
              <a:latin typeface="Arial" charset="0"/>
            </a:endParaRPr>
          </a:p>
        </p:txBody>
      </p:sp>
      <p:sp>
        <p:nvSpPr>
          <p:cNvPr id="17" name="Rectangle 9"/>
          <p:cNvSpPr>
            <a:spLocks noChangeArrowheads="1"/>
          </p:cNvSpPr>
          <p:nvPr userDrawn="1"/>
        </p:nvSpPr>
        <p:spPr bwMode="auto">
          <a:xfrm>
            <a:off x="304800" y="698500"/>
            <a:ext cx="457200" cy="457200"/>
          </a:xfrm>
          <a:prstGeom prst="rect">
            <a:avLst/>
          </a:prstGeom>
          <a:gradFill rotWithShape="0">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1"/>
          </a:gradFill>
          <a:ln w="9525">
            <a:noFill/>
            <a:miter lim="800000"/>
            <a:headEnd/>
            <a:tailEnd/>
          </a:ln>
          <a:effectLst/>
        </p:spPr>
        <p:txBody>
          <a:bodyPr wrap="none" anchor="ctr"/>
          <a:lstStyle/>
          <a:p>
            <a:pPr eaLnBrk="1" hangingPunct="1"/>
            <a:endParaRPr lang="en-US" sz="1800">
              <a:latin typeface="Arial" charset="0"/>
            </a:endParaRPr>
          </a:p>
        </p:txBody>
      </p:sp>
      <p:sp>
        <p:nvSpPr>
          <p:cNvPr id="18" name="Rectangle 10"/>
          <p:cNvSpPr>
            <a:spLocks noChangeArrowheads="1"/>
          </p:cNvSpPr>
          <p:nvPr userDrawn="1"/>
        </p:nvSpPr>
        <p:spPr bwMode="auto">
          <a:xfrm>
            <a:off x="228600" y="304800"/>
            <a:ext cx="381000" cy="698500"/>
          </a:xfrm>
          <a:prstGeom prst="rect">
            <a:avLst/>
          </a:prstGeom>
          <a:gradFill rotWithShape="0">
            <a:gsLst>
              <a:gs pos="0">
                <a:srgbClr val="66FF66"/>
              </a:gs>
              <a:gs pos="100000">
                <a:schemeClr val="accent2"/>
              </a:gs>
            </a:gsLst>
            <a:lin ang="0" scaled="1"/>
          </a:gradFill>
          <a:ln w="9525">
            <a:noFill/>
            <a:miter lim="800000"/>
            <a:headEnd/>
            <a:tailEnd/>
          </a:ln>
          <a:effectLst/>
        </p:spPr>
        <p:txBody>
          <a:bodyPr wrap="none" anchor="ctr"/>
          <a:lstStyle/>
          <a:p>
            <a:pPr eaLnBrk="1" hangingPunct="1"/>
            <a:endParaRPr lang="en-US" sz="1800">
              <a:latin typeface="Arial" charset="0"/>
            </a:endParaRPr>
          </a:p>
        </p:txBody>
      </p:sp>
      <p:sp>
        <p:nvSpPr>
          <p:cNvPr id="20" name="Rectangle 11"/>
          <p:cNvSpPr>
            <a:spLocks noChangeArrowheads="1"/>
          </p:cNvSpPr>
          <p:nvPr userDrawn="1"/>
        </p:nvSpPr>
        <p:spPr bwMode="auto">
          <a:xfrm>
            <a:off x="381000" y="609600"/>
            <a:ext cx="609600" cy="317500"/>
          </a:xfrm>
          <a:prstGeom prst="rect">
            <a:avLst/>
          </a:prstGeom>
          <a:gradFill rotWithShape="0">
            <a:gsLst>
              <a:gs pos="0">
                <a:schemeClr val="accent2"/>
              </a:gs>
              <a:gs pos="100000">
                <a:schemeClr val="accent2">
                  <a:gamma/>
                  <a:tint val="39216"/>
                  <a:invGamma/>
                </a:schemeClr>
              </a:gs>
            </a:gsLst>
            <a:lin ang="0" scaled="1"/>
          </a:gradFill>
          <a:ln w="9525">
            <a:noFill/>
            <a:miter lim="800000"/>
            <a:headEnd/>
            <a:tailEnd/>
          </a:ln>
          <a:effectLst/>
        </p:spPr>
        <p:txBody>
          <a:bodyPr wrap="none" anchor="ctr"/>
          <a:lstStyle/>
          <a:p>
            <a:pPr eaLnBrk="1" hangingPunct="1"/>
            <a:endParaRPr lang="en-US" sz="1800">
              <a:latin typeface="Arial" charset="0"/>
            </a:endParaRPr>
          </a:p>
        </p:txBody>
      </p:sp>
      <p:sp>
        <p:nvSpPr>
          <p:cNvPr id="21" name="Rectangle 12"/>
          <p:cNvSpPr>
            <a:spLocks noChangeArrowheads="1"/>
          </p:cNvSpPr>
          <p:nvPr userDrawn="1"/>
        </p:nvSpPr>
        <p:spPr bwMode="auto">
          <a:xfrm>
            <a:off x="0" y="6115050"/>
            <a:ext cx="9144000" cy="127000"/>
          </a:xfrm>
          <a:prstGeom prst="rect">
            <a:avLst/>
          </a:prstGeom>
          <a:gradFill rotWithShape="1">
            <a:gsLst>
              <a:gs pos="0">
                <a:schemeClr val="bg1"/>
              </a:gs>
              <a:gs pos="100000">
                <a:srgbClr val="003399"/>
              </a:gs>
            </a:gsLst>
            <a:lin ang="5400000" scaled="1"/>
          </a:gradFill>
          <a:ln w="28575">
            <a:noFill/>
            <a:miter lim="800000"/>
            <a:headEnd/>
            <a:tailEnd/>
          </a:ln>
          <a:effectLst/>
        </p:spPr>
        <p:txBody>
          <a:bodyPr wrap="none" anchor="ctr"/>
          <a:lstStyle/>
          <a:p>
            <a:pPr eaLnBrk="1" hangingPunct="1"/>
            <a:endParaRPr lang="en-US" sz="1800">
              <a:latin typeface="Arial" charset="0"/>
            </a:endParaRPr>
          </a:p>
        </p:txBody>
      </p:sp>
      <p:pic>
        <p:nvPicPr>
          <p:cNvPr id="1057" name="Picture 13" descr="076-0"/>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172200"/>
            <a:ext cx="9144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6"/>
          <p:cNvSpPr txBox="1">
            <a:spLocks noChangeArrowheads="1"/>
          </p:cNvSpPr>
          <p:nvPr userDrawn="1"/>
        </p:nvSpPr>
        <p:spPr bwMode="auto">
          <a:xfrm>
            <a:off x="7391400" y="6358553"/>
            <a:ext cx="1341437" cy="366712"/>
          </a:xfrm>
          <a:prstGeom prst="rect">
            <a:avLst/>
          </a:prstGeom>
          <a:noFill/>
          <a:ln w="9525">
            <a:noFill/>
            <a:miter lim="800000"/>
            <a:headEnd/>
            <a:tailEnd/>
          </a:ln>
          <a:effec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Verdana" pitchFamily="34" charset="0"/>
              </a:rPr>
              <a:t>Page </a:t>
            </a:r>
            <a:fld id="{A37CDF4D-4ED5-458F-94D4-BA9495888904}" type="slidenum">
              <a:rPr lang="en-US" sz="1800" b="1">
                <a:solidFill>
                  <a:schemeClr val="bg1"/>
                </a:solidFill>
                <a:latin typeface="Verdana" pitchFamily="34" charset="0"/>
              </a:rPr>
              <a:pPr/>
              <a:t>‹#›</a:t>
            </a:fld>
            <a:endParaRPr lang="en-US" sz="2800" b="1" dirty="0">
              <a:solidFill>
                <a:schemeClr val="bg1"/>
              </a:solidFill>
            </a:endParaRPr>
          </a:p>
        </p:txBody>
      </p:sp>
      <p:sp>
        <p:nvSpPr>
          <p:cNvPr id="26" name="Rectangle 7"/>
          <p:cNvSpPr>
            <a:spLocks noChangeArrowheads="1"/>
          </p:cNvSpPr>
          <p:nvPr userDrawn="1"/>
        </p:nvSpPr>
        <p:spPr bwMode="auto">
          <a:xfrm flipV="1">
            <a:off x="0" y="6040438"/>
            <a:ext cx="9144000" cy="127000"/>
          </a:xfrm>
          <a:prstGeom prst="rect">
            <a:avLst/>
          </a:prstGeom>
          <a:gradFill rotWithShape="1">
            <a:gsLst>
              <a:gs pos="0">
                <a:srgbClr val="003399"/>
              </a:gs>
              <a:gs pos="100000">
                <a:schemeClr val="bg1"/>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rot="10800000" wrap="none" anchor="ctr"/>
          <a:lstStyle/>
          <a:p>
            <a:pPr eaLnBrk="1" hangingPunct="1"/>
            <a:endParaRPr lang="en-US" sz="1800">
              <a:latin typeface="Arial" charset="0"/>
            </a:endParaRPr>
          </a:p>
        </p:txBody>
      </p:sp>
      <p:sp>
        <p:nvSpPr>
          <p:cNvPr id="27" name="TextBox 26"/>
          <p:cNvSpPr txBox="1"/>
          <p:nvPr userDrawn="1"/>
        </p:nvSpPr>
        <p:spPr>
          <a:xfrm>
            <a:off x="709471" y="6280299"/>
            <a:ext cx="3100529" cy="523220"/>
          </a:xfrm>
          <a:prstGeom prst="rect">
            <a:avLst/>
          </a:prstGeom>
          <a:noFill/>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b="0" dirty="0">
                <a:solidFill>
                  <a:schemeClr val="bg1"/>
                </a:solidFill>
                <a:latin typeface="Arial" charset="0"/>
                <a:cs typeface="Times New Roman" pitchFamily="18" charset="0"/>
              </a:rPr>
              <a:t>Electrical and Computer Engineering</a:t>
            </a:r>
          </a:p>
          <a:p>
            <a:pPr eaLnBrk="1" hangingPunct="1"/>
            <a:r>
              <a:rPr lang="en-US" sz="1400" b="0" dirty="0">
                <a:solidFill>
                  <a:schemeClr val="bg1"/>
                </a:solidFill>
                <a:latin typeface="Arial" charset="0"/>
                <a:cs typeface="Times New Roman" pitchFamily="18" charset="0"/>
              </a:rPr>
              <a:t>University of Missouri, Columbia</a:t>
            </a:r>
          </a:p>
        </p:txBody>
      </p:sp>
      <p:sp>
        <p:nvSpPr>
          <p:cNvPr id="2" name="AutoShape 2" descr="data:image/jpeg;base64,/9j/4AAQSkZJRgABAQAAAQABAAD/2wCEAAkGBwgHBgkIBwgKCgkLDRYPDQwMDRsUFRAWIB0iIiAdHx8kKDQsJCYxJx8fLT0tMTU3Ojo6Iys/RD84QzQ5OjcBCgoKDQwNGg8PGjclHyU3Nzc3Nzc3Nzc3Nzc3Nzc3Nzc3Nzc3Nzc3Nzc3Nzc3Nzc3Nzc3Nzc3Nzc3Nzc3Nzc3N//AABEIAKAAoAMBEQACEQEDEQH/xAAcAAABBAMBAAAAAAAAAAAAAAAAAQYHCAMEBQL/xABKEAABAwIBBAwLBQYFBQAAAAABAAIDBAURBgcSMRMUITI2QVFUYXGT0RUiU3N0gZGSobGyFiNCUsEzNDWDo8IkcqLh8ENFVWKC/8QAGwEBAAIDAQEAAAAAAAAAAAAAAAECBAUGAwf/xAA2EQACAQMBBAgFAwMFAAAAAAAAAQIDBBESBSExUQYTFDJBUnGRFTOBscFCYaEi0fAjNENT4f/aAAwDAQACEQMRAD8AnFAYpZWxjFyA1zcYRrKAPCUHKgDwlByoA8JQcqAPCUHKgDwlByoD0yuiccGoDZadIYhAI97WDFxCA1jcIQcMQEAnhKDlQB4Sg5UAeEoOVAHhKDlQB4Sg5UAouMJOAKA2I5GyDFqAyIAQDLzpzSRZI3Ixvcx2wnBzHEEICuW3KznlT2zu9CcBtyr53U9s7vQnAbcq+d1PbO70GA25V87qe2d3oMBtyr53U9s7vQYDblXzup7Z3egwZqO7XChq4auCrqDJA8PYDM4gkcRxKDBZ/JW7xXi1U9ZA7FkzA5vUUKnGzl5ReArBUTRu+/cNCIf+53B/zoQFdDWVg3DW1LjymZ27060LYE25V87qe2d3oMBtyr53U9s7vQYDblXzup7Z3egwG3KvndT2zu9BgNuVfO6ntnd6DAjqyrwP+Mqdzkmd3oQyz+Qsr5cnbe57i47XZiScSfFCEDjQAgGPnY4IXHzJQFcELASADigPGyx+UZ7wTD5DKDZY/KM94KdMuRGQ2WLyjPeCYfInKDZYvKM94JplyIyewVBJKuZbKEwiotFQ7efewknWDvh6jgfWhDRws7V+N2v7KSF/+HowcQDrkdhj7Bh7SgSGNq3eLpKE5POyx+UZ7wU6WRkNlj8oz3gp0snIbLH5RnvBRpfIZDZYvKs94JhkZPagnIjt6epAy0WQHByg9GZ9IQqOZACAY+djghcfMlAVwQsb1iAde7eHAEGpYCCNYxXjctqjNrkWh3kTTtSl5tD2YXAdored+7NvojyDadLzaHswo7RW8792NEeQbTpebQ9mE7RW8792NEeQm06Ugg0sBB1/dhT2isv1v3I0R5EP5T2c2O7yUgBMThskJPGw6vZuhdzY3SuaCqePB+pq6sOrnpNWz3Ga03KGtpsDJGcdF2pw5Csw82aj3vkcXyv05HEue48bjrKBDlyBsrbreDPO3GmpMHvxGIc/8I/Vara952ahiPelw/J729PXL9iU9rweQi9wLjeuq+Z+5stMeQbXg8hF7gTrqnmfuNMeQbXg8hF7gTrqvmY0x5Ctp4MR9xFr/IFZVqmV/U/caVyICg/YM6gvo0u8zSo9O3p6lBLLRZAcHKD0Zn0hCo5kAIBj52OCFx8yUBXBCwrHOY9r2Etc0gtc04EHlTjuBLWQ15mvNne+r3Z6eTYnSfn8UHHr3Vxe2LSFtWShwks45GytqjnHf4DiWoMkEAIBu5cWXwvaNOFhdVUuMkQGsj8TfXh7QFt9j3nUV9D7suP4Ma4p6o58URGDjgQQQR7V2jWDWnpjHSPayNhfI8hrWt1uJOAChtJNsYy8E1ZOWltltMNG0gyDxpXD8TzrXBX907qu5+HBG2ow0RwdJYR6ggBAM7OJe6y2w0lNRSbCajTL5W74BuG4OTfa+hdBsO0pVnKpUWcYMO6qOOEiMmjAYAYALqzXg7enqQllosgODlB6Mz6QhUcyAEAx87HBC4+ZKArghYEBJGav+E1/pf8AY1cr0i+bT9PyZ9n3X6j1XPGYCA16WshqZamOJ2L6aTY5ByHAEe0Fe9a3lTjGT4SWSkZKTaXgbIOBB5F4FyJMubL4JvBkhbhTVZMkYw3Gu/E32nH19C7jZV32mhh95bjVXFPq57uB0s2tm2xVyXadn3VOdCEn8UmG6R1Dc6z0LF23duFNUY8ZfY9LWlqlqZJGpcibE1Za6GO5Q0GJM0sbpcORrcN09ZPwKyI20nQdZ8E8HnrWrSbSxz0BAR5nW/ebV5uX5sXVdHflVPVfYwLzihiroTDEdvT1IGWiyA4OUHozPpCFRzIAQDHzscELj5koCuCFgQEkZq/4TX+l/wBjVyvSL51P0/Jn2fdfqPVc8ZgICNJL34Czg3OaQkU0sgjn6Botwd04d67FWnatnU4LillGt6zq67ZJYIwBG6DqI1Lj2mtzNicrKazsvdolpMWtlHjwvcN68aj8cFnbPvHa1tfh4nlWp9ZHBuW+hht1FDR04+7haGgncJPGT1rHua8q9V1JcWXhHRHBkq6mGippampfoxRNL3noCrRoyrzUIcWTKSissj3Iu5T3bLKetqRg+SB+DccQxuIwb6u9dRtWhC3sFTj4NGBbzc6uWSOuSNiCEEd51v3m1ebl+bF1PR35VT1X2MG84oYy6IwxHb09SBlosgODlB6Mz6QhUcyAEAx87HBC4+ZKArghYEIJMzXwyR2Ople3RZNU6UZ/MA1oJ9oXJ9IZRdeEVxS3+5sLNPS2PFaAzAQghzLRjo8qrnpgt05GuGO5iNEDH5rvdmSTs6bX+bzVV8da0x55u74a6hdb6h339KAYz+eP/bV7Fodt2fVz6+PCXH1/9Mq1q6lpY8FoDMBCCOs5N72edlnpnHQiIdUEHW7WG9Q1+sLrNh2XVxdefF8PyYF1Uy9C+pp5tGOflBI9jcWMpzpHDe4kYfJe23Xi0w+a/gpa/MJRXGmzBAR9nWYRNanlp0dGVulxY4tOHwXU9HX/AKdRfuvsa+84r6jDXRGII7enqQMtFkBwcoPRmfSEKjmQAgGPnY4IXHzJQFcELG3Z4457vQwytDo5J2NeHaiMd0LxuJONGclxSZaOHJInFrGRsDI2BrGjANAwAC+eScpPL4m4xjchVUkEA2M4lLBLk7LUSRMdPCW7G/Dxm4kYrd7DqTVyoJ7nnKMa6itGojK2V89rr4K6m3ZYHY6JO48cbT0EYrq61GNem6cuD3GuhLQ8om2grILhRw1dM7SimaHNP/ONfP7ihKhUdOXFG3hLVHKNHKW8MslqkqjgZT4kLSd886vUNaydnWbuq2jw8fQrWqdXHJDD3vke+SVxdI8lznHjJ3SV3iSSwjUb3vZNGS0ENPYKIQRtZpwte/RG+cRuk9K4PaU5Tup6nwbNtQSUFg6iwD1BAYqqkp62EwVcDJona2PGIXtRrTpTUoPDIlFSWGQJCcYWY68Avo8u8zSo9O3p6lUllosgODlB6Mz6QhUcyAEAx87HBC4+ZKArghYyU80lNPHPC7RljcHMdhjgRqKrKKkmmM4O19ssoOf/ANJvcsH4VZf9Z7dfU5h9ssoOf/0m9yfCrLyDr6nMPtllBz/+k3uT4VZeQdfU5mvX5S3e40j6Wsq9khfhpN0GjHDqC9KNhbUZ64Rwysqs5bmzkrMPLB1LblDdrXTmnoqwxxaRdoloIBOvDFYtayoV5aqkcs9Y1JxWIsw3S7193fE+41BmMQIYNEADHXq6gr0LWjQTVKOMkSnKfeZor3KHbpsrb5S08dPBWhsUbdFrdjacB7Fgz2ZaTk5ShvZ6qtUSwmZPtplBz1vZN7lX4TZ+T7k9oq8w+2mUHPW9k3uT4TZ+T7jtFXmL9tMoOfN7Fvcnwqz8n3HaKvMbzWhrQBqG4FsDxB29PUgZaLIDg5QejM+kIVHMgBAMfOxwQuPmSgK4IWDAkgNaSTqA4ynDiQe9hm8jL2ZVdUea90Www2GbyMvZlTqjzXuhhhsM3kZezKao817oYYbBN5GXsyo1R5jDPHHgQQeRWIBACAVoLjota5zjqDRiSobS4slHrYZvIy9mVGuPP+UMMNhm8jL2ZTVHmvdDDDYZvIy9mVOqPP8AlDDDYJvIy9mVGqPMYZ4ViBHb09SBlosgODlB6Mz6QhUcyAEAx87HBC4+ZKArghY3rDuXy34a9sx/UF43HyZ45Fod5E4EkHWvnSbNzgMTyqcsgMTyplgVhJe0dKht8ySBKn98qfPyfUV9Jj3UaQxqwBAd/ITE5U0Y/wA2HXola/auVaTwetD5iJfxPKuF1M2oYnlTLAYnlTLArCS4dalNsFfYf2LP8oX0uXeZpEenb09SqSy0WQHByg9GZ9IQqOZACAY+djghcfMlAVwQsIQCMDugoCU829dPWWKSOoeX7Vm2JjicSW6IIB6sSuQ27RhTuFKP6ln65NjaSbg0/Ada0ZlAgGbnMuFRS2ylp6eR0bamRwkc04EtaB4vUcfguh2BRhOcpyWWsYMO7k1FJeJGYAAXVGvFQkEAhAcCCMRyJnAJiyLrJ67J2mmqXl8g0maZ3S7Akbq4ja9GFK6koLCNpbycqaydxas9wQDFzo100UNDRRvcyKcSOl0ThpgYANPRuldL0foweuq1vWMf5zMG7k1heBHi6YwRHb09SEstFkBwcoPRmfSEKjmQAgGPnY4IXHzJQFcELAgJIzV/wmv9L/sauV6RfNp+n5M+z7r9R6rnjMBAMTOt+72vzkvyaul6Pf8AJ9DBvP0kerpjCBACAEBLObzgtT+ck+orjNuf7t+iNlafLHItOZIICPM6371avNy/Ni6ro78qp6r7GBecUMVdCYYjt6epAy0WQHByg9GZ9IQqOZACAZGdfghcfMFAVvKFgQEiZqpm7TuVOSNJszJAOUFuH9q5jpFD+qnP9mjOs3uaHyubM0EBxMrbAMoLcyFsginhfpxPI3McMCD0EfJbLZl/2Oq5NZT3M8K9LrIkXXCw3W3PLauhmAH42N02nqIXYUbyhWWYSX59jXSpzjxRz3Me04PY8dbSFkJp8GU3ixxSynCKKR/Q1hKNpLLY38jsWzJW83Jw2OkdDFxy1A0Gj9SsO42jbUFmUs/sj1hRqT4IlazW6O022GhheXiJvjOIw0idZ9q4y7uXc1ZVWuJsqdPRFI3ViHoCAjjOpIHXC3RAjFkL3HoxcO4rrOj0cUZvm0a+7f8AUkMlb8xBHb09SBlosgODlB6Mz6QhUcyAEAzc6ED58krk2PdO13H2DFAVq40LAgOzknevAd2ZPJiYJBsc4GvR4iOo/qsG/tO10XTXFcP7HrRqdXLJMMM0dRCyaCRskT2gte04gjrXC1ISpycZLDNqmpLKPaoSCAUEjUUAinU+ZGAxTLfEYQKCQQAgMFbWU9BTPqayVscLNbnfIcpXrQoVK89FNZZSc1FZZDWUF1febrNWubotdg2NhO9YNWPTx+td7Z26tqMaS3/3NVUnrlqOcskoeXnRY48gxQFqMiYHU9hoon7jm07ARyHRCFRwoAQGldKVtVSvje0Oa4YFp1EciAqzlNY5cnLvLb5t43xoXkb+PiPq1FCTloSGtAdGzXy4WZ5NDPoMccXROGLCeXDlWNc2lG5WKiz+/iXhOcO6PC35xo3Na2529zD+enfiPYf91o6/R/xpT9zKjd+ZHdpss7BUDA1wiJ4pmFv6LXT2NeRfdz6Hsrmm/HB0I73aZt2K5Ujv5zQsSVjdQ71N+x6KtTfiZ211G4Ytq6c9Ure9efZq3kfsydceYjq+iZvqynHXK3vUq1rv9D9hrjzMMl8tMQ+8udIP5zT+q9FYXT4U2VdamuLNCoyysMAx8INlP5YWFyyobGvJbtOPUo7mmvHI37lnGADmWuhJPFLUHD/SO9bK36PrjWn9EeMrvyoZd0udbdagVFfUOlkbiG4jAMx/KOJb+hQp28dNNYRiSm5vLNRepUADjgNaA7+RGTsmUl8ipywmliLZKh2GI0cdxvr+WKEMtBRRbFC1uHFuoQbCAEAjhiMEA0MuMj6TKSh2GUaEjcTFMBuxno6OhAV9yjyfuGTlYKe5xaId+zmbvJOo8vQhOTlITkEAIA4ulBgTAcYHsRNjAhjjOtjT1hTl8xgBGxupjB/8pljB6wHJ8FAwHEByIMAgBACDJ3clslLjlNUAUjdjpmuwfUvb4o6BylCMlhMj8laHJ63tp6VnS953z3cpQgcw3EAIAQAgEIBQHMutlo7nA6GrgZLG7W14xCnIIoyizPAPMtkqTDjqglGk31HWPioAwbrkblBa3HbFslewa5IfvB8N34ITk4MoMLi2YGJw/DI0tPxQnIgIOrdQjIo1a0GQ9vsQZBBkPYhIhc0DEuAHKhGTJTxSVLtGmjfM46tiaXfJCcjjtOQWUVzcCKE08Z/HOQ34a0IySHk1mio6dzZ7xM6skH/TDdGMerWfWUIJRoLdDRxhkTGta0YANGAAQG6gBACAEAIAQAgPLmg6xigMMlLG8YFoQGjVWKiqgRPBHJj+ZgPzQHHqM32T8+7Ja6M/ygPkmQaT81+Tb/8AtkA6d1SDGc1mTn/j2e87vUABmsycB/h0R63HvQGZmbHJthxFppyekFMg36XISxUxBitlG3qhGKA7FPZ6SnboxxNaORrcEBuMp426mhAZcEAqAEAIAQH/2Q=="/>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wgHBgkIBwgKCgkLDRYPDQwMDRsUFRAWIB0iIiAdHx8kKDQsJCYxJx8fLT0tMTU3Ojo6Iys/RD84QzQ5OjcBCgoKDQwNGg8PGjclHyU3Nzc3Nzc3Nzc3Nzc3Nzc3Nzc3Nzc3Nzc3Nzc3Nzc3Nzc3Nzc3Nzc3Nzc3Nzc3Nzc3N//AABEIAKAAoAMBEQACEQEDEQH/xAAcAAABBAMBAAAAAAAAAAAAAAAAAQYHCAMEBQL/xABKEAABAwIBBAwLBQYFBQAAAAABAAIDBAURBgcSMRMUITI2QVFUYXGT0RUiU3N0gZGSobGyFiNCUsEzNDWDo8IkcqLh8ENFVWKC/8QAGwEBAAIDAQEAAAAAAAAAAAAAAAECBAUGAwf/xAA2EQACAQMBBAgFAwMFAAAAAAAAAQIDBBESBSExUQYTFDJBUnGRFTOBscFCYaEi0fAjNENT4f/aAAwDAQACEQMRAD8AnFAYpZWxjFyA1zcYRrKAPCUHKgDwlByoA8JQcqAPCUHKgDwlByoD0yuiccGoDZadIYhAI97WDFxCA1jcIQcMQEAnhKDlQB4Sg5UAeEoOVAHhKDlQB4Sg5UAouMJOAKA2I5GyDFqAyIAQDLzpzSRZI3Ixvcx2wnBzHEEICuW3KznlT2zu9CcBtyr53U9s7vQnAbcq+d1PbO70GA25V87qe2d3oMBtyr53U9s7vQYDblXzup7Z3egwZqO7XChq4auCrqDJA8PYDM4gkcRxKDBZ/JW7xXi1U9ZA7FkzA5vUUKnGzl5ReArBUTRu+/cNCIf+53B/zoQFdDWVg3DW1LjymZ27060LYE25V87qe2d3oMBtyr53U9s7vQYDblXzup7Z3egwG3KvndT2zu9BgNuVfO6ntnd6DAjqyrwP+Mqdzkmd3oQyz+Qsr5cnbe57i47XZiScSfFCEDjQAgGPnY4IXHzJQFcELASADigPGyx+UZ7wTD5DKDZY/KM94KdMuRGQ2WLyjPeCYfInKDZYvKM94JplyIyewVBJKuZbKEwiotFQ7efewknWDvh6jgfWhDRws7V+N2v7KSF/+HowcQDrkdhj7Bh7SgSGNq3eLpKE5POyx+UZ7wU6WRkNlj8oz3gp0snIbLH5RnvBRpfIZDZYvKs94JhkZPagnIjt6epAy0WQHByg9GZ9IQqOZACAY+djghcfMlAVwQsb1iAde7eHAEGpYCCNYxXjctqjNrkWh3kTTtSl5tD2YXAdored+7NvojyDadLzaHswo7RW8792NEeQbTpebQ9mE7RW8792NEeQm06Ugg0sBB1/dhT2isv1v3I0R5EP5T2c2O7yUgBMThskJPGw6vZuhdzY3SuaCqePB+pq6sOrnpNWz3Ga03KGtpsDJGcdF2pw5Csw82aj3vkcXyv05HEue48bjrKBDlyBsrbreDPO3GmpMHvxGIc/8I/Vara952ahiPelw/J729PXL9iU9rweQi9wLjeuq+Z+5stMeQbXg8hF7gTrqnmfuNMeQbXg8hF7gTrqvmY0x5Ctp4MR9xFr/IFZVqmV/U/caVyICg/YM6gvo0u8zSo9O3p6lBLLRZAcHKD0Zn0hCo5kAIBj52OCFx8yUBXBCwrHOY9r2Etc0gtc04EHlTjuBLWQ15mvNne+r3Z6eTYnSfn8UHHr3Vxe2LSFtWShwks45GytqjnHf4DiWoMkEAIBu5cWXwvaNOFhdVUuMkQGsj8TfXh7QFt9j3nUV9D7suP4Ma4p6o58URGDjgQQQR7V2jWDWnpjHSPayNhfI8hrWt1uJOAChtJNsYy8E1ZOWltltMNG0gyDxpXD8TzrXBX907qu5+HBG2ow0RwdJYR6ggBAM7OJe6y2w0lNRSbCajTL5W74BuG4OTfa+hdBsO0pVnKpUWcYMO6qOOEiMmjAYAYALqzXg7enqQllosgODlB6Mz6QhUcyAEAx87HBC4+ZKArghYEBJGav+E1/pf8AY1cr0i+bT9PyZ9n3X6j1XPGYCA16WshqZamOJ2L6aTY5ByHAEe0Fe9a3lTjGT4SWSkZKTaXgbIOBB5F4FyJMubL4JvBkhbhTVZMkYw3Gu/E32nH19C7jZV32mhh95bjVXFPq57uB0s2tm2xVyXadn3VOdCEn8UmG6R1Dc6z0LF23duFNUY8ZfY9LWlqlqZJGpcibE1Za6GO5Q0GJM0sbpcORrcN09ZPwKyI20nQdZ8E8HnrWrSbSxz0BAR5nW/ebV5uX5sXVdHflVPVfYwLzihiroTDEdvT1IGWiyA4OUHozPpCFRzIAQDHzscELj5koCuCFgQEkZq/4TX+l/wBjVyvSL51P0/Jn2fdfqPVc8ZgICNJL34Czg3OaQkU0sgjn6Botwd04d67FWnatnU4LillGt6zq67ZJYIwBG6DqI1Lj2mtzNicrKazsvdolpMWtlHjwvcN68aj8cFnbPvHa1tfh4nlWp9ZHBuW+hht1FDR04+7haGgncJPGT1rHua8q9V1JcWXhHRHBkq6mGippampfoxRNL3noCrRoyrzUIcWTKSissj3Iu5T3bLKetqRg+SB+DccQxuIwb6u9dRtWhC3sFTj4NGBbzc6uWSOuSNiCEEd51v3m1ebl+bF1PR35VT1X2MG84oYy6IwxHb09SBlosgODlB6Mz6QhUcyAEAx87HBC4+ZKArghYEIJMzXwyR2Ople3RZNU6UZ/MA1oJ9oXJ9IZRdeEVxS3+5sLNPS2PFaAzAQghzLRjo8qrnpgt05GuGO5iNEDH5rvdmSTs6bX+bzVV8da0x55u74a6hdb6h339KAYz+eP/bV7Fodt2fVz6+PCXH1/9Mq1q6lpY8FoDMBCCOs5N72edlnpnHQiIdUEHW7WG9Q1+sLrNh2XVxdefF8PyYF1Uy9C+pp5tGOflBI9jcWMpzpHDe4kYfJe23Xi0w+a/gpa/MJRXGmzBAR9nWYRNanlp0dGVulxY4tOHwXU9HX/AKdRfuvsa+84r6jDXRGII7enqQMtFkBwcoPRmfSEKjmQAgGPnY4IXHzJQFcELG3Z4457vQwytDo5J2NeHaiMd0LxuJONGclxSZaOHJInFrGRsDI2BrGjANAwAC+eScpPL4m4xjchVUkEA2M4lLBLk7LUSRMdPCW7G/Dxm4kYrd7DqTVyoJ7nnKMa6itGojK2V89rr4K6m3ZYHY6JO48cbT0EYrq61GNem6cuD3GuhLQ8om2grILhRw1dM7SimaHNP/ONfP7ihKhUdOXFG3hLVHKNHKW8MslqkqjgZT4kLSd886vUNaydnWbuq2jw8fQrWqdXHJDD3vke+SVxdI8lznHjJ3SV3iSSwjUb3vZNGS0ENPYKIQRtZpwte/RG+cRuk9K4PaU5Tup6nwbNtQSUFg6iwD1BAYqqkp62EwVcDJona2PGIXtRrTpTUoPDIlFSWGQJCcYWY68Avo8u8zSo9O3p6lUllosgODlB6Mz6QhUcyAEAx87HBC4+ZKArghYyU80lNPHPC7RljcHMdhjgRqKrKKkmmM4O19ssoOf/ANJvcsH4VZf9Z7dfU5h9ssoOf/0m9yfCrLyDr6nMPtllBz/+k3uT4VZeQdfU5mvX5S3e40j6Wsq9khfhpN0GjHDqC9KNhbUZ64Rwysqs5bmzkrMPLB1LblDdrXTmnoqwxxaRdoloIBOvDFYtayoV5aqkcs9Y1JxWIsw3S7193fE+41BmMQIYNEADHXq6gr0LWjQTVKOMkSnKfeZor3KHbpsrb5S08dPBWhsUbdFrdjacB7Fgz2ZaTk5ShvZ6qtUSwmZPtplBz1vZN7lX4TZ+T7k9oq8w+2mUHPW9k3uT4TZ+T7jtFXmL9tMoOfN7Fvcnwqz8n3HaKvMbzWhrQBqG4FsDxB29PUgZaLIDg5QejM+kIVHMgBAMfOxwQuPmSgK4IWDAkgNaSTqA4ynDiQe9hm8jL2ZVdUea90Www2GbyMvZlTqjzXuhhhsM3kZezKao817oYYbBN5GXsyo1R5jDPHHgQQeRWIBACAVoLjota5zjqDRiSobS4slHrYZvIy9mVGuPP+UMMNhm8jL2ZTVHmvdDDDYZvIy9mVOqPP8AlDDDYJvIy9mVGqPMYZ4ViBHb09SBlosgODlB6Mz6QhUcyAEAx87HBC4+ZKArghY3rDuXy34a9sx/UF43HyZ45Fod5E4EkHWvnSbNzgMTyqcsgMTyplgVhJe0dKht8ySBKn98qfPyfUV9Jj3UaQxqwBAd/ITE5U0Y/wA2HXola/auVaTwetD5iJfxPKuF1M2oYnlTLAYnlTLArCS4dalNsFfYf2LP8oX0uXeZpEenb09SqSy0WQHByg9GZ9IQqOZACAY+djghcfMlAVwQsIQCMDugoCU829dPWWKSOoeX7Vm2JjicSW6IIB6sSuQ27RhTuFKP6ln65NjaSbg0/Ada0ZlAgGbnMuFRS2ylp6eR0bamRwkc04EtaB4vUcfguh2BRhOcpyWWsYMO7k1FJeJGYAAXVGvFQkEAhAcCCMRyJnAJiyLrJ67J2mmqXl8g0maZ3S7Akbq4ja9GFK6koLCNpbycqaydxas9wQDFzo100UNDRRvcyKcSOl0ThpgYANPRuldL0foweuq1vWMf5zMG7k1heBHi6YwRHb09SEstFkBwcoPRmfSEKjmQAgGPnY4IXHzJQFcELAgJIzV/wmv9L/sauV6RfNp+n5M+z7r9R6rnjMBAMTOt+72vzkvyaul6Pf8AJ9DBvP0kerpjCBACAEBLObzgtT+ck+orjNuf7t+iNlafLHItOZIICPM6371avNy/Ni6ro78qp6r7GBecUMVdCYYjt6epAy0WQHByg9GZ9IQqOZACAZGdfghcfMFAVvKFgQEiZqpm7TuVOSNJszJAOUFuH9q5jpFD+qnP9mjOs3uaHyubM0EBxMrbAMoLcyFsginhfpxPI3McMCD0EfJbLZl/2Oq5NZT3M8K9LrIkXXCw3W3PLauhmAH42N02nqIXYUbyhWWYSX59jXSpzjxRz3Me04PY8dbSFkJp8GU3ixxSynCKKR/Q1hKNpLLY38jsWzJW83Jw2OkdDFxy1A0Gj9SsO42jbUFmUs/sj1hRqT4IlazW6O022GhheXiJvjOIw0idZ9q4y7uXc1ZVWuJsqdPRFI3ViHoCAjjOpIHXC3RAjFkL3HoxcO4rrOj0cUZvm0a+7f8AUkMlb8xBHb09SBlosgODlB6Mz6QhUcyAEAzc6ED58krk2PdO13H2DFAVq40LAgOzknevAd2ZPJiYJBsc4GvR4iOo/qsG/tO10XTXFcP7HrRqdXLJMMM0dRCyaCRskT2gte04gjrXC1ISpycZLDNqmpLKPaoSCAUEjUUAinU+ZGAxTLfEYQKCQQAgMFbWU9BTPqayVscLNbnfIcpXrQoVK89FNZZSc1FZZDWUF1febrNWubotdg2NhO9YNWPTx+td7Z26tqMaS3/3NVUnrlqOcskoeXnRY48gxQFqMiYHU9hoon7jm07ARyHRCFRwoAQGldKVtVSvje0Oa4YFp1EciAqzlNY5cnLvLb5t43xoXkb+PiPq1FCTloSGtAdGzXy4WZ5NDPoMccXROGLCeXDlWNc2lG5WKiz+/iXhOcO6PC35xo3Na2529zD+enfiPYf91o6/R/xpT9zKjd+ZHdpss7BUDA1wiJ4pmFv6LXT2NeRfdz6Hsrmm/HB0I73aZt2K5Ujv5zQsSVjdQ71N+x6KtTfiZ211G4Ytq6c9Ure9efZq3kfsydceYjq+iZvqynHXK3vUq1rv9D9hrjzMMl8tMQ+8udIP5zT+q9FYXT4U2VdamuLNCoyysMAx8INlP5YWFyyobGvJbtOPUo7mmvHI37lnGADmWuhJPFLUHD/SO9bK36PrjWn9EeMrvyoZd0udbdagVFfUOlkbiG4jAMx/KOJb+hQp28dNNYRiSm5vLNRepUADjgNaA7+RGTsmUl8ipywmliLZKh2GI0cdxvr+WKEMtBRRbFC1uHFuoQbCAEAjhiMEA0MuMj6TKSh2GUaEjcTFMBuxno6OhAV9yjyfuGTlYKe5xaId+zmbvJOo8vQhOTlITkEAIA4ulBgTAcYHsRNjAhjjOtjT1hTl8xgBGxupjB/8pljB6wHJ8FAwHEByIMAgBACDJ3clslLjlNUAUjdjpmuwfUvb4o6BylCMlhMj8laHJ63tp6VnS953z3cpQgcw3EAIAQAgEIBQHMutlo7nA6GrgZLG7W14xCnIIoyizPAPMtkqTDjqglGk31HWPioAwbrkblBa3HbFslewa5IfvB8N34ITk4MoMLi2YGJw/DI0tPxQnIgIOrdQjIo1a0GQ9vsQZBBkPYhIhc0DEuAHKhGTJTxSVLtGmjfM46tiaXfJCcjjtOQWUVzcCKE08Z/HOQ34a0IySHk1mio6dzZ7xM6skH/TDdGMerWfWUIJRoLdDRxhkTGta0YANGAAQG6gBACAEAIAQAgPLmg6xigMMlLG8YFoQGjVWKiqgRPBHJj+ZgPzQHHqM32T8+7Ja6M/ygPkmQaT81+Tb/8AtkA6d1SDGc1mTn/j2e87vUABmsycB/h0R63HvQGZmbHJthxFppyekFMg36XISxUxBitlG3qhGKA7FPZ6SnboxxNaORrcEBuMp426mhAZcEAqAEAIAQH/2Q=="/>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9253" name="Picture 5"/>
          <p:cNvPicPr>
            <a:picLocks noChangeAspect="1" noChangeArrowheads="1"/>
          </p:cNvPicPr>
          <p:nvPr userDrawn="1"/>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1142" y="6315913"/>
            <a:ext cx="465803" cy="508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0.png"/><Relationship Id="rId7" Type="http://schemas.openxmlformats.org/officeDocument/2006/relationships/image" Target="../media/image7.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9.png"/><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7.png"/><Relationship Id="rId4" Type="http://schemas.openxmlformats.org/officeDocument/2006/relationships/image" Target="../media/image76.png"/></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057400"/>
            <a:ext cx="8915400" cy="1692771"/>
          </a:xfrm>
          <a:prstGeom prst="rect">
            <a:avLst/>
          </a:prstGeom>
          <a:noFill/>
        </p:spPr>
        <p:txBody>
          <a:bodyPr wrap="square" rtlCol="0">
            <a:spAutoFit/>
          </a:bodyPr>
          <a:lstStyle/>
          <a:p>
            <a:pPr algn="ctr"/>
            <a:r>
              <a:rPr lang="en-US" sz="3200" b="1" dirty="0" smtClean="0">
                <a:solidFill>
                  <a:srgbClr val="1048B8"/>
                </a:solidFill>
                <a:latin typeface="Arial" pitchFamily="34" charset="0"/>
                <a:cs typeface="Arial" pitchFamily="34" charset="0"/>
              </a:rPr>
              <a:t>Google Protocol Buffers</a:t>
            </a:r>
            <a:endParaRPr lang="en-US" sz="3200" b="1" dirty="0" smtClean="0">
              <a:solidFill>
                <a:srgbClr val="1048B8"/>
              </a:solidFill>
              <a:latin typeface="Arial" pitchFamily="34" charset="0"/>
              <a:cs typeface="Arial" pitchFamily="34" charset="0"/>
            </a:endParaRPr>
          </a:p>
          <a:p>
            <a:pPr algn="ctr"/>
            <a:endParaRPr lang="en-US" dirty="0" smtClean="0"/>
          </a:p>
          <a:p>
            <a:pPr algn="ctr"/>
            <a:r>
              <a:rPr lang="en-US" dirty="0" smtClean="0"/>
              <a:t>Presenter  Huang, </a:t>
            </a:r>
            <a:r>
              <a:rPr lang="en-US" dirty="0" err="1" smtClean="0"/>
              <a:t>Yibin</a:t>
            </a:r>
            <a:r>
              <a:rPr lang="en-US" dirty="0" smtClean="0"/>
              <a:t>(</a:t>
            </a:r>
            <a:r>
              <a:rPr lang="zh-CN" altLang="en-US" dirty="0" smtClean="0"/>
              <a:t>黄昳彬</a:t>
            </a:r>
            <a:r>
              <a:rPr lang="en-US" dirty="0" smtClean="0"/>
              <a:t>)</a:t>
            </a:r>
          </a:p>
          <a:p>
            <a:pPr algn="ctr"/>
            <a:endParaRPr lang="en-US"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2521844"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Forward pass</a:t>
            </a:r>
            <a:endParaRPr lang="en-US" sz="2800" b="1" dirty="0">
              <a:solidFill>
                <a:srgbClr val="0000ED"/>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文本框 2"/>
              <p:cNvSpPr txBox="1"/>
              <p:nvPr/>
            </p:nvSpPr>
            <p:spPr>
              <a:xfrm>
                <a:off x="609600" y="1219200"/>
                <a:ext cx="8272457" cy="199516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𝑠𝑖𝑔𝑚𝑜𝑖𝑑</m:t>
                      </m:r>
                      <m:d>
                        <m:dPr>
                          <m:ctrlPr>
                            <a:rPr lang="en-US" altLang="zh-CN" i="1">
                              <a:latin typeface="Cambria Math" panose="02040503050406030204" pitchFamily="18" charset="0"/>
                            </a:rPr>
                          </m:ctrlPr>
                        </m:dPr>
                        <m:e>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𝑛𝑒𝑡</m:t>
                              </m:r>
                            </m:e>
                            <m:sub>
                              <m:r>
                                <a:rPr lang="en-US" altLang="zh-CN" i="1" dirty="0">
                                  <a:latin typeface="Cambria Math" panose="02040503050406030204" pitchFamily="18" charset="0"/>
                                </a:rPr>
                                <m:t>𝑜</m:t>
                              </m:r>
                              <m:r>
                                <a:rPr lang="en-US" altLang="zh-CN" b="0" i="1" dirty="0" smtClean="0">
                                  <a:latin typeface="Cambria Math" panose="02040503050406030204" pitchFamily="18" charset="0"/>
                                </a:rPr>
                                <m:t>2</m:t>
                              </m:r>
                            </m:sub>
                          </m:sSub>
                        </m:e>
                      </m:d>
                    </m:oMath>
                  </m:oMathPara>
                </a14:m>
                <a:endParaRPr lang="en-US" altLang="zh-CN" i="1" dirty="0" smtClean="0">
                  <a:latin typeface="Cambria Math" panose="02040503050406030204" pitchFamily="18" charset="0"/>
                </a:endParaRPr>
              </a:p>
              <a:p>
                <a:r>
                  <a:rPr lang="en-US" altLang="zh-CN" i="1" dirty="0" smtClean="0">
                    <a:latin typeface="Cambria Math" panose="02040503050406030204" pitchFamily="18" charset="0"/>
                  </a:rPr>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𝑛𝑒𝑡</m:t>
                                </m:r>
                              </m:e>
                              <m:sub>
                                <m:r>
                                  <a:rPr lang="en-US" altLang="zh-CN" i="1">
                                    <a:latin typeface="Cambria Math" panose="02040503050406030204" pitchFamily="18" charset="0"/>
                                  </a:rPr>
                                  <m:t>𝑜</m:t>
                                </m:r>
                                <m:r>
                                  <a:rPr lang="en-US" altLang="zh-CN" b="0" i="1" smtClean="0">
                                    <a:latin typeface="Cambria Math" panose="02040503050406030204" pitchFamily="18" charset="0"/>
                                  </a:rPr>
                                  <m:t>2</m:t>
                                </m:r>
                              </m:sub>
                            </m:sSub>
                          </m:sup>
                        </m:sSup>
                        <m:r>
                          <a:rPr lang="en-US" altLang="zh-CN" i="1">
                            <a:latin typeface="Cambria Math" panose="02040503050406030204" pitchFamily="18" charset="0"/>
                          </a:rPr>
                          <m:t>)</m:t>
                        </m:r>
                      </m:e>
                      <m:sup>
                        <m:r>
                          <a:rPr lang="en-US" altLang="zh-CN" i="1">
                            <a:latin typeface="Cambria Math" panose="02040503050406030204" pitchFamily="18" charset="0"/>
                          </a:rPr>
                          <m:t>−1</m:t>
                        </m:r>
                      </m:sup>
                    </m:sSup>
                  </m:oMath>
                </a14:m>
                <a:endParaRPr lang="en-US" altLang="zh-CN" i="1" dirty="0" smtClean="0">
                  <a:latin typeface="Cambria Math" panose="02040503050406030204" pitchFamily="18" charset="0"/>
                </a:endParaRPr>
              </a:p>
              <a:p>
                <a:r>
                  <a:rPr lang="en-US" altLang="zh-CN" i="1" dirty="0" smtClean="0">
                    <a:latin typeface="Cambria Math" panose="02040503050406030204" pitchFamily="18" charset="0"/>
                  </a:rPr>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7</m:t>
                                </m:r>
                              </m:sub>
                            </m:sSub>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𝑜𝑢𝑡</m:t>
                                </m:r>
                              </m:e>
                              <m:sub>
                                <m:r>
                                  <a:rPr lang="en-US" altLang="zh-CN" i="1">
                                    <a:solidFill>
                                      <a:srgbClr val="FF0000"/>
                                    </a:solidFill>
                                    <a:latin typeface="Cambria Math" panose="02040503050406030204" pitchFamily="18" charset="0"/>
                                  </a:rPr>
                                  <m:t>h</m:t>
                                </m:r>
                                <m:r>
                                  <a:rPr lang="en-US" altLang="zh-CN" i="1">
                                    <a:solidFill>
                                      <a:srgbClr val="FF0000"/>
                                    </a:solidFill>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8</m:t>
                                </m:r>
                              </m:sub>
                            </m:sSub>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𝑜𝑢𝑡</m:t>
                                </m:r>
                              </m:e>
                              <m:sub>
                                <m:r>
                                  <a:rPr lang="en-US" altLang="zh-CN" i="1">
                                    <a:solidFill>
                                      <a:srgbClr val="FF0000"/>
                                    </a:solidFill>
                                    <a:latin typeface="Cambria Math" panose="02040503050406030204" pitchFamily="18" charset="0"/>
                                  </a:rPr>
                                  <m:t>h</m:t>
                                </m:r>
                                <m:r>
                                  <a:rPr lang="en-US" altLang="zh-CN" i="1">
                                    <a:solidFill>
                                      <a:srgbClr val="FF0000"/>
                                    </a:solidFill>
                                    <a:latin typeface="Cambria Math" panose="02040503050406030204" pitchFamily="18" charset="0"/>
                                  </a:rPr>
                                  <m:t>2</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up>
                        </m:sSup>
                        <m:r>
                          <a:rPr lang="en-US" altLang="zh-CN" i="1">
                            <a:latin typeface="Cambria Math" panose="02040503050406030204" pitchFamily="18" charset="0"/>
                          </a:rPr>
                          <m:t>)</m:t>
                        </m:r>
                      </m:e>
                      <m:sup>
                        <m:r>
                          <a:rPr lang="en-US" altLang="zh-CN" i="1">
                            <a:latin typeface="Cambria Math" panose="02040503050406030204" pitchFamily="18" charset="0"/>
                          </a:rPr>
                          <m:t>−1</m:t>
                        </m:r>
                      </m:sup>
                    </m:sSup>
                  </m:oMath>
                </a14:m>
                <a:endParaRPr lang="en-US" altLang="zh-CN" i="1" dirty="0" smtClean="0">
                  <a:latin typeface="Cambria Math" panose="02040503050406030204" pitchFamily="18" charset="0"/>
                </a:endParaRPr>
              </a:p>
              <a:p>
                <a:r>
                  <a:rPr lang="en-US" altLang="zh-CN" i="1" dirty="0">
                    <a:latin typeface="Cambria Math" panose="02040503050406030204" pitchFamily="18" charset="0"/>
                  </a:rPr>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7</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𝑛𝑒𝑡</m:t>
                                        </m:r>
                                      </m:e>
                                      <m:sub>
                                        <m:r>
                                          <a:rPr lang="en-US" altLang="zh-CN" i="1">
                                            <a:latin typeface="Cambria Math" panose="02040503050406030204" pitchFamily="18" charset="0"/>
                                          </a:rPr>
                                          <m:t>h</m:t>
                                        </m:r>
                                        <m:r>
                                          <a:rPr lang="en-US" altLang="zh-CN" i="1">
                                            <a:latin typeface="Cambria Math" panose="02040503050406030204" pitchFamily="18" charset="0"/>
                                          </a:rPr>
                                          <m:t>1</m:t>
                                        </m:r>
                                      </m:sub>
                                    </m:sSub>
                                  </m:sup>
                                </m:sSup>
                                <m:r>
                                  <a:rPr lang="en-US" altLang="zh-CN" i="1">
                                    <a:latin typeface="Cambria Math" panose="02040503050406030204" pitchFamily="18" charset="0"/>
                                  </a:rPr>
                                  <m:t>)</m:t>
                                </m:r>
                              </m:e>
                              <m:sup>
                                <m:r>
                                  <a:rPr lang="en-US" altLang="zh-CN" i="1">
                                    <a:latin typeface="Cambria Math" panose="02040503050406030204" pitchFamily="18" charset="0"/>
                                  </a:rPr>
                                  <m:t>−1</m:t>
                                </m:r>
                              </m:sup>
                            </m:sSup>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8</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𝑛𝑒𝑡</m:t>
                                        </m:r>
                                      </m:e>
                                      <m:sub>
                                        <m:r>
                                          <a:rPr lang="en-US" altLang="zh-CN" i="1">
                                            <a:latin typeface="Cambria Math" panose="02040503050406030204" pitchFamily="18" charset="0"/>
                                          </a:rPr>
                                          <m:t>h</m:t>
                                        </m:r>
                                        <m:r>
                                          <a:rPr lang="en-US" altLang="zh-CN" b="0" i="1" smtClean="0">
                                            <a:latin typeface="Cambria Math" panose="02040503050406030204" pitchFamily="18" charset="0"/>
                                          </a:rPr>
                                          <m:t>2</m:t>
                                        </m:r>
                                      </m:sub>
                                    </m:sSub>
                                  </m:sup>
                                </m:sSup>
                                <m:r>
                                  <a:rPr lang="en-US" altLang="zh-CN" i="1">
                                    <a:latin typeface="Cambria Math" panose="02040503050406030204" pitchFamily="18" charset="0"/>
                                  </a:rPr>
                                  <m:t>)</m:t>
                                </m:r>
                              </m:e>
                              <m:sup>
                                <m:r>
                                  <a:rPr lang="en-US" altLang="zh-CN" i="1">
                                    <a:latin typeface="Cambria Math" panose="02040503050406030204" pitchFamily="18" charset="0"/>
                                  </a:rPr>
                                  <m:t>−1</m:t>
                                </m:r>
                              </m:sup>
                            </m:sSup>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sup>
                        </m:sSup>
                        <m:r>
                          <a:rPr lang="en-US" altLang="zh-CN" i="1">
                            <a:latin typeface="Cambria Math" panose="02040503050406030204" pitchFamily="18" charset="0"/>
                          </a:rPr>
                          <m:t>)</m:t>
                        </m:r>
                      </m:e>
                      <m:sup>
                        <m:r>
                          <a:rPr lang="en-US" altLang="zh-CN" i="1">
                            <a:latin typeface="Cambria Math" panose="02040503050406030204" pitchFamily="18" charset="0"/>
                          </a:rPr>
                          <m:t>−1</m:t>
                        </m:r>
                      </m:sup>
                    </m:sSup>
                  </m:oMath>
                </a14:m>
                <a:r>
                  <a:rPr lang="en-US" altLang="zh-CN" i="1" dirty="0">
                    <a:latin typeface="Cambria Math" panose="02040503050406030204" pitchFamily="18" charset="0"/>
                  </a:rPr>
                  <a:t> </a:t>
                </a:r>
                <a:endParaRPr lang="en-US" altLang="zh-CN" i="1" dirty="0" smtClean="0">
                  <a:latin typeface="Cambria Math" panose="02040503050406030204" pitchFamily="18" charset="0"/>
                </a:endParaRPr>
              </a:p>
              <a:p>
                <a:r>
                  <a:rPr lang="en-US" altLang="zh-CN" i="1" dirty="0" smtClean="0">
                    <a:latin typeface="Cambria Math" panose="02040503050406030204" pitchFamily="18" charset="0"/>
                  </a:rPr>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7</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b="0" i="1" smtClean="0">
                                            <a:latin typeface="Cambria Math" panose="02040503050406030204" pitchFamily="18" charset="0"/>
                                          </a:rPr>
                                          <m:t>2</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up>
                                </m:sSup>
                                <m:r>
                                  <a:rPr lang="en-US" altLang="zh-CN" i="1">
                                    <a:latin typeface="Cambria Math" panose="02040503050406030204" pitchFamily="18" charset="0"/>
                                  </a:rPr>
                                  <m:t>)</m:t>
                                </m:r>
                              </m:e>
                              <m:sup>
                                <m:r>
                                  <a:rPr lang="en-US" altLang="zh-CN" i="1">
                                    <a:latin typeface="Cambria Math" panose="02040503050406030204" pitchFamily="18" charset="0"/>
                                  </a:rPr>
                                  <m:t>−1</m:t>
                                </m:r>
                              </m:sup>
                            </m:sSup>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8</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4</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b="0" i="1" smtClean="0">
                                            <a:latin typeface="Cambria Math" panose="02040503050406030204" pitchFamily="18" charset="0"/>
                                          </a:rPr>
                                          <m:t>2</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sup>
                                </m:sSup>
                                <m:r>
                                  <a:rPr lang="en-US" altLang="zh-CN" i="1">
                                    <a:latin typeface="Cambria Math" panose="02040503050406030204" pitchFamily="18" charset="0"/>
                                  </a:rPr>
                                  <m:t>)</m:t>
                                </m:r>
                              </m:e>
                              <m:sup>
                                <m:r>
                                  <a:rPr lang="en-US" altLang="zh-CN" i="1">
                                    <a:latin typeface="Cambria Math" panose="02040503050406030204" pitchFamily="18" charset="0"/>
                                  </a:rPr>
                                  <m:t>−1</m:t>
                                </m:r>
                              </m:sup>
                            </m:sSup>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sup>
                        </m:sSup>
                        <m:r>
                          <a:rPr lang="en-US" altLang="zh-CN" i="1">
                            <a:latin typeface="Cambria Math" panose="02040503050406030204" pitchFamily="18" charset="0"/>
                          </a:rPr>
                          <m:t>)</m:t>
                        </m:r>
                      </m:e>
                      <m:sup>
                        <m:r>
                          <a:rPr lang="en-US" altLang="zh-CN" i="1">
                            <a:latin typeface="Cambria Math" panose="02040503050406030204" pitchFamily="18" charset="0"/>
                          </a:rPr>
                          <m:t>−1</m:t>
                        </m:r>
                      </m:sup>
                    </m:sSup>
                  </m:oMath>
                </a14:m>
                <a:endParaRPr lang="en-US" altLang="zh-CN"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609600" y="1219200"/>
                <a:ext cx="8272457" cy="1995162"/>
              </a:xfrm>
              <a:prstGeom prst="rect">
                <a:avLst/>
              </a:prstGeom>
              <a:blipFill rotWithShape="0">
                <a:blip r:embed="rId2"/>
                <a:stretch>
                  <a:fillRect l="-2211" b="-82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79157" y="3733800"/>
                <a:ext cx="5760230" cy="7539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𝑠𝑖𝑔𝑚𝑜𝑖𝑑</m:t>
                      </m:r>
                      <m:d>
                        <m:dPr>
                          <m:ctrlPr>
                            <a:rPr lang="en-US" altLang="zh-CN" i="1">
                              <a:latin typeface="Cambria Math" panose="02040503050406030204" pitchFamily="18" charset="0"/>
                            </a:rPr>
                          </m:ctrlPr>
                        </m:dPr>
                        <m:e>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𝑛𝑒𝑡</m:t>
                              </m:r>
                            </m:e>
                            <m:sub>
                              <m:r>
                                <a:rPr lang="en-US" altLang="zh-CN" i="1" dirty="0">
                                  <a:latin typeface="Cambria Math" panose="02040503050406030204" pitchFamily="18" charset="0"/>
                                </a:rPr>
                                <m:t>𝑜</m:t>
                              </m:r>
                              <m:r>
                                <a:rPr lang="en-US" altLang="zh-CN" i="1" dirty="0">
                                  <a:latin typeface="Cambria Math" panose="02040503050406030204" pitchFamily="18" charset="0"/>
                                </a:rPr>
                                <m:t>1</m:t>
                              </m:r>
                            </m:sub>
                          </m:sSub>
                        </m:e>
                      </m:d>
                      <m:r>
                        <a:rPr lang="en-US" altLang="zh-CN">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𝑛𝑒𝑡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sup>
                          </m:sSup>
                          <m:r>
                            <a:rPr lang="en-US" altLang="zh-CN" i="1">
                              <a:latin typeface="Cambria Math" panose="02040503050406030204" pitchFamily="18" charset="0"/>
                            </a:rPr>
                            <m:t>)</m:t>
                          </m:r>
                        </m:e>
                        <m:sup>
                          <m:r>
                            <a:rPr lang="en-US" altLang="zh-CN" i="1">
                              <a:latin typeface="Cambria Math" panose="02040503050406030204" pitchFamily="18" charset="0"/>
                            </a:rPr>
                            <m:t>−1</m:t>
                          </m:r>
                        </m:sup>
                      </m:sSup>
                    </m:oMath>
                  </m:oMathPara>
                </a14:m>
                <a:endParaRPr lang="en-US" altLang="zh-CN"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m:t>
                                  </m:r>
                                </m:sub>
                              </m:sSub>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𝑜𝑢𝑡</m:t>
                                  </m:r>
                                </m:e>
                                <m:sub>
                                  <m:r>
                                    <a:rPr lang="en-US" altLang="zh-CN" i="1">
                                      <a:solidFill>
                                        <a:srgbClr val="FF0000"/>
                                      </a:solidFill>
                                      <a:latin typeface="Cambria Math" panose="02040503050406030204" pitchFamily="18" charset="0"/>
                                    </a:rPr>
                                    <m:t>h</m:t>
                                  </m:r>
                                  <m:r>
                                    <a:rPr lang="en-US" altLang="zh-CN" i="1">
                                      <a:solidFill>
                                        <a:srgbClr val="FF0000"/>
                                      </a:solidFill>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6</m:t>
                                  </m:r>
                                </m:sub>
                              </m:sSub>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𝑜𝑢𝑡</m:t>
                                  </m:r>
                                </m:e>
                                <m:sub>
                                  <m:r>
                                    <a:rPr lang="en-US" altLang="zh-CN" i="1">
                                      <a:solidFill>
                                        <a:srgbClr val="FF0000"/>
                                      </a:solidFill>
                                      <a:latin typeface="Cambria Math" panose="02040503050406030204" pitchFamily="18" charset="0"/>
                                    </a:rPr>
                                    <m:t>h</m:t>
                                  </m:r>
                                  <m:r>
                                    <a:rPr lang="en-US" altLang="zh-CN" i="1">
                                      <a:solidFill>
                                        <a:srgbClr val="FF0000"/>
                                      </a:solidFill>
                                      <a:latin typeface="Cambria Math" panose="02040503050406030204" pitchFamily="18" charset="0"/>
                                    </a:rPr>
                                    <m:t>2</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sup>
                          </m:sSup>
                          <m:r>
                            <a:rPr lang="en-US" altLang="zh-CN" i="1">
                              <a:latin typeface="Cambria Math" panose="02040503050406030204" pitchFamily="18" charset="0"/>
                            </a:rPr>
                            <m:t>)</m:t>
                          </m:r>
                        </m:e>
                        <m:sup>
                          <m:r>
                            <a:rPr lang="en-US" altLang="zh-CN" i="1">
                              <a:latin typeface="Cambria Math" panose="02040503050406030204" pitchFamily="18" charset="0"/>
                            </a:rPr>
                            <m:t>−1</m:t>
                          </m:r>
                        </m:sup>
                      </m:sSup>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079157" y="3733800"/>
                <a:ext cx="5760230" cy="753989"/>
              </a:xfrm>
              <a:prstGeom prst="rect">
                <a:avLst/>
              </a:prstGeom>
              <a:blipFill rotWithShape="0">
                <a:blip r:embed="rId3"/>
                <a:stretch>
                  <a:fillRect l="-529" r="-106"/>
                </a:stretch>
              </a:blipFill>
            </p:spPr>
            <p:txBody>
              <a:bodyPr/>
              <a:lstStyle/>
              <a:p>
                <a:r>
                  <a:rPr lang="zh-CN" altLang="en-US">
                    <a:noFill/>
                  </a:rPr>
                  <a:t> </a:t>
                </a:r>
              </a:p>
            </p:txBody>
          </p:sp>
        </mc:Fallback>
      </mc:AlternateContent>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0041" y="0"/>
            <a:ext cx="5213959" cy="19050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937987529"/>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905" y="73965"/>
            <a:ext cx="2922595"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Gradient decent</a:t>
            </a:r>
            <a:endParaRPr lang="en-US" sz="2800" b="1" dirty="0">
              <a:solidFill>
                <a:srgbClr val="0000ED"/>
              </a:solidFill>
              <a:latin typeface="Arial" pitchFamily="34" charset="0"/>
              <a:cs typeface="Arial" pitchFamily="34" charset="0"/>
            </a:endParaRPr>
          </a:p>
        </p:txBody>
      </p:sp>
      <p:sp>
        <p:nvSpPr>
          <p:cNvPr id="2" name="文本框 1"/>
          <p:cNvSpPr txBox="1"/>
          <p:nvPr/>
        </p:nvSpPr>
        <p:spPr>
          <a:xfrm>
            <a:off x="778605" y="838200"/>
            <a:ext cx="2550698" cy="830997"/>
          </a:xfrm>
          <a:prstGeom prst="rect">
            <a:avLst/>
          </a:prstGeom>
          <a:noFill/>
        </p:spPr>
        <p:txBody>
          <a:bodyPr wrap="none" rtlCol="0">
            <a:spAutoFit/>
          </a:bodyPr>
          <a:lstStyle/>
          <a:p>
            <a:r>
              <a:rPr lang="en-US" altLang="zh-CN" dirty="0" smtClean="0"/>
              <a:t>Assume total error </a:t>
            </a:r>
          </a:p>
          <a:p>
            <a:r>
              <a:rPr lang="en-US" altLang="zh-CN" dirty="0" smtClean="0"/>
              <a:t>is square error</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0" y="2185851"/>
                <a:ext cx="9182578" cy="11345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𝑡𝑜𝑡𝑎𝑙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b="0" i="1" smtClean="0">
                                      <a:latin typeface="Cambria Math" panose="02040503050406030204" pitchFamily="18" charset="0"/>
                                    </a:rPr>
                                    <m:t>𝑜</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b="0" i="1" smtClean="0">
                                      <a:latin typeface="Cambria Math" panose="02040503050406030204" pitchFamily="18" charset="0"/>
                                    </a:rPr>
                                    <m:t>2</m:t>
                                  </m:r>
                                </m:sub>
                              </m:sSub>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)/2</m:t>
                      </m:r>
                    </m:oMath>
                  </m:oMathPara>
                </a14:m>
                <a:endParaRPr lang="en-US" altLang="zh-CN" i="1" dirty="0" smtClean="0">
                  <a:latin typeface="Cambria Math" panose="02040503050406030204" pitchFamily="18" charset="0"/>
                </a:endParaRPr>
              </a:p>
              <a:p>
                <a14:m>
                  <m:oMath xmlns:m="http://schemas.openxmlformats.org/officeDocument/2006/math">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E</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6</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7</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8</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oMath>
                </a14:m>
                <a:r>
                  <a:rPr lang="en-US" altLang="zh-CN" dirty="0" smtClean="0"/>
                  <a:t>=E(</a:t>
                </a:r>
                <a:r>
                  <a:rPr lang="el-GR" altLang="zh-CN" dirty="0" smtClean="0"/>
                  <a:t>θ</a:t>
                </a:r>
                <a:r>
                  <a:rPr lang="en-US" altLang="zh-CN" dirty="0" smtClean="0"/>
                  <a:t>)</a:t>
                </a:r>
              </a:p>
              <a:p>
                <a:r>
                  <a:rPr lang="zh-CN" altLang="en-US" dirty="0"/>
                  <a:t>求</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m:rPr>
                                <m:nor/>
                              </m:rPr>
                              <a:rPr lang="el-GR" altLang="zh-CN" dirty="0"/>
                              <m:t>θ</m:t>
                            </m:r>
                          </m:lim>
                        </m:limLow>
                      </m:fName>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m:rPr>
                            <m:nor/>
                          </m:rPr>
                          <a:rPr lang="el-GR" altLang="zh-CN" dirty="0"/>
                          <m:t>θ</m:t>
                        </m:r>
                        <m:r>
                          <a:rPr lang="en-US" altLang="zh-CN" b="0" i="1" smtClean="0">
                            <a:latin typeface="Cambria Math" panose="02040503050406030204" pitchFamily="18" charset="0"/>
                          </a:rPr>
                          <m:t>)</m:t>
                        </m:r>
                      </m:e>
                    </m:func>
                  </m:oMath>
                </a14:m>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0" y="2185851"/>
                <a:ext cx="9182578" cy="1134541"/>
              </a:xfrm>
              <a:prstGeom prst="rect">
                <a:avLst/>
              </a:prstGeom>
              <a:blipFill rotWithShape="0">
                <a:blip r:embed="rId2"/>
                <a:stretch>
                  <a:fillRect l="-1992" r="-266" b="-11290"/>
                </a:stretch>
              </a:blipFill>
            </p:spPr>
            <p:txBody>
              <a:bodyPr/>
              <a:lstStyle/>
              <a:p>
                <a:r>
                  <a:rPr lang="zh-CN" altLang="en-US">
                    <a:noFill/>
                  </a:rPr>
                  <a:t> </a:t>
                </a:r>
              </a:p>
            </p:txBody>
          </p:sp>
        </mc:Fallback>
      </mc:AlternateContent>
      <p:sp>
        <p:nvSpPr>
          <p:cNvPr id="6" name="矩形 5"/>
          <p:cNvSpPr/>
          <p:nvPr/>
        </p:nvSpPr>
        <p:spPr>
          <a:xfrm>
            <a:off x="152399" y="3487052"/>
            <a:ext cx="8891935" cy="2677656"/>
          </a:xfrm>
          <a:prstGeom prst="rect">
            <a:avLst/>
          </a:prstGeom>
        </p:spPr>
        <p:txBody>
          <a:bodyPr wrap="square">
            <a:spAutoFit/>
          </a:bodyPr>
          <a:lstStyle/>
          <a:p>
            <a:r>
              <a:rPr lang="en-US" altLang="zh-CN" dirty="0"/>
              <a:t>Gradient descent is a first-order iterative optimization algorithm. To find a local minimum of a function using gradient descent, one takes steps proportional to the negative of the gradient (or of the approximate gradient) of the function at the current point</a:t>
            </a:r>
            <a:r>
              <a:rPr lang="en-US" altLang="zh-CN" dirty="0" smtClean="0"/>
              <a:t>. (gradient decent Wikipedia )</a:t>
            </a:r>
          </a:p>
          <a:p>
            <a:r>
              <a:rPr lang="zh-CN" altLang="en-US" dirty="0"/>
              <a:t>梯度</a:t>
            </a:r>
            <a:r>
              <a:rPr lang="zh-CN" altLang="en-US" dirty="0" smtClean="0"/>
              <a:t>下降法是一阶迭代法优化算法。沿着方程该点的逆梯度方向步进，能够找到该方程在该点附近的局部最小值。</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357" y="-1"/>
            <a:ext cx="5982644" cy="2185851"/>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1061728991"/>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1662635"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Gradient</a:t>
            </a:r>
            <a:endParaRPr lang="en-US" sz="2800" b="1" dirty="0">
              <a:solidFill>
                <a:srgbClr val="0000ED"/>
              </a:solidFill>
              <a:latin typeface="Arial" pitchFamily="34" charset="0"/>
              <a:cs typeface="Arial" pitchFamily="34" charset="0"/>
            </a:endParaRPr>
          </a:p>
        </p:txBody>
      </p:sp>
      <p:sp>
        <p:nvSpPr>
          <p:cNvPr id="2" name="矩形 1"/>
          <p:cNvSpPr/>
          <p:nvPr/>
        </p:nvSpPr>
        <p:spPr>
          <a:xfrm>
            <a:off x="533400" y="838200"/>
            <a:ext cx="8534400" cy="2677656"/>
          </a:xfrm>
          <a:prstGeom prst="rect">
            <a:avLst/>
          </a:prstGeom>
        </p:spPr>
        <p:txBody>
          <a:bodyPr wrap="square">
            <a:spAutoFit/>
          </a:bodyPr>
          <a:lstStyle/>
          <a:p>
            <a:r>
              <a:rPr lang="en-US" altLang="zh-CN" dirty="0"/>
              <a:t>In mathematics, the gradient is a generalization of the usual concept of derivative to functions of several variables</a:t>
            </a:r>
            <a:r>
              <a:rPr lang="en-US" altLang="zh-CN" dirty="0" smtClean="0"/>
              <a:t>.</a:t>
            </a:r>
          </a:p>
          <a:p>
            <a:r>
              <a:rPr lang="zh-CN" altLang="en-US" dirty="0"/>
              <a:t>在</a:t>
            </a:r>
            <a:r>
              <a:rPr lang="zh-CN" altLang="en-US" dirty="0" smtClean="0"/>
              <a:t>数学里，梯度是一个泛化的概念，是拥有一些变量的函数的导数。</a:t>
            </a:r>
            <a:r>
              <a:rPr lang="en-US" altLang="zh-CN" dirty="0" smtClean="0"/>
              <a:t>(gradient Wikipedia )</a:t>
            </a:r>
          </a:p>
          <a:p>
            <a:r>
              <a:rPr lang="en-US" altLang="zh-CN" dirty="0"/>
              <a:t>T</a:t>
            </a:r>
            <a:r>
              <a:rPr lang="en-US" altLang="zh-CN" dirty="0" smtClean="0"/>
              <a:t>he </a:t>
            </a:r>
            <a:r>
              <a:rPr lang="en-US" altLang="zh-CN" dirty="0"/>
              <a:t>gradient points in the direction of the greatest rate of increase of the </a:t>
            </a:r>
            <a:r>
              <a:rPr lang="en-US" altLang="zh-CN" dirty="0" smtClean="0"/>
              <a:t>function.</a:t>
            </a:r>
          </a:p>
          <a:p>
            <a:r>
              <a:rPr lang="zh-CN" altLang="en-US" dirty="0" smtClean="0"/>
              <a:t>梯度指明了函数增长最快的方向。</a:t>
            </a:r>
            <a:endParaRPr lang="en-US" altLang="zh-CN" dirty="0" smtClean="0"/>
          </a:p>
        </p:txBody>
      </p:sp>
      <mc:AlternateContent xmlns:mc="http://schemas.openxmlformats.org/markup-compatibility/2006" xmlns:a14="http://schemas.microsoft.com/office/drawing/2010/main">
        <mc:Choice Requires="a14">
          <p:sp>
            <p:nvSpPr>
              <p:cNvPr id="3" name="矩形 2"/>
              <p:cNvSpPr/>
              <p:nvPr/>
            </p:nvSpPr>
            <p:spPr>
              <a:xfrm>
                <a:off x="0" y="5334000"/>
                <a:ext cx="7237494" cy="638316"/>
              </a:xfrm>
              <a:prstGeom prst="rect">
                <a:avLst/>
              </a:prstGeom>
            </p:spPr>
            <p:txBody>
              <a:bodyPr wrap="none">
                <a:spAutoFit/>
              </a:bodyPr>
              <a:lstStyle/>
              <a:p>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m:rPr>
                                <m:nor/>
                              </m:rPr>
                              <a:rPr lang="el-GR" altLang="zh-CN" dirty="0"/>
                              <m:t>θ</m:t>
                            </m:r>
                          </m:lim>
                        </m:limLow>
                      </m:fName>
                      <m:e>
                        <m:r>
                          <a:rPr lang="en-US" altLang="zh-CN" i="1">
                            <a:latin typeface="Cambria Math" panose="02040503050406030204" pitchFamily="18" charset="0"/>
                          </a:rPr>
                          <m:t>𝐸</m:t>
                        </m:r>
                        <m:r>
                          <a:rPr lang="en-US" altLang="zh-CN" i="1">
                            <a:latin typeface="Cambria Math" panose="02040503050406030204" pitchFamily="18" charset="0"/>
                          </a:rPr>
                          <m:t>(</m:t>
                        </m:r>
                        <m:r>
                          <m:rPr>
                            <m:nor/>
                          </m:rPr>
                          <a:rPr lang="el-GR" altLang="zh-CN" dirty="0"/>
                          <m:t>θ</m:t>
                        </m:r>
                        <m:r>
                          <a:rPr lang="en-US" altLang="zh-CN" i="1">
                            <a:latin typeface="Cambria Math" panose="02040503050406030204" pitchFamily="18" charset="0"/>
                          </a:rPr>
                          <m:t>)</m:t>
                        </m:r>
                      </m:e>
                    </m:func>
                  </m:oMath>
                </a14:m>
                <a:r>
                  <a:rPr lang="zh-CN" altLang="en-US" dirty="0" smtClean="0"/>
                  <a:t> </a:t>
                </a:r>
                <a:r>
                  <a:rPr lang="en-US" altLang="zh-CN" dirty="0" smtClean="0"/>
                  <a:t>====》</a:t>
                </a:r>
                <a14:m>
                  <m:oMath xmlns:m="http://schemas.openxmlformats.org/officeDocument/2006/math">
                    <m:sSub>
                      <m:sSubPr>
                        <m:ctrlPr>
                          <a:rPr lang="el-GR" altLang="zh-CN" i="1" dirty="0" smtClean="0">
                            <a:latin typeface="Cambria Math" panose="02040503050406030204" pitchFamily="18" charset="0"/>
                          </a:rPr>
                        </m:ctrlPr>
                      </m:sSubPr>
                      <m:e>
                        <m:r>
                          <m:rPr>
                            <m:nor/>
                          </m:rPr>
                          <a:rPr lang="el-GR" altLang="zh-CN" dirty="0"/>
                          <m:t>θ</m:t>
                        </m:r>
                      </m:e>
                      <m:sub>
                        <m:r>
                          <a:rPr lang="en-US" altLang="zh-CN" b="0" i="1" dirty="0" smtClean="0">
                            <a:latin typeface="Cambria Math" panose="02040503050406030204" pitchFamily="18" charset="0"/>
                          </a:rPr>
                          <m:t>𝑛𝑒𝑤</m:t>
                        </m:r>
                      </m:sub>
                    </m:sSub>
                    <m:r>
                      <a:rPr lang="en-US" altLang="zh-CN" b="0" i="1" dirty="0" smtClean="0">
                        <a:latin typeface="Cambria Math" panose="02040503050406030204" pitchFamily="18" charset="0"/>
                      </a:rPr>
                      <m:t>=</m:t>
                    </m:r>
                    <m:sSub>
                      <m:sSubPr>
                        <m:ctrlPr>
                          <a:rPr lang="el-GR" altLang="zh-CN" i="1" dirty="0">
                            <a:latin typeface="Cambria Math" panose="02040503050406030204" pitchFamily="18" charset="0"/>
                          </a:rPr>
                        </m:ctrlPr>
                      </m:sSubPr>
                      <m:e>
                        <m:r>
                          <m:rPr>
                            <m:nor/>
                          </m:rPr>
                          <a:rPr lang="el-GR" altLang="zh-CN" dirty="0"/>
                          <m:t>θ</m:t>
                        </m:r>
                      </m:e>
                      <m:sub>
                        <m:r>
                          <a:rPr lang="en-US" altLang="zh-CN" i="1" dirty="0">
                            <a:latin typeface="Cambria Math" panose="02040503050406030204" pitchFamily="18" charset="0"/>
                          </a:rPr>
                          <m:t>𝑜𝑙𝑑</m:t>
                        </m:r>
                      </m:sub>
                    </m:sSub>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𝜌</m:t>
                    </m:r>
                    <m:r>
                      <a:rPr lang="en-US" altLang="zh-CN" b="0" i="1" dirty="0" smtClean="0">
                        <a:latin typeface="Cambria Math" panose="02040503050406030204" pitchFamily="18" charset="0"/>
                      </a:rPr>
                      <m:t>∗</m:t>
                    </m:r>
                    <m:r>
                      <m:rPr>
                        <m:nor/>
                      </m:rPr>
                      <a:rPr lang="zh-CN" altLang="en-US" dirty="0">
                        <a:solidFill>
                          <a:srgbClr val="333333"/>
                        </a:solidFill>
                        <a:latin typeface="arial" panose="020B0604020202020204" pitchFamily="34" charset="0"/>
                      </a:rPr>
                      <m:t>∇</m:t>
                    </m:r>
                    <m:r>
                      <m:rPr>
                        <m:nor/>
                      </m:rPr>
                      <a:rPr lang="en-US" altLang="zh-CN" dirty="0">
                        <a:solidFill>
                          <a:srgbClr val="333333"/>
                        </a:solidFill>
                        <a:latin typeface="arial" panose="020B0604020202020204" pitchFamily="34" charset="0"/>
                      </a:rPr>
                      <m:t>E</m:t>
                    </m:r>
                    <m:r>
                      <a:rPr lang="en-US" altLang="zh-CN" i="1" dirty="0">
                        <a:latin typeface="Cambria Math" panose="02040503050406030204" pitchFamily="18" charset="0"/>
                      </a:rPr>
                      <m:t>=</m:t>
                    </m:r>
                    <m:sSub>
                      <m:sSubPr>
                        <m:ctrlPr>
                          <a:rPr lang="el-GR" altLang="zh-CN" i="1" dirty="0">
                            <a:latin typeface="Cambria Math" panose="02040503050406030204" pitchFamily="18" charset="0"/>
                          </a:rPr>
                        </m:ctrlPr>
                      </m:sSubPr>
                      <m:e>
                        <m:r>
                          <m:rPr>
                            <m:nor/>
                          </m:rPr>
                          <a:rPr lang="el-GR" altLang="zh-CN" dirty="0"/>
                          <m:t>θ</m:t>
                        </m:r>
                      </m:e>
                      <m:sub>
                        <m:r>
                          <a:rPr lang="en-US" altLang="zh-CN" i="1" dirty="0">
                            <a:latin typeface="Cambria Math" panose="02040503050406030204" pitchFamily="18" charset="0"/>
                          </a:rPr>
                          <m:t>𝑜𝑙𝑑</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𝜌</m:t>
                    </m:r>
                    <m:r>
                      <a:rPr lang="en-US" altLang="zh-CN" i="1" dirty="0">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r>
                          <m:rPr>
                            <m:nor/>
                          </m:rPr>
                          <a:rPr lang="el-GR" altLang="zh-CN" dirty="0"/>
                          <m:t>θ</m:t>
                        </m:r>
                      </m:den>
                    </m:f>
                  </m:oMath>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0" y="5334000"/>
                <a:ext cx="7237494" cy="638316"/>
              </a:xfrm>
              <a:prstGeom prst="rect">
                <a:avLst/>
              </a:prstGeom>
              <a:blipFill rotWithShape="0">
                <a:blip r:embed="rId2"/>
                <a:stretch>
                  <a:fillRect l="-168" t="-4762"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28600" y="3515856"/>
                <a:ext cx="7117653" cy="1527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zh-CN" altLang="en-US" dirty="0" smtClean="0">
                          <a:solidFill>
                            <a:srgbClr val="333333"/>
                          </a:solidFill>
                          <a:latin typeface="arial" panose="020B0604020202020204" pitchFamily="34" charset="0"/>
                        </a:rPr>
                        <m:t>∇</m:t>
                      </m:r>
                      <m:r>
                        <m:rPr>
                          <m:nor/>
                        </m:rPr>
                        <a:rPr lang="en-US" altLang="zh-CN" b="0" i="0" dirty="0" smtClean="0">
                          <a:solidFill>
                            <a:srgbClr val="333333"/>
                          </a:solidFill>
                          <a:latin typeface="arial" panose="020B0604020202020204" pitchFamily="34" charset="0"/>
                        </a:rPr>
                        <m:t>E</m:t>
                      </m:r>
                      <m:r>
                        <a:rPr lang="en-US" altLang="zh-CN" b="0" i="1" dirty="0" smtClean="0">
                          <a:solidFill>
                            <a:srgbClr val="333333"/>
                          </a:solidFill>
                          <a:latin typeface="Cambria Math" panose="02040503050406030204" pitchFamily="18" charset="0"/>
                        </a:rPr>
                        <m:t>=</m:t>
                      </m:r>
                      <m:f>
                        <m:fPr>
                          <m:ctrlPr>
                            <a:rPr lang="en-US" altLang="zh-CN" b="0" i="1" dirty="0" smtClean="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b="0" i="1" dirty="0" smtClean="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b="0" i="1" dirty="0" smtClean="0">
                                  <a:solidFill>
                                    <a:srgbClr val="333333"/>
                                  </a:solidFill>
                                  <a:latin typeface="Cambria Math" panose="02040503050406030204" pitchFamily="18" charset="0"/>
                                </a:rPr>
                              </m:ctrlPr>
                            </m:sSubPr>
                            <m:e>
                              <m:r>
                                <a:rPr lang="en-US" altLang="zh-CN" b="0" i="1" dirty="0" smtClean="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1</m:t>
                              </m:r>
                            </m:sub>
                          </m:sSub>
                        </m:den>
                      </m:f>
                      <m:acc>
                        <m:accPr>
                          <m:chr m:val="⃗"/>
                          <m:ctrlPr>
                            <a:rPr lang="en-US" altLang="zh-CN" b="0" i="1" dirty="0" smtClean="0">
                              <a:solidFill>
                                <a:srgbClr val="333333"/>
                              </a:solidFill>
                              <a:latin typeface="Cambria Math" panose="02040503050406030204" pitchFamily="18" charset="0"/>
                            </a:rPr>
                          </m:ctrlPr>
                        </m:accPr>
                        <m:e>
                          <m:sSub>
                            <m:sSubPr>
                              <m:ctrlPr>
                                <a:rPr lang="en-US" altLang="zh-CN" b="0" i="1" dirty="0" smtClean="0">
                                  <a:solidFill>
                                    <a:srgbClr val="333333"/>
                                  </a:solidFill>
                                  <a:latin typeface="Cambria Math" panose="02040503050406030204" pitchFamily="18" charset="0"/>
                                </a:rPr>
                              </m:ctrlPr>
                            </m:sSubPr>
                            <m:e>
                              <m:r>
                                <a:rPr lang="en-US" altLang="zh-CN" b="0" i="1" dirty="0" smtClean="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1</m:t>
                              </m:r>
                            </m:sub>
                          </m:sSub>
                        </m:e>
                      </m:acc>
                      <m:r>
                        <a:rPr lang="en-US" altLang="zh-CN" b="0" i="1" dirty="0" smtClean="0">
                          <a:solidFill>
                            <a:srgbClr val="333333"/>
                          </a:solidFill>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2</m:t>
                              </m:r>
                            </m:sub>
                          </m:sSub>
                        </m:den>
                      </m:f>
                      <m:acc>
                        <m:accPr>
                          <m:chr m:val="⃗"/>
                          <m:ctrlPr>
                            <a:rPr lang="en-US" altLang="zh-CN" i="1" dirty="0">
                              <a:solidFill>
                                <a:srgbClr val="333333"/>
                              </a:solidFill>
                              <a:latin typeface="Cambria Math" panose="02040503050406030204" pitchFamily="18" charset="0"/>
                            </a:rPr>
                          </m:ctrlPr>
                        </m:accPr>
                        <m:e>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2</m:t>
                              </m:r>
                            </m:sub>
                          </m:sSub>
                        </m:e>
                      </m:acc>
                      <m:r>
                        <a:rPr lang="en-US" altLang="zh-CN" b="0" i="0" dirty="0" smtClean="0">
                          <a:solidFill>
                            <a:srgbClr val="333333"/>
                          </a:solidFill>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3</m:t>
                              </m:r>
                            </m:sub>
                          </m:sSub>
                        </m:den>
                      </m:f>
                      <m:acc>
                        <m:accPr>
                          <m:chr m:val="⃗"/>
                          <m:ctrlPr>
                            <a:rPr lang="en-US" altLang="zh-CN" i="1" dirty="0">
                              <a:solidFill>
                                <a:srgbClr val="333333"/>
                              </a:solidFill>
                              <a:latin typeface="Cambria Math" panose="02040503050406030204" pitchFamily="18" charset="0"/>
                            </a:rPr>
                          </m:ctrlPr>
                        </m:accPr>
                        <m:e>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3</m:t>
                              </m:r>
                            </m:sub>
                          </m:sSub>
                        </m:e>
                      </m:acc>
                      <m:r>
                        <a:rPr lang="en-US" altLang="zh-CN" b="0" i="0" dirty="0" smtClean="0">
                          <a:solidFill>
                            <a:srgbClr val="333333"/>
                          </a:solidFill>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4</m:t>
                              </m:r>
                            </m:sub>
                          </m:sSub>
                        </m:den>
                      </m:f>
                      <m:acc>
                        <m:accPr>
                          <m:chr m:val="⃗"/>
                          <m:ctrlPr>
                            <a:rPr lang="en-US" altLang="zh-CN" i="1" dirty="0">
                              <a:solidFill>
                                <a:srgbClr val="333333"/>
                              </a:solidFill>
                              <a:latin typeface="Cambria Math" panose="02040503050406030204" pitchFamily="18" charset="0"/>
                            </a:rPr>
                          </m:ctrlPr>
                        </m:accPr>
                        <m:e>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4</m:t>
                              </m:r>
                            </m:sub>
                          </m:sSub>
                        </m:e>
                      </m:acc>
                      <m:r>
                        <a:rPr lang="en-US" altLang="zh-CN" b="0" i="0" dirty="0" smtClean="0">
                          <a:solidFill>
                            <a:srgbClr val="333333"/>
                          </a:solidFill>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5</m:t>
                              </m:r>
                            </m:sub>
                          </m:sSub>
                        </m:den>
                      </m:f>
                      <m:acc>
                        <m:accPr>
                          <m:chr m:val="⃗"/>
                          <m:ctrlPr>
                            <a:rPr lang="en-US" altLang="zh-CN" i="1" dirty="0">
                              <a:solidFill>
                                <a:srgbClr val="333333"/>
                              </a:solidFill>
                              <a:latin typeface="Cambria Math" panose="02040503050406030204" pitchFamily="18" charset="0"/>
                            </a:rPr>
                          </m:ctrlPr>
                        </m:accPr>
                        <m:e>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5</m:t>
                              </m:r>
                            </m:sub>
                          </m:sSub>
                        </m:e>
                      </m:acc>
                    </m:oMath>
                  </m:oMathPara>
                </a14:m>
                <a:endParaRPr lang="en-US" altLang="zh-CN" i="1" dirty="0" smtClean="0">
                  <a:solidFill>
                    <a:srgbClr val="33333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0" dirty="0" smtClean="0">
                          <a:solidFill>
                            <a:srgbClr val="333333"/>
                          </a:solidFill>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6</m:t>
                              </m:r>
                            </m:sub>
                          </m:sSub>
                        </m:den>
                      </m:f>
                      <m:acc>
                        <m:accPr>
                          <m:chr m:val="⃗"/>
                          <m:ctrlPr>
                            <a:rPr lang="en-US" altLang="zh-CN" i="1" dirty="0">
                              <a:solidFill>
                                <a:srgbClr val="333333"/>
                              </a:solidFill>
                              <a:latin typeface="Cambria Math" panose="02040503050406030204" pitchFamily="18" charset="0"/>
                            </a:rPr>
                          </m:ctrlPr>
                        </m:accPr>
                        <m:e>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6</m:t>
                              </m:r>
                            </m:sub>
                          </m:sSub>
                        </m:e>
                      </m:acc>
                      <m:r>
                        <a:rPr lang="en-US" altLang="zh-CN" b="0" i="0" dirty="0" smtClean="0">
                          <a:solidFill>
                            <a:srgbClr val="333333"/>
                          </a:solidFill>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7</m:t>
                              </m:r>
                            </m:sub>
                          </m:sSub>
                        </m:den>
                      </m:f>
                      <m:acc>
                        <m:accPr>
                          <m:chr m:val="⃗"/>
                          <m:ctrlPr>
                            <a:rPr lang="en-US" altLang="zh-CN" i="1" dirty="0">
                              <a:solidFill>
                                <a:srgbClr val="333333"/>
                              </a:solidFill>
                              <a:latin typeface="Cambria Math" panose="02040503050406030204" pitchFamily="18" charset="0"/>
                            </a:rPr>
                          </m:ctrlPr>
                        </m:accPr>
                        <m:e>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7</m:t>
                              </m:r>
                            </m:sub>
                          </m:sSub>
                        </m:e>
                      </m:acc>
                      <m:r>
                        <a:rPr lang="en-US" altLang="zh-CN" dirty="0">
                          <a:solidFill>
                            <a:srgbClr val="333333"/>
                          </a:solidFill>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8</m:t>
                              </m:r>
                            </m:sub>
                          </m:sSub>
                        </m:den>
                      </m:f>
                      <m:acc>
                        <m:accPr>
                          <m:chr m:val="⃗"/>
                          <m:ctrlPr>
                            <a:rPr lang="en-US" altLang="zh-CN" i="1" dirty="0">
                              <a:solidFill>
                                <a:srgbClr val="333333"/>
                              </a:solidFill>
                              <a:latin typeface="Cambria Math" panose="02040503050406030204" pitchFamily="18" charset="0"/>
                            </a:rPr>
                          </m:ctrlPr>
                        </m:accPr>
                        <m:e>
                          <m:sSub>
                            <m:sSubPr>
                              <m:ctrlPr>
                                <a:rPr lang="en-US" altLang="zh-CN" i="1" dirty="0">
                                  <a:solidFill>
                                    <a:srgbClr val="333333"/>
                                  </a:solidFill>
                                  <a:latin typeface="Cambria Math" panose="02040503050406030204" pitchFamily="18" charset="0"/>
                                </a:rPr>
                              </m:ctrlPr>
                            </m:sSubPr>
                            <m:e>
                              <m:r>
                                <a:rPr lang="en-US" altLang="zh-CN" i="1" dirty="0">
                                  <a:solidFill>
                                    <a:srgbClr val="333333"/>
                                  </a:solidFill>
                                  <a:latin typeface="Cambria Math" panose="02040503050406030204" pitchFamily="18" charset="0"/>
                                </a:rPr>
                                <m:t>𝑤</m:t>
                              </m:r>
                            </m:e>
                            <m:sub>
                              <m:r>
                                <a:rPr lang="en-US" altLang="zh-CN" b="0" i="1" dirty="0" smtClean="0">
                                  <a:solidFill>
                                    <a:srgbClr val="333333"/>
                                  </a:solidFill>
                                  <a:latin typeface="Cambria Math" panose="02040503050406030204" pitchFamily="18" charset="0"/>
                                </a:rPr>
                                <m:t>8</m:t>
                              </m:r>
                            </m:sub>
                          </m:sSub>
                        </m:e>
                      </m:acc>
                      <m:r>
                        <a:rPr lang="en-US" altLang="zh-CN" dirty="0">
                          <a:solidFill>
                            <a:srgbClr val="333333"/>
                          </a:solidFill>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rPr>
                              </m:ctrlPr>
                            </m:sSubPr>
                            <m:e>
                              <m:r>
                                <a:rPr lang="en-US" altLang="zh-CN" b="0" i="1" dirty="0" smtClean="0">
                                  <a:solidFill>
                                    <a:srgbClr val="333333"/>
                                  </a:solidFill>
                                  <a:latin typeface="Cambria Math" panose="02040503050406030204" pitchFamily="18" charset="0"/>
                                </a:rPr>
                                <m:t>𝑏</m:t>
                              </m:r>
                            </m:e>
                            <m:sub>
                              <m:r>
                                <a:rPr lang="en-US" altLang="zh-CN" b="0" i="1" dirty="0" smtClean="0">
                                  <a:solidFill>
                                    <a:srgbClr val="333333"/>
                                  </a:solidFill>
                                  <a:latin typeface="Cambria Math" panose="02040503050406030204" pitchFamily="18" charset="0"/>
                                </a:rPr>
                                <m:t>1</m:t>
                              </m:r>
                            </m:sub>
                          </m:sSub>
                        </m:den>
                      </m:f>
                      <m:acc>
                        <m:accPr>
                          <m:chr m:val="⃗"/>
                          <m:ctrlPr>
                            <a:rPr lang="en-US" altLang="zh-CN" i="1" dirty="0">
                              <a:solidFill>
                                <a:srgbClr val="333333"/>
                              </a:solidFill>
                              <a:latin typeface="Cambria Math" panose="02040503050406030204" pitchFamily="18" charset="0"/>
                            </a:rPr>
                          </m:ctrlPr>
                        </m:accPr>
                        <m:e>
                          <m:sSub>
                            <m:sSubPr>
                              <m:ctrlPr>
                                <a:rPr lang="en-US" altLang="zh-CN" i="1" dirty="0">
                                  <a:solidFill>
                                    <a:srgbClr val="333333"/>
                                  </a:solidFill>
                                  <a:latin typeface="Cambria Math" panose="02040503050406030204" pitchFamily="18" charset="0"/>
                                </a:rPr>
                              </m:ctrlPr>
                            </m:sSubPr>
                            <m:e>
                              <m:r>
                                <a:rPr lang="en-US" altLang="zh-CN" b="0" i="1" dirty="0" smtClean="0">
                                  <a:solidFill>
                                    <a:srgbClr val="333333"/>
                                  </a:solidFill>
                                  <a:latin typeface="Cambria Math" panose="02040503050406030204" pitchFamily="18" charset="0"/>
                                </a:rPr>
                                <m:t>𝑏</m:t>
                              </m:r>
                            </m:e>
                            <m:sub>
                              <m:r>
                                <a:rPr lang="en-US" altLang="zh-CN" b="0" i="1" dirty="0" smtClean="0">
                                  <a:solidFill>
                                    <a:srgbClr val="333333"/>
                                  </a:solidFill>
                                  <a:latin typeface="Cambria Math" panose="02040503050406030204" pitchFamily="18" charset="0"/>
                                </a:rPr>
                                <m:t>1</m:t>
                              </m:r>
                            </m:sub>
                          </m:sSub>
                        </m:e>
                      </m:acc>
                      <m:r>
                        <a:rPr lang="en-US" altLang="zh-CN" dirty="0">
                          <a:solidFill>
                            <a:srgbClr val="333333"/>
                          </a:solidFill>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rPr>
                              </m:ctrlPr>
                            </m:sSubPr>
                            <m:e>
                              <m:r>
                                <a:rPr lang="en-US" altLang="zh-CN" b="0" i="1" dirty="0" smtClean="0">
                                  <a:solidFill>
                                    <a:srgbClr val="333333"/>
                                  </a:solidFill>
                                  <a:latin typeface="Cambria Math" panose="02040503050406030204" pitchFamily="18" charset="0"/>
                                </a:rPr>
                                <m:t>𝑏</m:t>
                              </m:r>
                            </m:e>
                            <m:sub>
                              <m:r>
                                <a:rPr lang="en-US" altLang="zh-CN" b="0" i="1" dirty="0" smtClean="0">
                                  <a:solidFill>
                                    <a:srgbClr val="333333"/>
                                  </a:solidFill>
                                  <a:latin typeface="Cambria Math" panose="02040503050406030204" pitchFamily="18" charset="0"/>
                                </a:rPr>
                                <m:t>2</m:t>
                              </m:r>
                            </m:sub>
                          </m:sSub>
                        </m:den>
                      </m:f>
                      <m:acc>
                        <m:accPr>
                          <m:chr m:val="⃗"/>
                          <m:ctrlPr>
                            <a:rPr lang="en-US" altLang="zh-CN" i="1" dirty="0">
                              <a:solidFill>
                                <a:srgbClr val="333333"/>
                              </a:solidFill>
                              <a:latin typeface="Cambria Math" panose="02040503050406030204" pitchFamily="18" charset="0"/>
                            </a:rPr>
                          </m:ctrlPr>
                        </m:accPr>
                        <m:e>
                          <m:sSub>
                            <m:sSubPr>
                              <m:ctrlPr>
                                <a:rPr lang="en-US" altLang="zh-CN" i="1" dirty="0">
                                  <a:solidFill>
                                    <a:srgbClr val="333333"/>
                                  </a:solidFill>
                                  <a:latin typeface="Cambria Math" panose="02040503050406030204" pitchFamily="18" charset="0"/>
                                </a:rPr>
                              </m:ctrlPr>
                            </m:sSubPr>
                            <m:e>
                              <m:r>
                                <a:rPr lang="en-US" altLang="zh-CN" b="0" i="1" dirty="0" smtClean="0">
                                  <a:solidFill>
                                    <a:srgbClr val="333333"/>
                                  </a:solidFill>
                                  <a:latin typeface="Cambria Math" panose="02040503050406030204" pitchFamily="18" charset="0"/>
                                </a:rPr>
                                <m:t>𝑏</m:t>
                              </m:r>
                            </m:e>
                            <m:sub>
                              <m:r>
                                <a:rPr lang="en-US" altLang="zh-CN" b="0" i="1" dirty="0" smtClean="0">
                                  <a:solidFill>
                                    <a:srgbClr val="333333"/>
                                  </a:solidFill>
                                  <a:latin typeface="Cambria Math" panose="02040503050406030204" pitchFamily="18" charset="0"/>
                                </a:rPr>
                                <m:t>2</m:t>
                              </m:r>
                            </m:sub>
                          </m:sSub>
                        </m:e>
                      </m:ac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28600" y="3515856"/>
                <a:ext cx="7117653" cy="1527278"/>
              </a:xfrm>
              <a:prstGeom prst="rect">
                <a:avLst/>
              </a:prstGeom>
              <a:blipFill rotWithShape="0">
                <a:blip r:embed="rId3"/>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654688861"/>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
            <a:ext cx="2922595"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Gradient decent</a:t>
            </a:r>
            <a:endParaRPr lang="en-US" sz="2800" b="1" dirty="0">
              <a:solidFill>
                <a:srgbClr val="0000ED"/>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9410" y="4098634"/>
                <a:ext cx="3186192" cy="15274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𝑛𝑒𝑤</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𝑜𝑙𝑑</m:t>
                          </m:r>
                        </m:sup>
                      </m:sSubSup>
                      <m:r>
                        <a:rPr lang="en-US" altLang="zh-CN" b="0" i="1" smtClean="0">
                          <a:latin typeface="Cambria Math" panose="02040503050406030204" pitchFamily="18" charset="0"/>
                        </a:rPr>
                        <m:t>−</m:t>
                      </m:r>
                      <m:r>
                        <a:rPr lang="zh-CN" altLang="en-US" i="1" dirty="0">
                          <a:latin typeface="Cambria Math" panose="02040503050406030204" pitchFamily="18" charset="0"/>
                        </a:rPr>
                        <m:t>𝜌</m:t>
                      </m:r>
                      <m:r>
                        <a:rPr lang="en-US" altLang="zh-CN" i="1" dirty="0">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smtClean="0">
                                  <a:solidFill>
                                    <a:srgbClr val="333333"/>
                                  </a:solidFill>
                                  <a:latin typeface="Cambria Math" panose="02040503050406030204" pitchFamily="18" charset="0"/>
                                  <a:ea typeface="Cambria Math" panose="02040503050406030204" pitchFamily="18" charset="0"/>
                                </a:rPr>
                              </m:ctrlPr>
                            </m:sSubPr>
                            <m:e>
                              <m:r>
                                <a:rPr lang="en-US" altLang="zh-CN" b="0" i="1" dirty="0" smtClean="0">
                                  <a:solidFill>
                                    <a:srgbClr val="333333"/>
                                  </a:solidFill>
                                  <a:latin typeface="Cambria Math" panose="02040503050406030204" pitchFamily="18" charset="0"/>
                                  <a:ea typeface="Cambria Math" panose="02040503050406030204" pitchFamily="18" charset="0"/>
                                </a:rPr>
                                <m:t>𝑤</m:t>
                              </m:r>
                            </m:e>
                            <m:sub>
                              <m:r>
                                <a:rPr lang="en-US" altLang="zh-CN" b="0" i="1" dirty="0" smtClean="0">
                                  <a:solidFill>
                                    <a:srgbClr val="333333"/>
                                  </a:solidFill>
                                  <a:latin typeface="Cambria Math" panose="02040503050406030204" pitchFamily="18" charset="0"/>
                                  <a:ea typeface="Cambria Math" panose="02040503050406030204" pitchFamily="18" charset="0"/>
                                </a:rPr>
                                <m:t>𝑖</m:t>
                              </m:r>
                            </m:sub>
                          </m:sSub>
                        </m:den>
                      </m:f>
                    </m:oMath>
                  </m:oMathPara>
                </a14:m>
                <a:endParaRPr lang="en-US" altLang="zh-CN" dirty="0" smtClean="0"/>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i="1">
                              <a:latin typeface="Cambria Math" panose="02040503050406030204" pitchFamily="18" charset="0"/>
                            </a:rPr>
                            <m:t>𝑖</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i="1">
                              <a:latin typeface="Cambria Math" panose="02040503050406030204" pitchFamily="18" charset="0"/>
                            </a:rPr>
                            <m:t>𝑖</m:t>
                          </m:r>
                        </m:sub>
                        <m:sup>
                          <m:r>
                            <a:rPr lang="en-US" altLang="zh-CN" i="1">
                              <a:latin typeface="Cambria Math" panose="02040503050406030204" pitchFamily="18" charset="0"/>
                            </a:rPr>
                            <m:t>𝑜𝑙𝑑</m:t>
                          </m:r>
                        </m:sup>
                      </m:sSubSup>
                      <m:r>
                        <a:rPr lang="en-US" altLang="zh-CN" i="1">
                          <a:latin typeface="Cambria Math" panose="02040503050406030204" pitchFamily="18" charset="0"/>
                        </a:rPr>
                        <m:t>−</m:t>
                      </m:r>
                      <m:r>
                        <a:rPr lang="zh-CN" altLang="en-US" i="1" dirty="0">
                          <a:latin typeface="Cambria Math" panose="02040503050406030204" pitchFamily="18" charset="0"/>
                        </a:rPr>
                        <m:t>𝜌</m:t>
                      </m:r>
                      <m:r>
                        <a:rPr lang="en-US" altLang="zh-CN" i="1" dirty="0">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smtClean="0">
                                  <a:solidFill>
                                    <a:srgbClr val="333333"/>
                                  </a:solidFill>
                                  <a:latin typeface="Cambria Math" panose="02040503050406030204" pitchFamily="18" charset="0"/>
                                  <a:ea typeface="Cambria Math" panose="02040503050406030204" pitchFamily="18" charset="0"/>
                                </a:rPr>
                              </m:ctrlPr>
                            </m:sSubPr>
                            <m:e>
                              <m:r>
                                <a:rPr lang="en-US" altLang="zh-CN" b="0" i="1" dirty="0" smtClean="0">
                                  <a:solidFill>
                                    <a:srgbClr val="333333"/>
                                  </a:solidFill>
                                  <a:latin typeface="Cambria Math" panose="02040503050406030204" pitchFamily="18" charset="0"/>
                                  <a:ea typeface="Cambria Math" panose="02040503050406030204" pitchFamily="18" charset="0"/>
                                </a:rPr>
                                <m:t>𝑏</m:t>
                              </m:r>
                            </m:e>
                            <m:sub>
                              <m:r>
                                <a:rPr lang="en-US" altLang="zh-CN" b="0" i="1" dirty="0" smtClean="0">
                                  <a:solidFill>
                                    <a:srgbClr val="333333"/>
                                  </a:solidFill>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9410" y="4098634"/>
                <a:ext cx="3186192" cy="1527406"/>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8853" y="3460318"/>
                <a:ext cx="7067576" cy="752642"/>
              </a:xfrm>
              <a:prstGeom prst="rect">
                <a:avLst/>
              </a:prstGeom>
            </p:spPr>
            <p:txBody>
              <a:bodyPr wrap="none">
                <a:spAutoFit/>
              </a:bodyPr>
              <a:lstStyle/>
              <a:p>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m:rPr>
                                <m:nor/>
                              </m:rPr>
                              <a:rPr lang="el-GR" altLang="zh-CN" dirty="0"/>
                              <m:t>θ</m:t>
                            </m:r>
                          </m:lim>
                        </m:limLow>
                      </m:fName>
                      <m:e>
                        <m:r>
                          <a:rPr lang="en-US" altLang="zh-CN" i="1">
                            <a:latin typeface="Cambria Math" panose="02040503050406030204" pitchFamily="18" charset="0"/>
                          </a:rPr>
                          <m:t>𝐸</m:t>
                        </m:r>
                        <m:r>
                          <a:rPr lang="en-US" altLang="zh-CN" i="1">
                            <a:latin typeface="Cambria Math" panose="02040503050406030204" pitchFamily="18" charset="0"/>
                          </a:rPr>
                          <m:t>(</m:t>
                        </m:r>
                        <m:r>
                          <m:rPr>
                            <m:nor/>
                          </m:rPr>
                          <a:rPr lang="el-GR" altLang="zh-CN" dirty="0"/>
                          <m:t>θ</m:t>
                        </m:r>
                        <m:r>
                          <a:rPr lang="en-US" altLang="zh-CN" i="1">
                            <a:latin typeface="Cambria Math" panose="02040503050406030204" pitchFamily="18" charset="0"/>
                          </a:rPr>
                          <m:t>)</m:t>
                        </m:r>
                      </m:e>
                    </m:func>
                  </m:oMath>
                </a14:m>
                <a:r>
                  <a:rPr lang="zh-CN" altLang="en-US" dirty="0" smtClean="0"/>
                  <a:t> </a:t>
                </a:r>
                <a14:m>
                  <m:oMath xmlns:m="http://schemas.openxmlformats.org/officeDocument/2006/math">
                    <m:groupChr>
                      <m:groupChrPr>
                        <m:chr m:val="→"/>
                        <m:vertJc m:val="bot"/>
                        <m:ctrlPr>
                          <a:rPr lang="en-US" altLang="zh-CN" i="1" dirty="0" smtClean="0">
                            <a:latin typeface="Cambria Math" panose="02040503050406030204" pitchFamily="18" charset="0"/>
                          </a:rPr>
                        </m:ctrlPr>
                      </m:groupChrPr>
                      <m:e>
                        <m:r>
                          <m:rPr>
                            <m:nor/>
                          </m:rPr>
                          <a:rPr lang="en-US" altLang="zh-CN" i="0" dirty="0" smtClean="0">
                            <a:latin typeface="Cambria Math" panose="02040503050406030204" pitchFamily="18" charset="0"/>
                          </a:rPr>
                          <m:t>yields</m:t>
                        </m:r>
                      </m:e>
                    </m:groupChr>
                    <m:sSub>
                      <m:sSubPr>
                        <m:ctrlPr>
                          <a:rPr lang="el-GR" altLang="zh-CN" i="1" dirty="0" smtClean="0">
                            <a:latin typeface="Cambria Math" panose="02040503050406030204" pitchFamily="18" charset="0"/>
                          </a:rPr>
                        </m:ctrlPr>
                      </m:sSubPr>
                      <m:e>
                        <m:r>
                          <m:rPr>
                            <m:nor/>
                          </m:rPr>
                          <a:rPr lang="el-GR" altLang="zh-CN" dirty="0"/>
                          <m:t>θ</m:t>
                        </m:r>
                      </m:e>
                      <m:sub>
                        <m:r>
                          <a:rPr lang="en-US" altLang="zh-CN" b="0" i="1" dirty="0" smtClean="0">
                            <a:latin typeface="Cambria Math" panose="02040503050406030204" pitchFamily="18" charset="0"/>
                          </a:rPr>
                          <m:t>𝑛𝑒𝑤</m:t>
                        </m:r>
                      </m:sub>
                    </m:sSub>
                    <m:r>
                      <a:rPr lang="en-US" altLang="zh-CN" b="0" i="1" dirty="0" smtClean="0">
                        <a:latin typeface="Cambria Math" panose="02040503050406030204" pitchFamily="18" charset="0"/>
                      </a:rPr>
                      <m:t>=</m:t>
                    </m:r>
                    <m:sSub>
                      <m:sSubPr>
                        <m:ctrlPr>
                          <a:rPr lang="el-GR" altLang="zh-CN" i="1" dirty="0">
                            <a:latin typeface="Cambria Math" panose="02040503050406030204" pitchFamily="18" charset="0"/>
                          </a:rPr>
                        </m:ctrlPr>
                      </m:sSubPr>
                      <m:e>
                        <m:r>
                          <m:rPr>
                            <m:nor/>
                          </m:rPr>
                          <a:rPr lang="el-GR" altLang="zh-CN" dirty="0"/>
                          <m:t>θ</m:t>
                        </m:r>
                      </m:e>
                      <m:sub>
                        <m:r>
                          <a:rPr lang="en-US" altLang="zh-CN" i="1" dirty="0">
                            <a:latin typeface="Cambria Math" panose="02040503050406030204" pitchFamily="18" charset="0"/>
                          </a:rPr>
                          <m:t>𝑜𝑙𝑑</m:t>
                        </m:r>
                      </m:sub>
                    </m:sSub>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𝜌</m:t>
                    </m:r>
                    <m:r>
                      <a:rPr lang="en-US" altLang="zh-CN" b="0" i="1" dirty="0" smtClean="0">
                        <a:latin typeface="Cambria Math" panose="02040503050406030204" pitchFamily="18" charset="0"/>
                      </a:rPr>
                      <m:t>∗</m:t>
                    </m:r>
                    <m:r>
                      <m:rPr>
                        <m:nor/>
                      </m:rPr>
                      <a:rPr lang="zh-CN" altLang="en-US" dirty="0">
                        <a:solidFill>
                          <a:srgbClr val="333333"/>
                        </a:solidFill>
                        <a:latin typeface="arial" panose="020B0604020202020204" pitchFamily="34" charset="0"/>
                      </a:rPr>
                      <m:t>∇</m:t>
                    </m:r>
                    <m:r>
                      <m:rPr>
                        <m:nor/>
                      </m:rPr>
                      <a:rPr lang="en-US" altLang="zh-CN" dirty="0">
                        <a:solidFill>
                          <a:srgbClr val="333333"/>
                        </a:solidFill>
                        <a:latin typeface="arial" panose="020B0604020202020204" pitchFamily="34" charset="0"/>
                      </a:rPr>
                      <m:t>E</m:t>
                    </m:r>
                    <m:r>
                      <a:rPr lang="en-US" altLang="zh-CN" i="1" dirty="0">
                        <a:latin typeface="Cambria Math" panose="02040503050406030204" pitchFamily="18" charset="0"/>
                      </a:rPr>
                      <m:t>=</m:t>
                    </m:r>
                    <m:sSub>
                      <m:sSubPr>
                        <m:ctrlPr>
                          <a:rPr lang="el-GR" altLang="zh-CN" i="1" dirty="0">
                            <a:latin typeface="Cambria Math" panose="02040503050406030204" pitchFamily="18" charset="0"/>
                          </a:rPr>
                        </m:ctrlPr>
                      </m:sSubPr>
                      <m:e>
                        <m:r>
                          <m:rPr>
                            <m:nor/>
                          </m:rPr>
                          <a:rPr lang="el-GR" altLang="zh-CN" dirty="0"/>
                          <m:t>θ</m:t>
                        </m:r>
                      </m:e>
                      <m:sub>
                        <m:r>
                          <a:rPr lang="en-US" altLang="zh-CN" i="1" dirty="0">
                            <a:latin typeface="Cambria Math" panose="02040503050406030204" pitchFamily="18" charset="0"/>
                          </a:rPr>
                          <m:t>𝑜𝑙𝑑</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𝜌</m:t>
                    </m:r>
                    <m:r>
                      <a:rPr lang="en-US" altLang="zh-CN" i="1" dirty="0">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r>
                          <m:rPr>
                            <m:nor/>
                          </m:rPr>
                          <a:rPr lang="el-GR" altLang="zh-CN" dirty="0"/>
                          <m:t>θ</m:t>
                        </m:r>
                      </m:den>
                    </m:f>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38853" y="3460318"/>
                <a:ext cx="7067576" cy="75264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724400" y="4572000"/>
                <a:ext cx="4843849" cy="15697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𝑡𝑜𝑡𝑎𝑙</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b="0" i="1" smtClean="0">
                                      <a:latin typeface="Cambria Math" panose="02040503050406030204" pitchFamily="18" charset="0"/>
                                    </a:rPr>
                                    <m:t>𝑜</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b="0" i="1" smtClean="0">
                              <a:latin typeface="Cambria Math" panose="02040503050406030204" pitchFamily="18" charset="0"/>
                            </a:rPr>
                            <m:t>2</m:t>
                          </m:r>
                        </m:den>
                      </m:f>
                    </m:oMath>
                  </m:oMathPara>
                </a14:m>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r>
                                    <a:rPr lang="en-US" altLang="zh-CN" b="0" i="1" smtClean="0">
                                      <a:latin typeface="Cambria Math" panose="02040503050406030204" pitchFamily="18" charset="0"/>
                                    </a:rPr>
                                    <m:t>𝑜</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b="0" i="1" smtClean="0">
                                      <a:latin typeface="Cambria Math" panose="02040503050406030204" pitchFamily="18" charset="0"/>
                                    </a:rPr>
                                    <m:t>2</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oMath>
                  </m:oMathPara>
                </a14:m>
                <a:endParaRPr lang="en-US" altLang="zh-CN" i="1" dirty="0">
                  <a:latin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4724400" y="4572000"/>
                <a:ext cx="4843849" cy="1569789"/>
              </a:xfrm>
              <a:prstGeom prst="rect">
                <a:avLst/>
              </a:prstGeom>
              <a:blipFill rotWithShape="0">
                <a:blip r:embed="rId4"/>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671501"/>
            <a:ext cx="7620000" cy="2784084"/>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4053001051"/>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
            <a:ext cx="3222357"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Back propagation</a:t>
            </a:r>
            <a:endParaRPr lang="en-US" sz="2800" b="1" dirty="0">
              <a:solidFill>
                <a:srgbClr val="0000ED"/>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155399" y="914400"/>
                <a:ext cx="3369127" cy="8573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5</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5</m:t>
                          </m:r>
                        </m:sub>
                        <m:sup>
                          <m:r>
                            <a:rPr lang="en-US" altLang="zh-CN" i="1">
                              <a:latin typeface="Cambria Math" panose="02040503050406030204" pitchFamily="18" charset="0"/>
                            </a:rPr>
                            <m:t>𝑜𝑙𝑑</m:t>
                          </m:r>
                        </m:sup>
                      </m:sSubSup>
                      <m:r>
                        <a:rPr lang="en-US" altLang="zh-CN" i="1">
                          <a:latin typeface="Cambria Math" panose="02040503050406030204" pitchFamily="18" charset="0"/>
                        </a:rPr>
                        <m:t>−</m:t>
                      </m:r>
                      <m:r>
                        <a:rPr lang="zh-CN" altLang="en-US" i="1" dirty="0">
                          <a:latin typeface="Cambria Math" panose="02040503050406030204" pitchFamily="18" charset="0"/>
                        </a:rPr>
                        <m:t>𝜌</m:t>
                      </m:r>
                      <m:r>
                        <a:rPr lang="en-US" altLang="zh-CN" i="1" dirty="0">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smtClean="0">
                                  <a:solidFill>
                                    <a:srgbClr val="333333"/>
                                  </a:solidFill>
                                  <a:latin typeface="Cambria Math" panose="02040503050406030204" pitchFamily="18" charset="0"/>
                                  <a:ea typeface="Cambria Math" panose="02040503050406030204" pitchFamily="18" charset="0"/>
                                </a:rPr>
                              </m:ctrlPr>
                            </m:sSubPr>
                            <m:e>
                              <m:r>
                                <a:rPr lang="en-US" altLang="zh-CN" b="0" i="1" dirty="0" smtClean="0">
                                  <a:solidFill>
                                    <a:srgbClr val="333333"/>
                                  </a:solidFill>
                                  <a:latin typeface="Cambria Math" panose="02040503050406030204" pitchFamily="18" charset="0"/>
                                  <a:ea typeface="Cambria Math" panose="02040503050406030204" pitchFamily="18" charset="0"/>
                                </a:rPr>
                                <m:t>𝑤</m:t>
                              </m:r>
                            </m:e>
                            <m:sub>
                              <m:r>
                                <a:rPr lang="en-US" altLang="zh-CN" b="0" i="1" dirty="0" smtClean="0">
                                  <a:solidFill>
                                    <a:srgbClr val="333333"/>
                                  </a:solidFill>
                                  <a:latin typeface="Cambria Math" panose="02040503050406030204" pitchFamily="18" charset="0"/>
                                  <a:ea typeface="Cambria Math" panose="02040503050406030204" pitchFamily="18" charset="0"/>
                                </a:rPr>
                                <m:t>5</m:t>
                              </m:r>
                            </m:sub>
                          </m:sSub>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155399" y="914400"/>
                <a:ext cx="3369127" cy="857351"/>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51362" y="2078222"/>
                <a:ext cx="8022774" cy="8573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smtClean="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b="0" i="1" dirty="0" smtClean="0">
                                  <a:solidFill>
                                    <a:srgbClr val="333333"/>
                                  </a:solidFill>
                                  <a:latin typeface="Cambria Math" panose="02040503050406030204" pitchFamily="18" charset="0"/>
                                  <a:ea typeface="Cambria Math" panose="02040503050406030204" pitchFamily="18" charset="0"/>
                                </a:rPr>
                                <m:t>𝑡𝑜𝑡𝑎𝑙</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smtClean="0">
                                  <a:solidFill>
                                    <a:srgbClr val="333333"/>
                                  </a:solidFill>
                                  <a:latin typeface="Cambria Math" panose="02040503050406030204" pitchFamily="18" charset="0"/>
                                  <a:ea typeface="Cambria Math" panose="02040503050406030204" pitchFamily="18" charset="0"/>
                                </a:rPr>
                              </m:ctrlPr>
                            </m:sSubPr>
                            <m:e>
                              <m:r>
                                <a:rPr lang="en-US" altLang="zh-CN" b="0" i="1" dirty="0" smtClean="0">
                                  <a:solidFill>
                                    <a:srgbClr val="333333"/>
                                  </a:solidFill>
                                  <a:latin typeface="Cambria Math" panose="02040503050406030204" pitchFamily="18" charset="0"/>
                                  <a:ea typeface="Cambria Math" panose="02040503050406030204" pitchFamily="18" charset="0"/>
                                </a:rPr>
                                <m:t>𝑤</m:t>
                              </m:r>
                            </m:e>
                            <m:sub>
                              <m:r>
                                <a:rPr lang="en-US" altLang="zh-CN" b="0" i="1" dirty="0" smtClean="0">
                                  <a:solidFill>
                                    <a:srgbClr val="333333"/>
                                  </a:solidFill>
                                  <a:latin typeface="Cambria Math" panose="02040503050406030204" pitchFamily="18" charset="0"/>
                                  <a:ea typeface="Cambria Math" panose="02040503050406030204" pitchFamily="18" charset="0"/>
                                </a:rPr>
                                <m:t>5</m:t>
                              </m:r>
                            </m:sub>
                          </m:sSub>
                        </m:den>
                      </m:f>
                      <m:r>
                        <a:rPr lang="en-US" altLang="zh-CN" b="0" i="1" dirty="0" smtClean="0">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b="0" i="1" dirty="0" smtClean="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5</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2</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5</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5</m:t>
                              </m:r>
                            </m:sub>
                          </m:sSub>
                        </m:den>
                      </m:f>
                      <m:r>
                        <a:rPr lang="en-US" altLang="zh-CN" b="0" i="1" dirty="0" smtClean="0">
                          <a:solidFill>
                            <a:srgbClr val="333333"/>
                          </a:solidFill>
                          <a:latin typeface="Cambria Math" panose="02040503050406030204" pitchFamily="18" charset="0"/>
                          <a:ea typeface="Cambria Math" panose="02040503050406030204" pitchFamily="18" charset="0"/>
                        </a:rPr>
                        <m:t>+0=</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b="0" i="1" dirty="0" smtClean="0">
                                  <a:solidFill>
                                    <a:srgbClr val="333333"/>
                                  </a:solidFill>
                                  <a:latin typeface="Cambria Math" panose="02040503050406030204" pitchFamily="18" charset="0"/>
                                  <a:ea typeface="Cambria Math" panose="02040503050406030204" pitchFamily="18" charset="0"/>
                                </a:rPr>
                                <m:t>𝑜𝑢𝑡</m:t>
                              </m:r>
                            </m:e>
                            <m:sub>
                              <m:r>
                                <a:rPr lang="en-US" altLang="zh-CN" b="0" i="1" dirty="0" smtClean="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b="0" i="1" dirty="0" smtClean="0">
                                  <a:solidFill>
                                    <a:srgbClr val="333333"/>
                                  </a:solidFill>
                                  <a:latin typeface="Cambria Math" panose="02040503050406030204" pitchFamily="18" charset="0"/>
                                  <a:ea typeface="Cambria Math" panose="02040503050406030204" pitchFamily="18" charset="0"/>
                                </a:rPr>
                                <m:t>𝑛𝑒</m:t>
                              </m:r>
                              <m:r>
                                <a:rPr lang="en-US" altLang="zh-CN" i="1" dirty="0">
                                  <a:solidFill>
                                    <a:srgbClr val="333333"/>
                                  </a:solidFill>
                                  <a:latin typeface="Cambria Math" panose="02040503050406030204" pitchFamily="18" charset="0"/>
                                  <a:ea typeface="Cambria Math" panose="02040503050406030204" pitchFamily="18" charset="0"/>
                                </a:rPr>
                                <m:t>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5</m:t>
                              </m:r>
                            </m:sub>
                          </m:sSub>
                        </m:den>
                      </m:f>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351362" y="2078222"/>
                <a:ext cx="8022774" cy="857351"/>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51362" y="2893565"/>
                <a:ext cx="6865406" cy="1140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i="1">
                              <a:latin typeface="Cambria Math" panose="02040503050406030204" pitchFamily="18" charset="0"/>
                            </a:rPr>
                            <m:t>1</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51362" y="2893565"/>
                <a:ext cx="6865406" cy="114050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51362" y="4114800"/>
                <a:ext cx="6142900" cy="894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b="0" i="1" dirty="0" smtClean="0">
                              <a:solidFill>
                                <a:srgbClr val="333333"/>
                              </a:solidFill>
                              <a:latin typeface="Cambria Math" panose="02040503050406030204" pitchFamily="18" charset="0"/>
                              <a:ea typeface="Cambria Math" panose="02040503050406030204" pitchFamily="18" charset="0"/>
                            </a:rPr>
                            <m:t>𝑠𝑖𝑔𝑚𝑜𝑖𝑑</m:t>
                          </m:r>
                          <m:r>
                            <a:rPr lang="en-US" altLang="zh-CN" b="0" i="1" dirty="0" smtClean="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r>
                            <a:rPr lang="en-US" altLang="zh-CN" b="0" i="1" dirty="0" smtClean="0">
                              <a:solidFill>
                                <a:srgbClr val="333333"/>
                              </a:solidFill>
                              <a:latin typeface="Cambria Math" panose="02040503050406030204" pitchFamily="18" charset="0"/>
                              <a:ea typeface="Cambria Math" panose="02040503050406030204" pitchFamily="18" charset="0"/>
                            </a:rPr>
                            <m:t>)</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b="0" i="1" dirty="0" smtClean="0">
                              <a:solidFill>
                                <a:srgbClr val="333333"/>
                              </a:solidFill>
                              <a:latin typeface="Cambria Math" panose="02040503050406030204" pitchFamily="18" charset="0"/>
                              <a:ea typeface="Cambria Math" panose="02040503050406030204" pitchFamily="18" charset="0"/>
                            </a:rPr>
                          </m:ctrlPr>
                        </m:fPr>
                        <m:num>
                          <m:sSup>
                            <m:sSupPr>
                              <m:ctrlPr>
                                <a:rPr lang="en-US" altLang="zh-CN" b="0" i="1" dirty="0" smtClean="0">
                                  <a:solidFill>
                                    <a:srgbClr val="333333"/>
                                  </a:solidFill>
                                  <a:latin typeface="Cambria Math" panose="02040503050406030204" pitchFamily="18" charset="0"/>
                                  <a:ea typeface="Cambria Math" panose="02040503050406030204" pitchFamily="18" charset="0"/>
                                </a:rPr>
                              </m:ctrlPr>
                            </m:sSupPr>
                            <m:e>
                              <m:r>
                                <a:rPr lang="en-US" altLang="zh-CN" b="0" i="1" dirty="0" smtClean="0">
                                  <a:solidFill>
                                    <a:srgbClr val="333333"/>
                                  </a:solidFill>
                                  <a:latin typeface="Cambria Math" panose="02040503050406030204" pitchFamily="18" charset="0"/>
                                  <a:ea typeface="Cambria Math" panose="02040503050406030204" pitchFamily="18" charset="0"/>
                                </a:rPr>
                                <m:t>𝑒</m:t>
                              </m:r>
                            </m:e>
                            <m:sup>
                              <m:r>
                                <a:rPr lang="en-US" altLang="zh-CN" b="0" i="1" dirty="0" smtClean="0">
                                  <a:solidFill>
                                    <a:srgbClr val="333333"/>
                                  </a:solidFill>
                                  <a:latin typeface="Cambria Math" panose="02040503050406030204" pitchFamily="18" charset="0"/>
                                  <a:ea typeface="Cambria Math" panose="02040503050406030204" pitchFamily="18" charset="0"/>
                                </a:rPr>
                                <m:t>−</m:t>
                              </m:r>
                              <m:sSub>
                                <m:sSubPr>
                                  <m:ctrlPr>
                                    <a:rPr lang="en-US" altLang="zh-CN" b="0" i="1" dirty="0" smtClean="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b="0" i="1" dirty="0" smtClean="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1</m:t>
                                  </m:r>
                                </m:sub>
                              </m:sSub>
                            </m:sup>
                          </m:sSup>
                        </m:num>
                        <m:den>
                          <m:sSup>
                            <m:sSupPr>
                              <m:ctrlPr>
                                <a:rPr lang="en-US" altLang="zh-CN" b="0" i="1" dirty="0" smtClean="0">
                                  <a:solidFill>
                                    <a:srgbClr val="333333"/>
                                  </a:solidFill>
                                  <a:latin typeface="Cambria Math" panose="02040503050406030204" pitchFamily="18" charset="0"/>
                                  <a:ea typeface="Cambria Math" panose="02040503050406030204" pitchFamily="18" charset="0"/>
                                </a:rPr>
                              </m:ctrlPr>
                            </m:sSupPr>
                            <m:e>
                              <m:r>
                                <a:rPr lang="en-US" altLang="zh-CN" b="0" i="1" dirty="0" smtClean="0">
                                  <a:solidFill>
                                    <a:srgbClr val="333333"/>
                                  </a:solidFill>
                                  <a:latin typeface="Cambria Math" panose="02040503050406030204" pitchFamily="18" charset="0"/>
                                  <a:ea typeface="Cambria Math" panose="02040503050406030204" pitchFamily="18" charset="0"/>
                                </a:rPr>
                                <m:t>(1+</m:t>
                              </m:r>
                              <m:sSup>
                                <m:sSupPr>
                                  <m:ctrlPr>
                                    <a:rPr lang="en-US" altLang="zh-CN" i="1" dirty="0">
                                      <a:solidFill>
                                        <a:srgbClr val="333333"/>
                                      </a:solidFill>
                                      <a:latin typeface="Cambria Math" panose="02040503050406030204" pitchFamily="18" charset="0"/>
                                      <a:ea typeface="Cambria Math" panose="02040503050406030204" pitchFamily="18" charset="0"/>
                                    </a:rPr>
                                  </m:ctrlPr>
                                </m:sSupPr>
                                <m:e>
                                  <m:r>
                                    <a:rPr lang="en-US" altLang="zh-CN" i="1" dirty="0">
                                      <a:solidFill>
                                        <a:srgbClr val="333333"/>
                                      </a:solidFill>
                                      <a:latin typeface="Cambria Math" panose="02040503050406030204" pitchFamily="18" charset="0"/>
                                      <a:ea typeface="Cambria Math" panose="02040503050406030204" pitchFamily="18" charset="0"/>
                                    </a:rPr>
                                    <m:t>𝑒</m:t>
                                  </m:r>
                                </m:e>
                                <m:sup>
                                  <m:r>
                                    <a:rPr lang="en-US" altLang="zh-CN" i="1" dirty="0">
                                      <a:solidFill>
                                        <a:srgbClr val="333333"/>
                                      </a:solidFill>
                                      <a:latin typeface="Cambria Math" panose="02040503050406030204" pitchFamily="18" charset="0"/>
                                      <a:ea typeface="Cambria Math" panose="02040503050406030204" pitchFamily="18" charset="0"/>
                                    </a:rPr>
                                    <m:t>−</m:t>
                                  </m:r>
                                  <m:sSub>
                                    <m:sSubPr>
                                      <m:ctrlPr>
                                        <a:rPr lang="en-US"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sup>
                              </m:sSup>
                              <m:r>
                                <a:rPr lang="en-US" altLang="zh-CN" b="0" i="1" dirty="0" smtClean="0">
                                  <a:solidFill>
                                    <a:srgbClr val="333333"/>
                                  </a:solidFill>
                                  <a:latin typeface="Cambria Math" panose="02040503050406030204" pitchFamily="18" charset="0"/>
                                  <a:ea typeface="Cambria Math" panose="02040503050406030204" pitchFamily="18" charset="0"/>
                                </a:rPr>
                                <m:t>)</m:t>
                              </m:r>
                            </m:e>
                            <m:sup>
                              <m:r>
                                <a:rPr lang="en-US" altLang="zh-CN" b="0" i="1" dirty="0" smtClean="0">
                                  <a:solidFill>
                                    <a:srgbClr val="333333"/>
                                  </a:solidFill>
                                  <a:latin typeface="Cambria Math" panose="02040503050406030204" pitchFamily="18" charset="0"/>
                                  <a:ea typeface="Cambria Math" panose="02040503050406030204" pitchFamily="18" charset="0"/>
                                </a:rPr>
                                <m:t>2</m:t>
                              </m:r>
                            </m:sup>
                          </m:sSup>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51362" y="4114800"/>
                <a:ext cx="6142900" cy="894476"/>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14292" y="5181600"/>
                <a:ext cx="6368218" cy="858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5</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b="0" i="1" dirty="0" smtClean="0">
                              <a:solidFill>
                                <a:srgbClr val="333333"/>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5</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h</m:t>
                              </m:r>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6</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h</m:t>
                              </m:r>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5</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h</m:t>
                          </m:r>
                          <m:r>
                            <a:rPr lang="en-US" altLang="zh-CN" i="1">
                              <a:latin typeface="Cambria Math" panose="02040503050406030204" pitchFamily="18" charset="0"/>
                            </a:rPr>
                            <m:t>1</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14292" y="5181600"/>
                <a:ext cx="6368218" cy="858568"/>
              </a:xfrm>
              <a:prstGeom prst="rect">
                <a:avLst/>
              </a:prstGeom>
              <a:blipFill rotWithShape="0">
                <a:blip r:embed="rId6"/>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1803" y="-21808"/>
            <a:ext cx="5213959" cy="1905000"/>
          </a:xfrm>
          <a:prstGeom prst="rect">
            <a:avLst/>
          </a:prstGeom>
        </p:spPr>
      </p:pic>
      <p:pic>
        <p:nvPicPr>
          <p:cNvPr id="12" name="图片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603875093"/>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0892"/>
            <a:ext cx="3222357"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Back propagation</a:t>
            </a:r>
            <a:endParaRPr lang="en-US" sz="2800" b="1" dirty="0">
              <a:solidFill>
                <a:srgbClr val="0000ED"/>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 name="矩形 4"/>
              <p:cNvSpPr/>
              <p:nvPr/>
            </p:nvSpPr>
            <p:spPr>
              <a:xfrm>
                <a:off x="155399" y="914400"/>
                <a:ext cx="3362010" cy="85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1</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1</m:t>
                          </m:r>
                        </m:sub>
                        <m:sup>
                          <m:r>
                            <a:rPr lang="en-US" altLang="zh-CN" i="1">
                              <a:latin typeface="Cambria Math" panose="02040503050406030204" pitchFamily="18" charset="0"/>
                            </a:rPr>
                            <m:t>𝑜𝑙𝑑</m:t>
                          </m:r>
                        </m:sup>
                      </m:sSubSup>
                      <m:r>
                        <a:rPr lang="en-US" altLang="zh-CN" i="1">
                          <a:latin typeface="Cambria Math" panose="02040503050406030204" pitchFamily="18" charset="0"/>
                        </a:rPr>
                        <m:t>−</m:t>
                      </m:r>
                      <m:r>
                        <a:rPr lang="zh-CN" altLang="en-US" i="1" dirty="0">
                          <a:latin typeface="Cambria Math" panose="02040503050406030204" pitchFamily="18" charset="0"/>
                        </a:rPr>
                        <m:t>𝜌</m:t>
                      </m:r>
                      <m:r>
                        <a:rPr lang="en-US" altLang="zh-CN" i="1" dirty="0">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rPr>
                            <m:t>𝐸</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smtClean="0">
                                  <a:solidFill>
                                    <a:srgbClr val="333333"/>
                                  </a:solidFill>
                                  <a:latin typeface="Cambria Math" panose="02040503050406030204" pitchFamily="18" charset="0"/>
                                  <a:ea typeface="Cambria Math" panose="02040503050406030204" pitchFamily="18" charset="0"/>
                                </a:rPr>
                              </m:ctrlPr>
                            </m:sSubPr>
                            <m:e>
                              <m:r>
                                <a:rPr lang="en-US" altLang="zh-CN" b="0" i="1" dirty="0" smtClean="0">
                                  <a:solidFill>
                                    <a:srgbClr val="333333"/>
                                  </a:solidFill>
                                  <a:latin typeface="Cambria Math" panose="02040503050406030204" pitchFamily="18" charset="0"/>
                                  <a:ea typeface="Cambria Math" panose="02040503050406030204" pitchFamily="18" charset="0"/>
                                </a:rPr>
                                <m:t>𝑤</m:t>
                              </m:r>
                            </m:e>
                            <m:sub>
                              <m:r>
                                <a:rPr lang="en-US" altLang="zh-CN" b="0" i="1" dirty="0" smtClean="0">
                                  <a:solidFill>
                                    <a:srgbClr val="333333"/>
                                  </a:solidFill>
                                  <a:latin typeface="Cambria Math" panose="02040503050406030204" pitchFamily="18" charset="0"/>
                                  <a:ea typeface="Cambria Math" panose="02040503050406030204" pitchFamily="18" charset="0"/>
                                </a:rPr>
                                <m:t>1</m:t>
                              </m:r>
                            </m:sub>
                          </m:sSub>
                        </m:den>
                      </m:f>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55399" y="914400"/>
                <a:ext cx="3362010" cy="855042"/>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76200" y="1981200"/>
                <a:ext cx="8818440" cy="27557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𝑡𝑜𝑡𝑎𝑙</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b="0" i="1" dirty="0" smtClean="0">
                                  <a:solidFill>
                                    <a:srgbClr val="333333"/>
                                  </a:solidFill>
                                  <a:latin typeface="Cambria Math" panose="02040503050406030204" pitchFamily="18" charset="0"/>
                                  <a:ea typeface="Cambria Math" panose="02040503050406030204" pitchFamily="18" charset="0"/>
                                </a:rPr>
                                <m:t>1</m:t>
                              </m:r>
                            </m:sub>
                          </m:sSub>
                        </m:den>
                      </m:f>
                      <m:r>
                        <a:rPr lang="en-US" altLang="zh-CN" i="1" dirty="0">
                          <a:latin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b="0" i="1" dirty="0" smtClean="0">
                                  <a:solidFill>
                                    <a:srgbClr val="333333"/>
                                  </a:solidFill>
                                  <a:latin typeface="Cambria Math" panose="02040503050406030204" pitchFamily="18" charset="0"/>
                                  <a:ea typeface="Cambria Math" panose="02040503050406030204" pitchFamily="18" charset="0"/>
                                </a:rPr>
                                <m:t>1</m:t>
                              </m:r>
                            </m:sub>
                          </m:sSub>
                        </m:den>
                      </m:f>
                      <m:r>
                        <a:rPr lang="en-US" altLang="zh-CN" i="1" dirty="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2</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b="0" i="1" dirty="0" smtClean="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b="0" i="1" dirty="0" smtClean="0">
                                  <a:solidFill>
                                    <a:srgbClr val="333333"/>
                                  </a:solidFill>
                                  <a:latin typeface="Cambria Math" panose="02040503050406030204" pitchFamily="18" charset="0"/>
                                  <a:ea typeface="Cambria Math" panose="02040503050406030204" pitchFamily="18" charset="0"/>
                                </a:rPr>
                                <m:t>𝑜𝑢𝑡</m:t>
                              </m:r>
                            </m:e>
                            <m:sub>
                              <m:r>
                                <a:rPr lang="en-US" altLang="zh-CN" b="0" i="1" dirty="0" smtClean="0">
                                  <a:solidFill>
                                    <a:srgbClr val="333333"/>
                                  </a:solidFill>
                                  <a:latin typeface="Cambria Math" panose="02040503050406030204" pitchFamily="18" charset="0"/>
                                  <a:ea typeface="Cambria Math" panose="02040503050406030204" pitchFamily="18" charset="0"/>
                                </a:rPr>
                                <m:t>h</m:t>
                              </m:r>
                              <m:r>
                                <a:rPr lang="en-US" altLang="zh-CN" b="0" i="1" dirty="0" smtClean="0">
                                  <a:solidFill>
                                    <a:srgbClr val="333333"/>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b="0" i="1" dirty="0" smtClean="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1</m:t>
                              </m:r>
                            </m:sub>
                          </m:sSub>
                        </m:den>
                      </m:f>
                    </m:oMath>
                  </m:oMathPara>
                </a14:m>
                <a:endParaRPr lang="en-US" altLang="zh-CN" i="1" dirty="0" smtClean="0">
                  <a:solidFill>
                    <a:srgbClr val="33333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0"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2</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2</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2</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2</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2</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1</m:t>
                              </m:r>
                            </m:sub>
                          </m:sSub>
                        </m:den>
                      </m:f>
                    </m:oMath>
                  </m:oMathPara>
                </a14:m>
                <a:endParaRPr lang="en-US" altLang="zh-CN" i="1" dirty="0" smtClean="0">
                  <a:solidFill>
                    <a:srgbClr val="33333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smtClean="0">
                              <a:solidFill>
                                <a:schemeClr val="tx1"/>
                              </a:solidFill>
                              <a:latin typeface="Cambria Math" panose="02040503050406030204" pitchFamily="18" charset="0"/>
                            </a:rPr>
                          </m:ctrlPr>
                        </m:fPr>
                        <m:num>
                          <m:r>
                            <a:rPr lang="el-GR" altLang="zh-CN" dirty="0">
                              <a:solidFill>
                                <a:schemeClr val="tx1"/>
                              </a:solidFill>
                              <a:latin typeface="Cambria Math" panose="02040503050406030204" pitchFamily="18" charset="0"/>
                              <a:ea typeface="Cambria Math" panose="02040503050406030204" pitchFamily="18" charset="0"/>
                            </a:rPr>
                            <m:t>𝜕</m:t>
                          </m:r>
                          <m:sSub>
                            <m:sSubPr>
                              <m:ctrlPr>
                                <a:rPr lang="el-GR"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rPr>
                                <m:t>𝐸</m:t>
                              </m:r>
                            </m:e>
                            <m:sub>
                              <m:r>
                                <a:rPr lang="en-US" altLang="zh-CN" i="1" dirty="0">
                                  <a:solidFill>
                                    <a:schemeClr val="tx1"/>
                                  </a:solidFill>
                                  <a:latin typeface="Cambria Math" panose="02040503050406030204" pitchFamily="18" charset="0"/>
                                  <a:ea typeface="Cambria Math" panose="02040503050406030204" pitchFamily="18" charset="0"/>
                                </a:rPr>
                                <m:t>𝑜</m:t>
                              </m:r>
                              <m:r>
                                <a:rPr lang="en-US" altLang="zh-CN" i="1" dirty="0">
                                  <a:solidFill>
                                    <a:schemeClr val="tx1"/>
                                  </a:solidFill>
                                  <a:latin typeface="Cambria Math" panose="02040503050406030204" pitchFamily="18" charset="0"/>
                                  <a:ea typeface="Cambria Math" panose="02040503050406030204" pitchFamily="18" charset="0"/>
                                </a:rPr>
                                <m:t>1</m:t>
                              </m:r>
                            </m:sub>
                          </m:sSub>
                        </m:num>
                        <m:den>
                          <m:r>
                            <a:rPr lang="el-GR" altLang="zh-CN" dirty="0">
                              <a:solidFill>
                                <a:schemeClr val="tx1"/>
                              </a:solidFill>
                              <a:latin typeface="Cambria Math" panose="02040503050406030204" pitchFamily="18" charset="0"/>
                              <a:ea typeface="Cambria Math" panose="02040503050406030204" pitchFamily="18" charset="0"/>
                            </a:rPr>
                            <m:t>𝜕</m:t>
                          </m:r>
                          <m:sSub>
                            <m:sSubPr>
                              <m:ctrlPr>
                                <a:rPr lang="el-GR"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ea typeface="Cambria Math" panose="02040503050406030204" pitchFamily="18" charset="0"/>
                                </a:rPr>
                                <m:t>𝑜𝑢𝑡</m:t>
                              </m:r>
                            </m:e>
                            <m:sub>
                              <m:r>
                                <a:rPr lang="en-US" altLang="zh-CN" i="1" dirty="0">
                                  <a:solidFill>
                                    <a:schemeClr val="tx1"/>
                                  </a:solidFill>
                                  <a:latin typeface="Cambria Math" panose="02040503050406030204" pitchFamily="18" charset="0"/>
                                  <a:ea typeface="Cambria Math" panose="02040503050406030204" pitchFamily="18" charset="0"/>
                                </a:rPr>
                                <m:t>𝑜</m:t>
                              </m:r>
                              <m:r>
                                <a:rPr lang="en-US" altLang="zh-CN" i="1" dirty="0">
                                  <a:solidFill>
                                    <a:schemeClr val="tx1"/>
                                  </a:solidFill>
                                  <a:latin typeface="Cambria Math" panose="02040503050406030204" pitchFamily="18" charset="0"/>
                                  <a:ea typeface="Cambria Math" panose="02040503050406030204" pitchFamily="18" charset="0"/>
                                </a:rPr>
                                <m:t>1</m:t>
                              </m:r>
                            </m:sub>
                          </m:sSub>
                        </m:den>
                      </m:f>
                      <m:f>
                        <m:fPr>
                          <m:ctrlPr>
                            <a:rPr lang="en-US" altLang="zh-CN" i="1" dirty="0">
                              <a:solidFill>
                                <a:schemeClr val="tx1"/>
                              </a:solidFill>
                              <a:latin typeface="Cambria Math" panose="02040503050406030204" pitchFamily="18" charset="0"/>
                            </a:rPr>
                          </m:ctrlPr>
                        </m:fPr>
                        <m:num>
                          <m:r>
                            <a:rPr lang="el-GR" altLang="zh-CN" dirty="0">
                              <a:solidFill>
                                <a:schemeClr val="tx1"/>
                              </a:solidFill>
                              <a:latin typeface="Cambria Math" panose="02040503050406030204" pitchFamily="18" charset="0"/>
                              <a:ea typeface="Cambria Math" panose="02040503050406030204" pitchFamily="18" charset="0"/>
                            </a:rPr>
                            <m:t>𝜕</m:t>
                          </m:r>
                          <m:sSub>
                            <m:sSubPr>
                              <m:ctrlPr>
                                <a:rPr lang="el-GR"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ea typeface="Cambria Math" panose="02040503050406030204" pitchFamily="18" charset="0"/>
                                </a:rPr>
                                <m:t>𝑜𝑢𝑡</m:t>
                              </m:r>
                            </m:e>
                            <m:sub>
                              <m:r>
                                <a:rPr lang="en-US" altLang="zh-CN" i="1" dirty="0">
                                  <a:solidFill>
                                    <a:schemeClr val="tx1"/>
                                  </a:solidFill>
                                  <a:latin typeface="Cambria Math" panose="02040503050406030204" pitchFamily="18" charset="0"/>
                                  <a:ea typeface="Cambria Math" panose="02040503050406030204" pitchFamily="18" charset="0"/>
                                </a:rPr>
                                <m:t>𝑜</m:t>
                              </m:r>
                              <m:r>
                                <a:rPr lang="en-US" altLang="zh-CN" i="1" dirty="0">
                                  <a:solidFill>
                                    <a:schemeClr val="tx1"/>
                                  </a:solidFill>
                                  <a:latin typeface="Cambria Math" panose="02040503050406030204" pitchFamily="18" charset="0"/>
                                  <a:ea typeface="Cambria Math" panose="02040503050406030204" pitchFamily="18" charset="0"/>
                                </a:rPr>
                                <m:t>1</m:t>
                              </m:r>
                            </m:sub>
                          </m:sSub>
                        </m:num>
                        <m:den>
                          <m:r>
                            <a:rPr lang="el-GR" altLang="zh-CN" dirty="0">
                              <a:solidFill>
                                <a:schemeClr val="tx1"/>
                              </a:solidFill>
                              <a:latin typeface="Cambria Math" panose="02040503050406030204" pitchFamily="18" charset="0"/>
                              <a:ea typeface="Cambria Math" panose="02040503050406030204" pitchFamily="18" charset="0"/>
                            </a:rPr>
                            <m:t>𝜕</m:t>
                          </m:r>
                          <m:sSub>
                            <m:sSubPr>
                              <m:ctrlPr>
                                <a:rPr lang="el-GR"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ea typeface="Cambria Math" panose="02040503050406030204" pitchFamily="18" charset="0"/>
                                </a:rPr>
                                <m:t>𝑛𝑒𝑡</m:t>
                              </m:r>
                            </m:e>
                            <m:sub>
                              <m:r>
                                <a:rPr lang="en-US" altLang="zh-CN" i="1" dirty="0">
                                  <a:solidFill>
                                    <a:schemeClr val="tx1"/>
                                  </a:solidFill>
                                  <a:latin typeface="Cambria Math" panose="02040503050406030204" pitchFamily="18" charset="0"/>
                                  <a:ea typeface="Cambria Math" panose="02040503050406030204" pitchFamily="18" charset="0"/>
                                </a:rPr>
                                <m:t>𝑜</m:t>
                              </m:r>
                              <m:r>
                                <a:rPr lang="en-US" altLang="zh-CN" i="1" dirty="0">
                                  <a:solidFill>
                                    <a:schemeClr val="tx1"/>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2</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2</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2</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2</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2</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oMath>
                  </m:oMathPara>
                </a14:m>
                <a:endParaRPr lang="zh-CN" altLang="en-US" dirty="0"/>
              </a:p>
              <a:p>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76200" y="1981200"/>
                <a:ext cx="8818440" cy="2755754"/>
              </a:xfrm>
              <a:prstGeom prst="rect">
                <a:avLst/>
              </a:prstGeom>
              <a:blipFill rotWithShape="0">
                <a:blip r:embed="rId3"/>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327" y="0"/>
            <a:ext cx="5213959" cy="190500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19502" y="4813154"/>
                <a:ext cx="6006644" cy="8582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r>
                            <a:rPr lang="en-US" altLang="zh-CN" i="1" dirty="0">
                              <a:solidFill>
                                <a:srgbClr val="333333"/>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5</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h</m:t>
                              </m:r>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6</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h</m:t>
                              </m:r>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h</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b="0" i="1" dirty="0" smtClean="0">
                          <a:solidFill>
                            <a:srgbClr val="333333"/>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5</m:t>
                          </m:r>
                        </m:sub>
                      </m:sSub>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9502" y="4813154"/>
                <a:ext cx="6006644" cy="858248"/>
              </a:xfrm>
              <a:prstGeom prst="rect">
                <a:avLst/>
              </a:prstGeom>
              <a:blipFill rotWithShape="0">
                <a:blip r:embed="rId5"/>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4260285323"/>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76200"/>
            <a:ext cx="3222357"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Back propagation</a:t>
            </a:r>
            <a:endParaRPr lang="en-US" sz="2800" b="1" dirty="0">
              <a:solidFill>
                <a:srgbClr val="0000ED"/>
              </a:solidFill>
              <a:latin typeface="Arial" pitchFamily="34" charset="0"/>
              <a:cs typeface="Arial"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327" y="0"/>
            <a:ext cx="5213959" cy="1905000"/>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685800" y="2209800"/>
                <a:ext cx="4572000" cy="857351"/>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𝑡𝑜𝑡𝑎𝑙</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5</m:t>
                              </m:r>
                            </m:sub>
                          </m:sSub>
                        </m:den>
                      </m:f>
                      <m:r>
                        <a:rPr lang="en-US" altLang="zh-CN" i="1" dirty="0">
                          <a:solidFill>
                            <a:srgbClr val="333333"/>
                          </a:solidFill>
                          <a:latin typeface="Cambria Math" panose="02040503050406030204" pitchFamily="18" charset="0"/>
                          <a:ea typeface="Cambria Math" panose="02040503050406030204" pitchFamily="18" charset="0"/>
                        </a:rPr>
                        <m:t>=</m:t>
                      </m:r>
                      <m:f>
                        <m:fPr>
                          <m:ctrlPr>
                            <a:rPr lang="en-US" altLang="zh-CN" i="1" dirty="0" smtClean="0">
                              <a:solidFill>
                                <a:srgbClr val="FF0000"/>
                              </a:solidFill>
                              <a:latin typeface="Cambria Math" panose="02040503050406030204" pitchFamily="18" charset="0"/>
                            </a:rPr>
                          </m:ctrlPr>
                        </m:fPr>
                        <m:num>
                          <m:r>
                            <a:rPr lang="el-GR" altLang="zh-CN" dirty="0">
                              <a:solidFill>
                                <a:srgbClr val="FF0000"/>
                              </a:solidFill>
                              <a:latin typeface="Cambria Math" panose="02040503050406030204" pitchFamily="18" charset="0"/>
                              <a:ea typeface="Cambria Math" panose="02040503050406030204" pitchFamily="18" charset="0"/>
                            </a:rPr>
                            <m:t>𝜕</m:t>
                          </m:r>
                          <m:sSub>
                            <m:sSubPr>
                              <m:ctrlPr>
                                <a:rPr lang="el-GR"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rPr>
                                <m:t>𝐸</m:t>
                              </m:r>
                            </m:e>
                            <m:sub>
                              <m:r>
                                <a:rPr lang="en-US" altLang="zh-CN" i="1" dirty="0">
                                  <a:solidFill>
                                    <a:srgbClr val="FF0000"/>
                                  </a:solidFill>
                                  <a:latin typeface="Cambria Math" panose="02040503050406030204" pitchFamily="18" charset="0"/>
                                  <a:ea typeface="Cambria Math" panose="02040503050406030204" pitchFamily="18" charset="0"/>
                                </a:rPr>
                                <m:t>𝑜</m:t>
                              </m:r>
                              <m:r>
                                <a:rPr lang="en-US" altLang="zh-CN" i="1" dirty="0">
                                  <a:solidFill>
                                    <a:srgbClr val="FF0000"/>
                                  </a:solidFill>
                                  <a:latin typeface="Cambria Math" panose="02040503050406030204" pitchFamily="18" charset="0"/>
                                  <a:ea typeface="Cambria Math" panose="02040503050406030204" pitchFamily="18" charset="0"/>
                                </a:rPr>
                                <m:t>1</m:t>
                              </m:r>
                            </m:sub>
                          </m:sSub>
                        </m:num>
                        <m:den>
                          <m:r>
                            <a:rPr lang="el-GR" altLang="zh-CN" dirty="0">
                              <a:solidFill>
                                <a:srgbClr val="FF0000"/>
                              </a:solidFill>
                              <a:latin typeface="Cambria Math" panose="02040503050406030204" pitchFamily="18" charset="0"/>
                              <a:ea typeface="Cambria Math" panose="02040503050406030204" pitchFamily="18" charset="0"/>
                            </a:rPr>
                            <m:t>𝜕</m:t>
                          </m:r>
                          <m:sSub>
                            <m:sSubPr>
                              <m:ctrlPr>
                                <a:rPr lang="el-GR"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𝑜𝑢𝑡</m:t>
                              </m:r>
                            </m:e>
                            <m:sub>
                              <m:r>
                                <a:rPr lang="en-US" altLang="zh-CN" i="1" dirty="0">
                                  <a:solidFill>
                                    <a:srgbClr val="FF0000"/>
                                  </a:solidFill>
                                  <a:latin typeface="Cambria Math" panose="02040503050406030204" pitchFamily="18" charset="0"/>
                                  <a:ea typeface="Cambria Math" panose="02040503050406030204" pitchFamily="18" charset="0"/>
                                </a:rPr>
                                <m:t>𝑜</m:t>
                              </m:r>
                              <m:r>
                                <a:rPr lang="en-US" altLang="zh-CN" i="1" dirty="0">
                                  <a:solidFill>
                                    <a:srgbClr val="FF0000"/>
                                  </a:solidFill>
                                  <a:latin typeface="Cambria Math" panose="02040503050406030204" pitchFamily="18" charset="0"/>
                                  <a:ea typeface="Cambria Math" panose="02040503050406030204" pitchFamily="18" charset="0"/>
                                </a:rPr>
                                <m:t>1</m:t>
                              </m:r>
                            </m:sub>
                          </m:sSub>
                        </m:den>
                      </m:f>
                      <m:f>
                        <m:fPr>
                          <m:ctrlPr>
                            <a:rPr lang="en-US" altLang="zh-CN" i="1" dirty="0">
                              <a:solidFill>
                                <a:srgbClr val="FF0000"/>
                              </a:solidFill>
                              <a:latin typeface="Cambria Math" panose="02040503050406030204" pitchFamily="18" charset="0"/>
                            </a:rPr>
                          </m:ctrlPr>
                        </m:fPr>
                        <m:num>
                          <m:r>
                            <a:rPr lang="el-GR" altLang="zh-CN" dirty="0">
                              <a:solidFill>
                                <a:srgbClr val="FF0000"/>
                              </a:solidFill>
                              <a:latin typeface="Cambria Math" panose="02040503050406030204" pitchFamily="18" charset="0"/>
                              <a:ea typeface="Cambria Math" panose="02040503050406030204" pitchFamily="18" charset="0"/>
                            </a:rPr>
                            <m:t>𝜕</m:t>
                          </m:r>
                          <m:sSub>
                            <m:sSubPr>
                              <m:ctrlPr>
                                <a:rPr lang="el-GR"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𝑜𝑢𝑡</m:t>
                              </m:r>
                            </m:e>
                            <m:sub>
                              <m:r>
                                <a:rPr lang="en-US" altLang="zh-CN" i="1" dirty="0">
                                  <a:solidFill>
                                    <a:srgbClr val="FF0000"/>
                                  </a:solidFill>
                                  <a:latin typeface="Cambria Math" panose="02040503050406030204" pitchFamily="18" charset="0"/>
                                  <a:ea typeface="Cambria Math" panose="02040503050406030204" pitchFamily="18" charset="0"/>
                                </a:rPr>
                                <m:t>𝑜</m:t>
                              </m:r>
                              <m:r>
                                <a:rPr lang="en-US" altLang="zh-CN" i="1" dirty="0">
                                  <a:solidFill>
                                    <a:srgbClr val="FF0000"/>
                                  </a:solidFill>
                                  <a:latin typeface="Cambria Math" panose="02040503050406030204" pitchFamily="18" charset="0"/>
                                  <a:ea typeface="Cambria Math" panose="02040503050406030204" pitchFamily="18" charset="0"/>
                                </a:rPr>
                                <m:t>1</m:t>
                              </m:r>
                            </m:sub>
                          </m:sSub>
                        </m:num>
                        <m:den>
                          <m:r>
                            <a:rPr lang="el-GR" altLang="zh-CN" dirty="0">
                              <a:solidFill>
                                <a:srgbClr val="FF0000"/>
                              </a:solidFill>
                              <a:latin typeface="Cambria Math" panose="02040503050406030204" pitchFamily="18" charset="0"/>
                              <a:ea typeface="Cambria Math" panose="02040503050406030204" pitchFamily="18" charset="0"/>
                            </a:rPr>
                            <m:t>𝜕</m:t>
                          </m:r>
                          <m:sSub>
                            <m:sSubPr>
                              <m:ctrlPr>
                                <a:rPr lang="el-GR"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𝑛𝑒𝑡</m:t>
                              </m:r>
                            </m:e>
                            <m:sub>
                              <m:r>
                                <a:rPr lang="en-US" altLang="zh-CN" i="1" dirty="0">
                                  <a:solidFill>
                                    <a:srgbClr val="FF0000"/>
                                  </a:solidFill>
                                  <a:latin typeface="Cambria Math" panose="02040503050406030204" pitchFamily="18" charset="0"/>
                                  <a:ea typeface="Cambria Math" panose="02040503050406030204" pitchFamily="18" charset="0"/>
                                </a:rPr>
                                <m:t>𝑜</m:t>
                              </m:r>
                              <m:r>
                                <a:rPr lang="en-US" altLang="zh-CN" i="1" dirty="0">
                                  <a:solidFill>
                                    <a:srgbClr val="FF0000"/>
                                  </a:solidFill>
                                  <a:latin typeface="Cambria Math" panose="02040503050406030204" pitchFamily="18" charset="0"/>
                                  <a:ea typeface="Cambria Math" panose="02040503050406030204" pitchFamily="18" charset="0"/>
                                </a:rPr>
                                <m:t>1</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i="1" dirty="0">
                                  <a:solidFill>
                                    <a:srgbClr val="333333"/>
                                  </a:solidFill>
                                  <a:latin typeface="Cambria Math" panose="02040503050406030204" pitchFamily="18" charset="0"/>
                                  <a:ea typeface="Cambria Math" panose="02040503050406030204" pitchFamily="18" charset="0"/>
                                </a:rPr>
                                <m:t>5</m:t>
                              </m:r>
                            </m:sub>
                          </m:sSub>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685800" y="2209800"/>
                <a:ext cx="4572000" cy="857351"/>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33400" y="3484488"/>
                <a:ext cx="9728886" cy="7295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2000" i="1" dirty="0" smtClean="0">
                              <a:solidFill>
                                <a:srgbClr val="333333"/>
                              </a:solidFill>
                              <a:latin typeface="Cambria Math" panose="02040503050406030204" pitchFamily="18" charset="0"/>
                            </a:rPr>
                          </m:ctrlPr>
                        </m:fPr>
                        <m:num>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b="0" i="1" dirty="0" smtClean="0">
                                  <a:solidFill>
                                    <a:srgbClr val="333333"/>
                                  </a:solidFill>
                                  <a:latin typeface="Cambria Math" panose="02040503050406030204" pitchFamily="18" charset="0"/>
                                  <a:ea typeface="Cambria Math" panose="02040503050406030204" pitchFamily="18" charset="0"/>
                                </a:rPr>
                                <m:t>𝐸</m:t>
                              </m:r>
                            </m:e>
                            <m:sub>
                              <m:r>
                                <a:rPr lang="en-US" altLang="zh-CN" sz="2000" b="0" i="1" dirty="0" smtClean="0">
                                  <a:solidFill>
                                    <a:srgbClr val="333333"/>
                                  </a:solidFill>
                                  <a:latin typeface="Cambria Math" panose="02040503050406030204" pitchFamily="18" charset="0"/>
                                  <a:ea typeface="Cambria Math" panose="02040503050406030204" pitchFamily="18" charset="0"/>
                                </a:rPr>
                                <m:t>𝑡𝑜𝑡𝑎𝑙</m:t>
                              </m:r>
                            </m:sub>
                          </m:sSub>
                        </m:num>
                        <m:den>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b="0" i="1" dirty="0" smtClean="0">
                                  <a:solidFill>
                                    <a:srgbClr val="333333"/>
                                  </a:solidFill>
                                  <a:latin typeface="Cambria Math" panose="02040503050406030204" pitchFamily="18" charset="0"/>
                                  <a:ea typeface="Cambria Math" panose="02040503050406030204" pitchFamily="18" charset="0"/>
                                </a:rPr>
                                <m:t>𝑤</m:t>
                              </m:r>
                            </m:e>
                            <m:sub>
                              <m:r>
                                <a:rPr lang="en-US" altLang="zh-CN" sz="2000" i="1" dirty="0">
                                  <a:solidFill>
                                    <a:srgbClr val="333333"/>
                                  </a:solidFill>
                                  <a:latin typeface="Cambria Math" panose="02040503050406030204" pitchFamily="18" charset="0"/>
                                  <a:ea typeface="Cambria Math" panose="02040503050406030204" pitchFamily="18" charset="0"/>
                                </a:rPr>
                                <m:t>1</m:t>
                              </m:r>
                            </m:sub>
                          </m:sSub>
                        </m:den>
                      </m:f>
                      <m:r>
                        <a:rPr lang="en-US" altLang="zh-CN" sz="2000" i="1" dirty="0">
                          <a:solidFill>
                            <a:srgbClr val="333333"/>
                          </a:solidFill>
                          <a:latin typeface="Cambria Math" panose="02040503050406030204" pitchFamily="18" charset="0"/>
                          <a:ea typeface="Cambria Math" panose="02040503050406030204" pitchFamily="18" charset="0"/>
                        </a:rPr>
                        <m:t>=</m:t>
                      </m:r>
                      <m:f>
                        <m:fPr>
                          <m:ctrlPr>
                            <a:rPr lang="en-US" altLang="zh-CN" sz="2000" i="1" dirty="0">
                              <a:solidFill>
                                <a:srgbClr val="333333"/>
                              </a:solidFill>
                              <a:latin typeface="Cambria Math" panose="02040503050406030204" pitchFamily="18" charset="0"/>
                            </a:rPr>
                          </m:ctrlPr>
                        </m:fPr>
                        <m:num>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i="1" dirty="0">
                                  <a:solidFill>
                                    <a:srgbClr val="333333"/>
                                  </a:solidFill>
                                  <a:latin typeface="Cambria Math" panose="02040503050406030204" pitchFamily="18" charset="0"/>
                                  <a:ea typeface="Cambria Math" panose="02040503050406030204" pitchFamily="18" charset="0"/>
                                </a:rPr>
                                <m:t>𝑜𝑢𝑡</m:t>
                              </m:r>
                            </m:e>
                            <m:sub>
                              <m:r>
                                <a:rPr lang="en-US" altLang="zh-CN" sz="2000" i="1" dirty="0">
                                  <a:solidFill>
                                    <a:srgbClr val="333333"/>
                                  </a:solidFill>
                                  <a:latin typeface="Cambria Math" panose="02040503050406030204" pitchFamily="18" charset="0"/>
                                  <a:ea typeface="Cambria Math" panose="02040503050406030204" pitchFamily="18" charset="0"/>
                                </a:rPr>
                                <m:t>h</m:t>
                              </m:r>
                              <m:r>
                                <a:rPr lang="en-US" altLang="zh-CN" sz="2000" i="1" dirty="0">
                                  <a:solidFill>
                                    <a:srgbClr val="333333"/>
                                  </a:solidFill>
                                  <a:latin typeface="Cambria Math" panose="02040503050406030204" pitchFamily="18" charset="0"/>
                                  <a:ea typeface="Cambria Math" panose="02040503050406030204" pitchFamily="18" charset="0"/>
                                </a:rPr>
                                <m:t>1</m:t>
                              </m:r>
                            </m:sub>
                          </m:sSub>
                        </m:num>
                        <m:den>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i="1" dirty="0">
                                  <a:solidFill>
                                    <a:srgbClr val="333333"/>
                                  </a:solidFill>
                                  <a:latin typeface="Cambria Math" panose="02040503050406030204" pitchFamily="18" charset="0"/>
                                  <a:ea typeface="Cambria Math" panose="02040503050406030204" pitchFamily="18" charset="0"/>
                                </a:rPr>
                                <m:t>𝑛𝑒𝑡</m:t>
                              </m:r>
                            </m:e>
                            <m:sub>
                              <m:r>
                                <a:rPr lang="en-US" altLang="zh-CN" sz="2000" i="1" dirty="0">
                                  <a:solidFill>
                                    <a:srgbClr val="333333"/>
                                  </a:solidFill>
                                  <a:latin typeface="Cambria Math" panose="02040503050406030204" pitchFamily="18" charset="0"/>
                                  <a:ea typeface="Cambria Math" panose="02040503050406030204" pitchFamily="18" charset="0"/>
                                </a:rPr>
                                <m:t>h</m:t>
                              </m:r>
                              <m:r>
                                <a:rPr lang="en-US" altLang="zh-CN" sz="2000"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sz="2000" i="1" dirty="0">
                              <a:solidFill>
                                <a:srgbClr val="333333"/>
                              </a:solidFill>
                              <a:latin typeface="Cambria Math" panose="02040503050406030204" pitchFamily="18" charset="0"/>
                            </a:rPr>
                          </m:ctrlPr>
                        </m:fPr>
                        <m:num>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i="1" dirty="0">
                                  <a:solidFill>
                                    <a:srgbClr val="333333"/>
                                  </a:solidFill>
                                  <a:latin typeface="Cambria Math" panose="02040503050406030204" pitchFamily="18" charset="0"/>
                                  <a:ea typeface="Cambria Math" panose="02040503050406030204" pitchFamily="18" charset="0"/>
                                </a:rPr>
                                <m:t>𝑛𝑒𝑡</m:t>
                              </m:r>
                            </m:e>
                            <m:sub>
                              <m:r>
                                <a:rPr lang="en-US" altLang="zh-CN" sz="2000" i="1" dirty="0">
                                  <a:solidFill>
                                    <a:srgbClr val="333333"/>
                                  </a:solidFill>
                                  <a:latin typeface="Cambria Math" panose="02040503050406030204" pitchFamily="18" charset="0"/>
                                  <a:ea typeface="Cambria Math" panose="02040503050406030204" pitchFamily="18" charset="0"/>
                                </a:rPr>
                                <m:t>h</m:t>
                              </m:r>
                              <m:r>
                                <a:rPr lang="en-US" altLang="zh-CN" sz="2000" i="1" dirty="0">
                                  <a:solidFill>
                                    <a:srgbClr val="333333"/>
                                  </a:solidFill>
                                  <a:latin typeface="Cambria Math" panose="02040503050406030204" pitchFamily="18" charset="0"/>
                                  <a:ea typeface="Cambria Math" panose="02040503050406030204" pitchFamily="18" charset="0"/>
                                </a:rPr>
                                <m:t>1</m:t>
                              </m:r>
                            </m:sub>
                          </m:sSub>
                        </m:num>
                        <m:den>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i="1" dirty="0">
                                  <a:solidFill>
                                    <a:srgbClr val="333333"/>
                                  </a:solidFill>
                                  <a:latin typeface="Cambria Math" panose="02040503050406030204" pitchFamily="18" charset="0"/>
                                  <a:ea typeface="Cambria Math" panose="02040503050406030204" pitchFamily="18" charset="0"/>
                                </a:rPr>
                                <m:t>𝑤</m:t>
                              </m:r>
                            </m:e>
                            <m:sub>
                              <m:r>
                                <a:rPr lang="en-US" altLang="zh-CN" sz="2000" i="1" dirty="0">
                                  <a:solidFill>
                                    <a:srgbClr val="333333"/>
                                  </a:solidFill>
                                  <a:latin typeface="Cambria Math" panose="02040503050406030204" pitchFamily="18" charset="0"/>
                                  <a:ea typeface="Cambria Math" panose="02040503050406030204" pitchFamily="18" charset="0"/>
                                </a:rPr>
                                <m:t>1</m:t>
                              </m:r>
                            </m:sub>
                          </m:sSub>
                        </m:den>
                      </m:f>
                      <m:r>
                        <a:rPr lang="en-US" altLang="zh-CN" sz="2000" i="1" dirty="0">
                          <a:solidFill>
                            <a:srgbClr val="333333"/>
                          </a:solidFill>
                          <a:latin typeface="Cambria Math" panose="02040503050406030204" pitchFamily="18" charset="0"/>
                          <a:ea typeface="Cambria Math" panose="02040503050406030204" pitchFamily="18" charset="0"/>
                        </a:rPr>
                        <m:t>(</m:t>
                      </m:r>
                      <m:f>
                        <m:fPr>
                          <m:ctrlPr>
                            <a:rPr lang="en-US" altLang="zh-CN" sz="2000" i="1" dirty="0" smtClean="0">
                              <a:solidFill>
                                <a:srgbClr val="FF0000"/>
                              </a:solidFill>
                              <a:latin typeface="Cambria Math" panose="02040503050406030204" pitchFamily="18" charset="0"/>
                            </a:rPr>
                          </m:ctrlPr>
                        </m:fPr>
                        <m:num>
                          <m:r>
                            <a:rPr lang="el-GR" altLang="zh-CN" sz="2000" dirty="0">
                              <a:solidFill>
                                <a:srgbClr val="FF0000"/>
                              </a:solidFill>
                              <a:latin typeface="Cambria Math" panose="02040503050406030204" pitchFamily="18" charset="0"/>
                              <a:ea typeface="Cambria Math" panose="02040503050406030204" pitchFamily="18" charset="0"/>
                            </a:rPr>
                            <m:t>𝜕</m:t>
                          </m:r>
                          <m:sSub>
                            <m:sSubPr>
                              <m:ctrlPr>
                                <a:rPr lang="el-GR"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rPr>
                                <m:t>𝐸</m:t>
                              </m:r>
                            </m:e>
                            <m:sub>
                              <m:r>
                                <a:rPr lang="en-US" altLang="zh-CN" sz="2000" i="1" dirty="0">
                                  <a:solidFill>
                                    <a:srgbClr val="FF0000"/>
                                  </a:solidFill>
                                  <a:latin typeface="Cambria Math" panose="02040503050406030204" pitchFamily="18" charset="0"/>
                                  <a:ea typeface="Cambria Math" panose="02040503050406030204" pitchFamily="18" charset="0"/>
                                </a:rPr>
                                <m:t>𝑜</m:t>
                              </m:r>
                              <m:r>
                                <a:rPr lang="en-US" altLang="zh-CN" sz="2000" i="1" dirty="0">
                                  <a:solidFill>
                                    <a:srgbClr val="FF0000"/>
                                  </a:solidFill>
                                  <a:latin typeface="Cambria Math" panose="02040503050406030204" pitchFamily="18" charset="0"/>
                                  <a:ea typeface="Cambria Math" panose="02040503050406030204" pitchFamily="18" charset="0"/>
                                </a:rPr>
                                <m:t>1</m:t>
                              </m:r>
                            </m:sub>
                          </m:sSub>
                        </m:num>
                        <m:den>
                          <m:r>
                            <a:rPr lang="el-GR" altLang="zh-CN" sz="2000" dirty="0">
                              <a:solidFill>
                                <a:srgbClr val="FF0000"/>
                              </a:solidFill>
                              <a:latin typeface="Cambria Math" panose="02040503050406030204" pitchFamily="18" charset="0"/>
                              <a:ea typeface="Cambria Math" panose="02040503050406030204" pitchFamily="18" charset="0"/>
                            </a:rPr>
                            <m:t>𝜕</m:t>
                          </m:r>
                          <m:sSub>
                            <m:sSubPr>
                              <m:ctrlPr>
                                <a:rPr lang="el-GR"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𝑜𝑢𝑡</m:t>
                              </m:r>
                            </m:e>
                            <m:sub>
                              <m:r>
                                <a:rPr lang="en-US" altLang="zh-CN" sz="2000" i="1" dirty="0">
                                  <a:solidFill>
                                    <a:srgbClr val="FF0000"/>
                                  </a:solidFill>
                                  <a:latin typeface="Cambria Math" panose="02040503050406030204" pitchFamily="18" charset="0"/>
                                  <a:ea typeface="Cambria Math" panose="02040503050406030204" pitchFamily="18" charset="0"/>
                                </a:rPr>
                                <m:t>𝑜</m:t>
                              </m:r>
                              <m:r>
                                <a:rPr lang="en-US" altLang="zh-CN" sz="2000" i="1" dirty="0">
                                  <a:solidFill>
                                    <a:srgbClr val="FF0000"/>
                                  </a:solidFill>
                                  <a:latin typeface="Cambria Math" panose="02040503050406030204" pitchFamily="18" charset="0"/>
                                  <a:ea typeface="Cambria Math" panose="02040503050406030204" pitchFamily="18" charset="0"/>
                                </a:rPr>
                                <m:t>1</m:t>
                              </m:r>
                            </m:sub>
                          </m:sSub>
                        </m:den>
                      </m:f>
                      <m:f>
                        <m:fPr>
                          <m:ctrlPr>
                            <a:rPr lang="en-US" altLang="zh-CN" sz="2000" i="1" dirty="0">
                              <a:solidFill>
                                <a:srgbClr val="FF0000"/>
                              </a:solidFill>
                              <a:latin typeface="Cambria Math" panose="02040503050406030204" pitchFamily="18" charset="0"/>
                            </a:rPr>
                          </m:ctrlPr>
                        </m:fPr>
                        <m:num>
                          <m:r>
                            <a:rPr lang="el-GR" altLang="zh-CN" sz="2000" dirty="0">
                              <a:solidFill>
                                <a:srgbClr val="FF0000"/>
                              </a:solidFill>
                              <a:latin typeface="Cambria Math" panose="02040503050406030204" pitchFamily="18" charset="0"/>
                              <a:ea typeface="Cambria Math" panose="02040503050406030204" pitchFamily="18" charset="0"/>
                            </a:rPr>
                            <m:t>𝜕</m:t>
                          </m:r>
                          <m:sSub>
                            <m:sSubPr>
                              <m:ctrlPr>
                                <a:rPr lang="el-GR"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𝑜𝑢𝑡</m:t>
                              </m:r>
                            </m:e>
                            <m:sub>
                              <m:r>
                                <a:rPr lang="en-US" altLang="zh-CN" sz="2000" i="1" dirty="0">
                                  <a:solidFill>
                                    <a:srgbClr val="FF0000"/>
                                  </a:solidFill>
                                  <a:latin typeface="Cambria Math" panose="02040503050406030204" pitchFamily="18" charset="0"/>
                                  <a:ea typeface="Cambria Math" panose="02040503050406030204" pitchFamily="18" charset="0"/>
                                </a:rPr>
                                <m:t>𝑜</m:t>
                              </m:r>
                              <m:r>
                                <a:rPr lang="en-US" altLang="zh-CN" sz="2000" i="1" dirty="0">
                                  <a:solidFill>
                                    <a:srgbClr val="FF0000"/>
                                  </a:solidFill>
                                  <a:latin typeface="Cambria Math" panose="02040503050406030204" pitchFamily="18" charset="0"/>
                                  <a:ea typeface="Cambria Math" panose="02040503050406030204" pitchFamily="18" charset="0"/>
                                </a:rPr>
                                <m:t>1</m:t>
                              </m:r>
                            </m:sub>
                          </m:sSub>
                        </m:num>
                        <m:den>
                          <m:r>
                            <a:rPr lang="el-GR" altLang="zh-CN" sz="2000" dirty="0">
                              <a:solidFill>
                                <a:srgbClr val="FF0000"/>
                              </a:solidFill>
                              <a:latin typeface="Cambria Math" panose="02040503050406030204" pitchFamily="18" charset="0"/>
                              <a:ea typeface="Cambria Math" panose="02040503050406030204" pitchFamily="18" charset="0"/>
                            </a:rPr>
                            <m:t>𝜕</m:t>
                          </m:r>
                          <m:sSub>
                            <m:sSubPr>
                              <m:ctrlPr>
                                <a:rPr lang="el-GR"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𝑛𝑒𝑡</m:t>
                              </m:r>
                            </m:e>
                            <m:sub>
                              <m:r>
                                <a:rPr lang="en-US" altLang="zh-CN" sz="2000" i="1" dirty="0">
                                  <a:solidFill>
                                    <a:srgbClr val="FF0000"/>
                                  </a:solidFill>
                                  <a:latin typeface="Cambria Math" panose="02040503050406030204" pitchFamily="18" charset="0"/>
                                  <a:ea typeface="Cambria Math" panose="02040503050406030204" pitchFamily="18" charset="0"/>
                                </a:rPr>
                                <m:t>𝑜</m:t>
                              </m:r>
                              <m:r>
                                <a:rPr lang="en-US" altLang="zh-CN" sz="2000" i="1" dirty="0">
                                  <a:solidFill>
                                    <a:srgbClr val="FF0000"/>
                                  </a:solidFill>
                                  <a:latin typeface="Cambria Math" panose="02040503050406030204" pitchFamily="18" charset="0"/>
                                  <a:ea typeface="Cambria Math" panose="02040503050406030204" pitchFamily="18" charset="0"/>
                                </a:rPr>
                                <m:t>1</m:t>
                              </m:r>
                            </m:sub>
                          </m:sSub>
                        </m:den>
                      </m:f>
                      <m:f>
                        <m:fPr>
                          <m:ctrlPr>
                            <a:rPr lang="en-US" altLang="zh-CN" sz="2000" i="1" dirty="0">
                              <a:solidFill>
                                <a:srgbClr val="333333"/>
                              </a:solidFill>
                              <a:latin typeface="Cambria Math" panose="02040503050406030204" pitchFamily="18" charset="0"/>
                            </a:rPr>
                          </m:ctrlPr>
                        </m:fPr>
                        <m:num>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i="1" dirty="0">
                                  <a:solidFill>
                                    <a:srgbClr val="333333"/>
                                  </a:solidFill>
                                  <a:latin typeface="Cambria Math" panose="02040503050406030204" pitchFamily="18" charset="0"/>
                                  <a:ea typeface="Cambria Math" panose="02040503050406030204" pitchFamily="18" charset="0"/>
                                </a:rPr>
                                <m:t>𝑛𝑒𝑡</m:t>
                              </m:r>
                            </m:e>
                            <m:sub>
                              <m:r>
                                <a:rPr lang="en-US" altLang="zh-CN" sz="2000" i="1" dirty="0">
                                  <a:solidFill>
                                    <a:srgbClr val="333333"/>
                                  </a:solidFill>
                                  <a:latin typeface="Cambria Math" panose="02040503050406030204" pitchFamily="18" charset="0"/>
                                  <a:ea typeface="Cambria Math" panose="02040503050406030204" pitchFamily="18" charset="0"/>
                                </a:rPr>
                                <m:t>𝑜</m:t>
                              </m:r>
                              <m:r>
                                <a:rPr lang="en-US" altLang="zh-CN" sz="2000" i="1" dirty="0">
                                  <a:solidFill>
                                    <a:srgbClr val="333333"/>
                                  </a:solidFill>
                                  <a:latin typeface="Cambria Math" panose="02040503050406030204" pitchFamily="18" charset="0"/>
                                  <a:ea typeface="Cambria Math" panose="02040503050406030204" pitchFamily="18" charset="0"/>
                                </a:rPr>
                                <m:t>1</m:t>
                              </m:r>
                            </m:sub>
                          </m:sSub>
                        </m:num>
                        <m:den>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i="1" dirty="0">
                                  <a:solidFill>
                                    <a:srgbClr val="333333"/>
                                  </a:solidFill>
                                  <a:latin typeface="Cambria Math" panose="02040503050406030204" pitchFamily="18" charset="0"/>
                                  <a:ea typeface="Cambria Math" panose="02040503050406030204" pitchFamily="18" charset="0"/>
                                </a:rPr>
                                <m:t>𝑜𝑢𝑡</m:t>
                              </m:r>
                            </m:e>
                            <m:sub>
                              <m:r>
                                <a:rPr lang="en-US" altLang="zh-CN" sz="2000" i="1" dirty="0">
                                  <a:solidFill>
                                    <a:srgbClr val="333333"/>
                                  </a:solidFill>
                                  <a:latin typeface="Cambria Math" panose="02040503050406030204" pitchFamily="18" charset="0"/>
                                  <a:ea typeface="Cambria Math" panose="02040503050406030204" pitchFamily="18" charset="0"/>
                                </a:rPr>
                                <m:t>h</m:t>
                              </m:r>
                              <m:r>
                                <a:rPr lang="en-US" altLang="zh-CN" sz="2000" i="1" dirty="0">
                                  <a:solidFill>
                                    <a:srgbClr val="333333"/>
                                  </a:solidFill>
                                  <a:latin typeface="Cambria Math" panose="02040503050406030204" pitchFamily="18" charset="0"/>
                                  <a:ea typeface="Cambria Math" panose="02040503050406030204" pitchFamily="18" charset="0"/>
                                </a:rPr>
                                <m:t>1</m:t>
                              </m:r>
                            </m:sub>
                          </m:sSub>
                        </m:den>
                      </m:f>
                      <m:r>
                        <a:rPr lang="en-US" altLang="zh-CN" sz="2000" i="1" dirty="0">
                          <a:solidFill>
                            <a:srgbClr val="333333"/>
                          </a:solidFill>
                          <a:latin typeface="Cambria Math" panose="02040503050406030204" pitchFamily="18" charset="0"/>
                          <a:ea typeface="Cambria Math" panose="02040503050406030204" pitchFamily="18" charset="0"/>
                        </a:rPr>
                        <m:t>+</m:t>
                      </m:r>
                      <m:f>
                        <m:fPr>
                          <m:ctrlPr>
                            <a:rPr lang="en-US" altLang="zh-CN" sz="2000" i="1" dirty="0" smtClean="0">
                              <a:solidFill>
                                <a:srgbClr val="1048B8"/>
                              </a:solidFill>
                              <a:latin typeface="Cambria Math" panose="02040503050406030204" pitchFamily="18" charset="0"/>
                            </a:rPr>
                          </m:ctrlPr>
                        </m:fPr>
                        <m:num>
                          <m:r>
                            <a:rPr lang="el-GR" altLang="zh-CN" sz="2000" dirty="0">
                              <a:solidFill>
                                <a:srgbClr val="1048B8"/>
                              </a:solidFill>
                              <a:latin typeface="Cambria Math" panose="02040503050406030204" pitchFamily="18" charset="0"/>
                              <a:ea typeface="Cambria Math" panose="02040503050406030204" pitchFamily="18" charset="0"/>
                            </a:rPr>
                            <m:t>𝜕</m:t>
                          </m:r>
                          <m:sSub>
                            <m:sSubPr>
                              <m:ctrlPr>
                                <a:rPr lang="el-GR" altLang="zh-CN" sz="2000" i="1" dirty="0">
                                  <a:solidFill>
                                    <a:srgbClr val="1048B8"/>
                                  </a:solidFill>
                                  <a:latin typeface="Cambria Math" panose="02040503050406030204" pitchFamily="18" charset="0"/>
                                  <a:ea typeface="Cambria Math" panose="02040503050406030204" pitchFamily="18" charset="0"/>
                                </a:rPr>
                              </m:ctrlPr>
                            </m:sSubPr>
                            <m:e>
                              <m:r>
                                <a:rPr lang="en-US" altLang="zh-CN" sz="2000" i="1" dirty="0">
                                  <a:solidFill>
                                    <a:srgbClr val="1048B8"/>
                                  </a:solidFill>
                                  <a:latin typeface="Cambria Math" panose="02040503050406030204" pitchFamily="18" charset="0"/>
                                </a:rPr>
                                <m:t>𝐸</m:t>
                              </m:r>
                            </m:e>
                            <m:sub>
                              <m:r>
                                <a:rPr lang="en-US" altLang="zh-CN" sz="2000" i="1" dirty="0">
                                  <a:solidFill>
                                    <a:srgbClr val="1048B8"/>
                                  </a:solidFill>
                                  <a:latin typeface="Cambria Math" panose="02040503050406030204" pitchFamily="18" charset="0"/>
                                  <a:ea typeface="Cambria Math" panose="02040503050406030204" pitchFamily="18" charset="0"/>
                                </a:rPr>
                                <m:t>𝑜</m:t>
                              </m:r>
                              <m:r>
                                <a:rPr lang="en-US" altLang="zh-CN" sz="2000" i="1" dirty="0">
                                  <a:solidFill>
                                    <a:srgbClr val="1048B8"/>
                                  </a:solidFill>
                                  <a:latin typeface="Cambria Math" panose="02040503050406030204" pitchFamily="18" charset="0"/>
                                  <a:ea typeface="Cambria Math" panose="02040503050406030204" pitchFamily="18" charset="0"/>
                                </a:rPr>
                                <m:t>2</m:t>
                              </m:r>
                            </m:sub>
                          </m:sSub>
                        </m:num>
                        <m:den>
                          <m:r>
                            <a:rPr lang="el-GR" altLang="zh-CN" sz="2000" dirty="0">
                              <a:solidFill>
                                <a:srgbClr val="1048B8"/>
                              </a:solidFill>
                              <a:latin typeface="Cambria Math" panose="02040503050406030204" pitchFamily="18" charset="0"/>
                              <a:ea typeface="Cambria Math" panose="02040503050406030204" pitchFamily="18" charset="0"/>
                            </a:rPr>
                            <m:t>𝜕</m:t>
                          </m:r>
                          <m:sSub>
                            <m:sSubPr>
                              <m:ctrlPr>
                                <a:rPr lang="el-GR" altLang="zh-CN" sz="2000" i="1" dirty="0">
                                  <a:solidFill>
                                    <a:srgbClr val="1048B8"/>
                                  </a:solidFill>
                                  <a:latin typeface="Cambria Math" panose="02040503050406030204" pitchFamily="18" charset="0"/>
                                  <a:ea typeface="Cambria Math" panose="02040503050406030204" pitchFamily="18" charset="0"/>
                                </a:rPr>
                              </m:ctrlPr>
                            </m:sSubPr>
                            <m:e>
                              <m:r>
                                <a:rPr lang="en-US" altLang="zh-CN" sz="2000" i="1" dirty="0">
                                  <a:solidFill>
                                    <a:srgbClr val="1048B8"/>
                                  </a:solidFill>
                                  <a:latin typeface="Cambria Math" panose="02040503050406030204" pitchFamily="18" charset="0"/>
                                  <a:ea typeface="Cambria Math" panose="02040503050406030204" pitchFamily="18" charset="0"/>
                                </a:rPr>
                                <m:t>𝑜𝑢𝑡</m:t>
                              </m:r>
                            </m:e>
                            <m:sub>
                              <m:r>
                                <a:rPr lang="en-US" altLang="zh-CN" sz="2000" i="1" dirty="0">
                                  <a:solidFill>
                                    <a:srgbClr val="1048B8"/>
                                  </a:solidFill>
                                  <a:latin typeface="Cambria Math" panose="02040503050406030204" pitchFamily="18" charset="0"/>
                                  <a:ea typeface="Cambria Math" panose="02040503050406030204" pitchFamily="18" charset="0"/>
                                </a:rPr>
                                <m:t>𝑜</m:t>
                              </m:r>
                              <m:r>
                                <a:rPr lang="en-US" altLang="zh-CN" sz="2000" i="1" dirty="0">
                                  <a:solidFill>
                                    <a:srgbClr val="1048B8"/>
                                  </a:solidFill>
                                  <a:latin typeface="Cambria Math" panose="02040503050406030204" pitchFamily="18" charset="0"/>
                                  <a:ea typeface="Cambria Math" panose="02040503050406030204" pitchFamily="18" charset="0"/>
                                </a:rPr>
                                <m:t>2</m:t>
                              </m:r>
                            </m:sub>
                          </m:sSub>
                        </m:den>
                      </m:f>
                      <m:f>
                        <m:fPr>
                          <m:ctrlPr>
                            <a:rPr lang="en-US" altLang="zh-CN" sz="2000" i="1" dirty="0">
                              <a:solidFill>
                                <a:srgbClr val="1048B8"/>
                              </a:solidFill>
                              <a:latin typeface="Cambria Math" panose="02040503050406030204" pitchFamily="18" charset="0"/>
                            </a:rPr>
                          </m:ctrlPr>
                        </m:fPr>
                        <m:num>
                          <m:r>
                            <a:rPr lang="el-GR" altLang="zh-CN" sz="2000" dirty="0">
                              <a:solidFill>
                                <a:srgbClr val="1048B8"/>
                              </a:solidFill>
                              <a:latin typeface="Cambria Math" panose="02040503050406030204" pitchFamily="18" charset="0"/>
                              <a:ea typeface="Cambria Math" panose="02040503050406030204" pitchFamily="18" charset="0"/>
                            </a:rPr>
                            <m:t>𝜕</m:t>
                          </m:r>
                          <m:sSub>
                            <m:sSubPr>
                              <m:ctrlPr>
                                <a:rPr lang="el-GR" altLang="zh-CN" sz="2000" i="1" dirty="0">
                                  <a:solidFill>
                                    <a:srgbClr val="1048B8"/>
                                  </a:solidFill>
                                  <a:latin typeface="Cambria Math" panose="02040503050406030204" pitchFamily="18" charset="0"/>
                                  <a:ea typeface="Cambria Math" panose="02040503050406030204" pitchFamily="18" charset="0"/>
                                </a:rPr>
                              </m:ctrlPr>
                            </m:sSubPr>
                            <m:e>
                              <m:r>
                                <a:rPr lang="en-US" altLang="zh-CN" sz="2000" i="1" dirty="0">
                                  <a:solidFill>
                                    <a:srgbClr val="1048B8"/>
                                  </a:solidFill>
                                  <a:latin typeface="Cambria Math" panose="02040503050406030204" pitchFamily="18" charset="0"/>
                                  <a:ea typeface="Cambria Math" panose="02040503050406030204" pitchFamily="18" charset="0"/>
                                </a:rPr>
                                <m:t>𝑜𝑢𝑡</m:t>
                              </m:r>
                            </m:e>
                            <m:sub>
                              <m:r>
                                <a:rPr lang="en-US" altLang="zh-CN" sz="2000" i="1" dirty="0">
                                  <a:solidFill>
                                    <a:srgbClr val="1048B8"/>
                                  </a:solidFill>
                                  <a:latin typeface="Cambria Math" panose="02040503050406030204" pitchFamily="18" charset="0"/>
                                  <a:ea typeface="Cambria Math" panose="02040503050406030204" pitchFamily="18" charset="0"/>
                                </a:rPr>
                                <m:t>𝑜</m:t>
                              </m:r>
                              <m:r>
                                <a:rPr lang="en-US" altLang="zh-CN" sz="2000" i="1" dirty="0">
                                  <a:solidFill>
                                    <a:srgbClr val="1048B8"/>
                                  </a:solidFill>
                                  <a:latin typeface="Cambria Math" panose="02040503050406030204" pitchFamily="18" charset="0"/>
                                  <a:ea typeface="Cambria Math" panose="02040503050406030204" pitchFamily="18" charset="0"/>
                                </a:rPr>
                                <m:t>2</m:t>
                              </m:r>
                            </m:sub>
                          </m:sSub>
                        </m:num>
                        <m:den>
                          <m:r>
                            <a:rPr lang="el-GR" altLang="zh-CN" sz="2000" dirty="0">
                              <a:solidFill>
                                <a:srgbClr val="1048B8"/>
                              </a:solidFill>
                              <a:latin typeface="Cambria Math" panose="02040503050406030204" pitchFamily="18" charset="0"/>
                              <a:ea typeface="Cambria Math" panose="02040503050406030204" pitchFamily="18" charset="0"/>
                            </a:rPr>
                            <m:t>𝜕</m:t>
                          </m:r>
                          <m:sSub>
                            <m:sSubPr>
                              <m:ctrlPr>
                                <a:rPr lang="el-GR" altLang="zh-CN" sz="2000" i="1" dirty="0">
                                  <a:solidFill>
                                    <a:srgbClr val="1048B8"/>
                                  </a:solidFill>
                                  <a:latin typeface="Cambria Math" panose="02040503050406030204" pitchFamily="18" charset="0"/>
                                  <a:ea typeface="Cambria Math" panose="02040503050406030204" pitchFamily="18" charset="0"/>
                                </a:rPr>
                              </m:ctrlPr>
                            </m:sSubPr>
                            <m:e>
                              <m:r>
                                <a:rPr lang="en-US" altLang="zh-CN" sz="2000" i="1" dirty="0">
                                  <a:solidFill>
                                    <a:srgbClr val="1048B8"/>
                                  </a:solidFill>
                                  <a:latin typeface="Cambria Math" panose="02040503050406030204" pitchFamily="18" charset="0"/>
                                  <a:ea typeface="Cambria Math" panose="02040503050406030204" pitchFamily="18" charset="0"/>
                                </a:rPr>
                                <m:t>𝑛𝑒𝑡</m:t>
                              </m:r>
                            </m:e>
                            <m:sub>
                              <m:r>
                                <a:rPr lang="en-US" altLang="zh-CN" sz="2000" i="1" dirty="0">
                                  <a:solidFill>
                                    <a:srgbClr val="1048B8"/>
                                  </a:solidFill>
                                  <a:latin typeface="Cambria Math" panose="02040503050406030204" pitchFamily="18" charset="0"/>
                                  <a:ea typeface="Cambria Math" panose="02040503050406030204" pitchFamily="18" charset="0"/>
                                </a:rPr>
                                <m:t>𝑜</m:t>
                              </m:r>
                              <m:r>
                                <a:rPr lang="en-US" altLang="zh-CN" sz="2000" i="1" dirty="0">
                                  <a:solidFill>
                                    <a:srgbClr val="1048B8"/>
                                  </a:solidFill>
                                  <a:latin typeface="Cambria Math" panose="02040503050406030204" pitchFamily="18" charset="0"/>
                                  <a:ea typeface="Cambria Math" panose="02040503050406030204" pitchFamily="18" charset="0"/>
                                </a:rPr>
                                <m:t>2</m:t>
                              </m:r>
                            </m:sub>
                          </m:sSub>
                        </m:den>
                      </m:f>
                      <m:f>
                        <m:fPr>
                          <m:ctrlPr>
                            <a:rPr lang="en-US" altLang="zh-CN" sz="2000" i="1" dirty="0">
                              <a:solidFill>
                                <a:srgbClr val="333333"/>
                              </a:solidFill>
                              <a:latin typeface="Cambria Math" panose="02040503050406030204" pitchFamily="18" charset="0"/>
                            </a:rPr>
                          </m:ctrlPr>
                        </m:fPr>
                        <m:num>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i="1" dirty="0">
                                  <a:solidFill>
                                    <a:srgbClr val="333333"/>
                                  </a:solidFill>
                                  <a:latin typeface="Cambria Math" panose="02040503050406030204" pitchFamily="18" charset="0"/>
                                  <a:ea typeface="Cambria Math" panose="02040503050406030204" pitchFamily="18" charset="0"/>
                                </a:rPr>
                                <m:t>𝑛𝑒𝑡</m:t>
                              </m:r>
                            </m:e>
                            <m:sub>
                              <m:r>
                                <a:rPr lang="en-US" altLang="zh-CN" sz="2000" i="1" dirty="0">
                                  <a:solidFill>
                                    <a:srgbClr val="333333"/>
                                  </a:solidFill>
                                  <a:latin typeface="Cambria Math" panose="02040503050406030204" pitchFamily="18" charset="0"/>
                                  <a:ea typeface="Cambria Math" panose="02040503050406030204" pitchFamily="18" charset="0"/>
                                </a:rPr>
                                <m:t>𝑜</m:t>
                              </m:r>
                              <m:r>
                                <a:rPr lang="en-US" altLang="zh-CN" sz="2000" i="1" dirty="0">
                                  <a:solidFill>
                                    <a:srgbClr val="333333"/>
                                  </a:solidFill>
                                  <a:latin typeface="Cambria Math" panose="02040503050406030204" pitchFamily="18" charset="0"/>
                                  <a:ea typeface="Cambria Math" panose="02040503050406030204" pitchFamily="18" charset="0"/>
                                </a:rPr>
                                <m:t>2</m:t>
                              </m:r>
                            </m:sub>
                          </m:sSub>
                        </m:num>
                        <m:den>
                          <m:r>
                            <a:rPr lang="el-GR" altLang="zh-CN" sz="2000" dirty="0">
                              <a:solidFill>
                                <a:srgbClr val="333333"/>
                              </a:solidFill>
                              <a:latin typeface="Cambria Math" panose="02040503050406030204" pitchFamily="18" charset="0"/>
                              <a:ea typeface="Cambria Math" panose="02040503050406030204" pitchFamily="18" charset="0"/>
                            </a:rPr>
                            <m:t>𝜕</m:t>
                          </m:r>
                          <m:sSub>
                            <m:sSubPr>
                              <m:ctrlPr>
                                <a:rPr lang="el-GR" altLang="zh-CN" sz="2000" i="1" dirty="0">
                                  <a:solidFill>
                                    <a:srgbClr val="333333"/>
                                  </a:solidFill>
                                  <a:latin typeface="Cambria Math" panose="02040503050406030204" pitchFamily="18" charset="0"/>
                                  <a:ea typeface="Cambria Math" panose="02040503050406030204" pitchFamily="18" charset="0"/>
                                </a:rPr>
                              </m:ctrlPr>
                            </m:sSubPr>
                            <m:e>
                              <m:r>
                                <a:rPr lang="en-US" altLang="zh-CN" sz="2000" i="1" dirty="0">
                                  <a:solidFill>
                                    <a:srgbClr val="333333"/>
                                  </a:solidFill>
                                  <a:latin typeface="Cambria Math" panose="02040503050406030204" pitchFamily="18" charset="0"/>
                                  <a:ea typeface="Cambria Math" panose="02040503050406030204" pitchFamily="18" charset="0"/>
                                </a:rPr>
                                <m:t>𝑜𝑢𝑡</m:t>
                              </m:r>
                            </m:e>
                            <m:sub>
                              <m:r>
                                <a:rPr lang="en-US" altLang="zh-CN" sz="2000" i="1" dirty="0">
                                  <a:solidFill>
                                    <a:srgbClr val="333333"/>
                                  </a:solidFill>
                                  <a:latin typeface="Cambria Math" panose="02040503050406030204" pitchFamily="18" charset="0"/>
                                  <a:ea typeface="Cambria Math" panose="02040503050406030204" pitchFamily="18" charset="0"/>
                                </a:rPr>
                                <m:t>h</m:t>
                              </m:r>
                              <m:r>
                                <a:rPr lang="en-US" altLang="zh-CN" sz="2000" i="1" dirty="0">
                                  <a:solidFill>
                                    <a:srgbClr val="333333"/>
                                  </a:solidFill>
                                  <a:latin typeface="Cambria Math" panose="02040503050406030204" pitchFamily="18" charset="0"/>
                                  <a:ea typeface="Cambria Math" panose="02040503050406030204" pitchFamily="18" charset="0"/>
                                </a:rPr>
                                <m:t>1</m:t>
                              </m:r>
                            </m:sub>
                          </m:sSub>
                        </m:den>
                      </m:f>
                      <m:r>
                        <a:rPr lang="en-US" altLang="zh-CN" sz="2000" i="1" dirty="0">
                          <a:solidFill>
                            <a:srgbClr val="333333"/>
                          </a:solidFill>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533400" y="3484488"/>
                <a:ext cx="9728886" cy="729559"/>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33400" y="4724400"/>
                <a:ext cx="4572000" cy="857351"/>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𝑡𝑜𝑡𝑎𝑙</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b="0" i="1" dirty="0" smtClean="0">
                                  <a:solidFill>
                                    <a:srgbClr val="333333"/>
                                  </a:solidFill>
                                  <a:latin typeface="Cambria Math" panose="02040503050406030204" pitchFamily="18" charset="0"/>
                                  <a:ea typeface="Cambria Math" panose="02040503050406030204" pitchFamily="18" charset="0"/>
                                </a:rPr>
                                <m:t>7</m:t>
                              </m:r>
                            </m:sub>
                          </m:sSub>
                        </m:den>
                      </m:f>
                      <m:r>
                        <a:rPr lang="en-US" altLang="zh-CN" i="1" dirty="0">
                          <a:solidFill>
                            <a:srgbClr val="333333"/>
                          </a:solidFill>
                          <a:latin typeface="Cambria Math" panose="02040503050406030204" pitchFamily="18" charset="0"/>
                          <a:ea typeface="Cambria Math" panose="02040503050406030204" pitchFamily="18" charset="0"/>
                        </a:rPr>
                        <m:t>=</m:t>
                      </m:r>
                      <m:f>
                        <m:fPr>
                          <m:ctrlPr>
                            <a:rPr lang="en-US" altLang="zh-CN" i="1" dirty="0" smtClean="0">
                              <a:solidFill>
                                <a:srgbClr val="1048B8"/>
                              </a:solidFill>
                              <a:latin typeface="Cambria Math" panose="02040503050406030204" pitchFamily="18" charset="0"/>
                            </a:rPr>
                          </m:ctrlPr>
                        </m:fPr>
                        <m:num>
                          <m:r>
                            <a:rPr lang="el-GR" altLang="zh-CN" dirty="0">
                              <a:solidFill>
                                <a:srgbClr val="1048B8"/>
                              </a:solidFill>
                              <a:latin typeface="Cambria Math" panose="02040503050406030204" pitchFamily="18" charset="0"/>
                              <a:ea typeface="Cambria Math" panose="02040503050406030204" pitchFamily="18" charset="0"/>
                            </a:rPr>
                            <m:t>𝜕</m:t>
                          </m:r>
                          <m:sSub>
                            <m:sSubPr>
                              <m:ctrlPr>
                                <a:rPr lang="el-GR" altLang="zh-CN" i="1" dirty="0">
                                  <a:solidFill>
                                    <a:srgbClr val="1048B8"/>
                                  </a:solidFill>
                                  <a:latin typeface="Cambria Math" panose="02040503050406030204" pitchFamily="18" charset="0"/>
                                  <a:ea typeface="Cambria Math" panose="02040503050406030204" pitchFamily="18" charset="0"/>
                                </a:rPr>
                              </m:ctrlPr>
                            </m:sSubPr>
                            <m:e>
                              <m:r>
                                <a:rPr lang="en-US" altLang="zh-CN" i="1" dirty="0">
                                  <a:solidFill>
                                    <a:srgbClr val="1048B8"/>
                                  </a:solidFill>
                                  <a:latin typeface="Cambria Math" panose="02040503050406030204" pitchFamily="18" charset="0"/>
                                </a:rPr>
                                <m:t>𝐸</m:t>
                              </m:r>
                            </m:e>
                            <m:sub>
                              <m:r>
                                <a:rPr lang="en-US" altLang="zh-CN" i="1" dirty="0">
                                  <a:solidFill>
                                    <a:srgbClr val="1048B8"/>
                                  </a:solidFill>
                                  <a:latin typeface="Cambria Math" panose="02040503050406030204" pitchFamily="18" charset="0"/>
                                  <a:ea typeface="Cambria Math" panose="02040503050406030204" pitchFamily="18" charset="0"/>
                                </a:rPr>
                                <m:t>𝑜</m:t>
                              </m:r>
                              <m:r>
                                <a:rPr lang="en-US" altLang="zh-CN" b="0" i="1" dirty="0" smtClean="0">
                                  <a:solidFill>
                                    <a:srgbClr val="1048B8"/>
                                  </a:solidFill>
                                  <a:latin typeface="Cambria Math" panose="02040503050406030204" pitchFamily="18" charset="0"/>
                                  <a:ea typeface="Cambria Math" panose="02040503050406030204" pitchFamily="18" charset="0"/>
                                </a:rPr>
                                <m:t>2</m:t>
                              </m:r>
                            </m:sub>
                          </m:sSub>
                        </m:num>
                        <m:den>
                          <m:r>
                            <a:rPr lang="el-GR" altLang="zh-CN" dirty="0">
                              <a:solidFill>
                                <a:srgbClr val="1048B8"/>
                              </a:solidFill>
                              <a:latin typeface="Cambria Math" panose="02040503050406030204" pitchFamily="18" charset="0"/>
                              <a:ea typeface="Cambria Math" panose="02040503050406030204" pitchFamily="18" charset="0"/>
                            </a:rPr>
                            <m:t>𝜕</m:t>
                          </m:r>
                          <m:sSub>
                            <m:sSubPr>
                              <m:ctrlPr>
                                <a:rPr lang="el-GR" altLang="zh-CN" i="1" dirty="0">
                                  <a:solidFill>
                                    <a:srgbClr val="1048B8"/>
                                  </a:solidFill>
                                  <a:latin typeface="Cambria Math" panose="02040503050406030204" pitchFamily="18" charset="0"/>
                                  <a:ea typeface="Cambria Math" panose="02040503050406030204" pitchFamily="18" charset="0"/>
                                </a:rPr>
                              </m:ctrlPr>
                            </m:sSubPr>
                            <m:e>
                              <m:r>
                                <a:rPr lang="en-US" altLang="zh-CN" i="1" dirty="0">
                                  <a:solidFill>
                                    <a:srgbClr val="1048B8"/>
                                  </a:solidFill>
                                  <a:latin typeface="Cambria Math" panose="02040503050406030204" pitchFamily="18" charset="0"/>
                                  <a:ea typeface="Cambria Math" panose="02040503050406030204" pitchFamily="18" charset="0"/>
                                </a:rPr>
                                <m:t>𝑜𝑢𝑡</m:t>
                              </m:r>
                            </m:e>
                            <m:sub>
                              <m:r>
                                <a:rPr lang="en-US" altLang="zh-CN" i="1" dirty="0">
                                  <a:solidFill>
                                    <a:srgbClr val="1048B8"/>
                                  </a:solidFill>
                                  <a:latin typeface="Cambria Math" panose="02040503050406030204" pitchFamily="18" charset="0"/>
                                  <a:ea typeface="Cambria Math" panose="02040503050406030204" pitchFamily="18" charset="0"/>
                                </a:rPr>
                                <m:t>𝑜</m:t>
                              </m:r>
                              <m:r>
                                <a:rPr lang="en-US" altLang="zh-CN" b="0" i="1" dirty="0" smtClean="0">
                                  <a:solidFill>
                                    <a:srgbClr val="1048B8"/>
                                  </a:solidFill>
                                  <a:latin typeface="Cambria Math" panose="02040503050406030204" pitchFamily="18" charset="0"/>
                                  <a:ea typeface="Cambria Math" panose="02040503050406030204" pitchFamily="18" charset="0"/>
                                </a:rPr>
                                <m:t>2</m:t>
                              </m:r>
                            </m:sub>
                          </m:sSub>
                        </m:den>
                      </m:f>
                      <m:f>
                        <m:fPr>
                          <m:ctrlPr>
                            <a:rPr lang="en-US" altLang="zh-CN" i="1" dirty="0">
                              <a:solidFill>
                                <a:srgbClr val="1048B8"/>
                              </a:solidFill>
                              <a:latin typeface="Cambria Math" panose="02040503050406030204" pitchFamily="18" charset="0"/>
                            </a:rPr>
                          </m:ctrlPr>
                        </m:fPr>
                        <m:num>
                          <m:r>
                            <a:rPr lang="el-GR" altLang="zh-CN" dirty="0">
                              <a:solidFill>
                                <a:srgbClr val="1048B8"/>
                              </a:solidFill>
                              <a:latin typeface="Cambria Math" panose="02040503050406030204" pitchFamily="18" charset="0"/>
                              <a:ea typeface="Cambria Math" panose="02040503050406030204" pitchFamily="18" charset="0"/>
                            </a:rPr>
                            <m:t>𝜕</m:t>
                          </m:r>
                          <m:sSub>
                            <m:sSubPr>
                              <m:ctrlPr>
                                <a:rPr lang="el-GR" altLang="zh-CN" i="1" dirty="0">
                                  <a:solidFill>
                                    <a:srgbClr val="1048B8"/>
                                  </a:solidFill>
                                  <a:latin typeface="Cambria Math" panose="02040503050406030204" pitchFamily="18" charset="0"/>
                                  <a:ea typeface="Cambria Math" panose="02040503050406030204" pitchFamily="18" charset="0"/>
                                </a:rPr>
                              </m:ctrlPr>
                            </m:sSubPr>
                            <m:e>
                              <m:r>
                                <a:rPr lang="en-US" altLang="zh-CN" i="1" dirty="0">
                                  <a:solidFill>
                                    <a:srgbClr val="1048B8"/>
                                  </a:solidFill>
                                  <a:latin typeface="Cambria Math" panose="02040503050406030204" pitchFamily="18" charset="0"/>
                                  <a:ea typeface="Cambria Math" panose="02040503050406030204" pitchFamily="18" charset="0"/>
                                </a:rPr>
                                <m:t>𝑜𝑢𝑡</m:t>
                              </m:r>
                            </m:e>
                            <m:sub>
                              <m:r>
                                <a:rPr lang="en-US" altLang="zh-CN" i="1" dirty="0">
                                  <a:solidFill>
                                    <a:srgbClr val="1048B8"/>
                                  </a:solidFill>
                                  <a:latin typeface="Cambria Math" panose="02040503050406030204" pitchFamily="18" charset="0"/>
                                  <a:ea typeface="Cambria Math" panose="02040503050406030204" pitchFamily="18" charset="0"/>
                                </a:rPr>
                                <m:t>𝑜</m:t>
                              </m:r>
                              <m:r>
                                <a:rPr lang="en-US" altLang="zh-CN" b="0" i="1" dirty="0" smtClean="0">
                                  <a:solidFill>
                                    <a:srgbClr val="1048B8"/>
                                  </a:solidFill>
                                  <a:latin typeface="Cambria Math" panose="02040503050406030204" pitchFamily="18" charset="0"/>
                                  <a:ea typeface="Cambria Math" panose="02040503050406030204" pitchFamily="18" charset="0"/>
                                </a:rPr>
                                <m:t>2</m:t>
                              </m:r>
                            </m:sub>
                          </m:sSub>
                        </m:num>
                        <m:den>
                          <m:r>
                            <a:rPr lang="el-GR" altLang="zh-CN" dirty="0">
                              <a:solidFill>
                                <a:srgbClr val="1048B8"/>
                              </a:solidFill>
                              <a:latin typeface="Cambria Math" panose="02040503050406030204" pitchFamily="18" charset="0"/>
                              <a:ea typeface="Cambria Math" panose="02040503050406030204" pitchFamily="18" charset="0"/>
                            </a:rPr>
                            <m:t>𝜕</m:t>
                          </m:r>
                          <m:sSub>
                            <m:sSubPr>
                              <m:ctrlPr>
                                <a:rPr lang="el-GR" altLang="zh-CN" i="1" dirty="0">
                                  <a:solidFill>
                                    <a:srgbClr val="1048B8"/>
                                  </a:solidFill>
                                  <a:latin typeface="Cambria Math" panose="02040503050406030204" pitchFamily="18" charset="0"/>
                                  <a:ea typeface="Cambria Math" panose="02040503050406030204" pitchFamily="18" charset="0"/>
                                </a:rPr>
                              </m:ctrlPr>
                            </m:sSubPr>
                            <m:e>
                              <m:r>
                                <a:rPr lang="en-US" altLang="zh-CN" i="1" dirty="0">
                                  <a:solidFill>
                                    <a:srgbClr val="1048B8"/>
                                  </a:solidFill>
                                  <a:latin typeface="Cambria Math" panose="02040503050406030204" pitchFamily="18" charset="0"/>
                                  <a:ea typeface="Cambria Math" panose="02040503050406030204" pitchFamily="18" charset="0"/>
                                </a:rPr>
                                <m:t>𝑛𝑒𝑡</m:t>
                              </m:r>
                            </m:e>
                            <m:sub>
                              <m:r>
                                <a:rPr lang="en-US" altLang="zh-CN" i="1" dirty="0">
                                  <a:solidFill>
                                    <a:srgbClr val="1048B8"/>
                                  </a:solidFill>
                                  <a:latin typeface="Cambria Math" panose="02040503050406030204" pitchFamily="18" charset="0"/>
                                  <a:ea typeface="Cambria Math" panose="02040503050406030204" pitchFamily="18" charset="0"/>
                                </a:rPr>
                                <m:t>𝑜</m:t>
                              </m:r>
                              <m:r>
                                <a:rPr lang="en-US" altLang="zh-CN" b="0" i="1" dirty="0" smtClean="0">
                                  <a:solidFill>
                                    <a:srgbClr val="1048B8"/>
                                  </a:solidFill>
                                  <a:latin typeface="Cambria Math" panose="02040503050406030204" pitchFamily="18" charset="0"/>
                                  <a:ea typeface="Cambria Math" panose="02040503050406030204" pitchFamily="18" charset="0"/>
                                </a:rPr>
                                <m:t>2</m:t>
                              </m:r>
                            </m:sub>
                          </m:sSub>
                        </m:den>
                      </m:f>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𝑛𝑒𝑡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b="0" i="1" dirty="0" smtClean="0">
                                  <a:solidFill>
                                    <a:srgbClr val="333333"/>
                                  </a:solidFill>
                                  <a:latin typeface="Cambria Math" panose="02040503050406030204" pitchFamily="18" charset="0"/>
                                  <a:ea typeface="Cambria Math" panose="02040503050406030204" pitchFamily="18" charset="0"/>
                                </a:rPr>
                                <m:t>2</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𝑤</m:t>
                              </m:r>
                            </m:e>
                            <m:sub>
                              <m:r>
                                <a:rPr lang="en-US" altLang="zh-CN" b="0" i="1" dirty="0" smtClean="0">
                                  <a:solidFill>
                                    <a:srgbClr val="333333"/>
                                  </a:solidFill>
                                  <a:latin typeface="Cambria Math" panose="02040503050406030204" pitchFamily="18" charset="0"/>
                                  <a:ea typeface="Cambria Math" panose="02040503050406030204" pitchFamily="18" charset="0"/>
                                </a:rPr>
                                <m:t>7</m:t>
                              </m:r>
                            </m:sub>
                          </m:sSub>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33400" y="4724400"/>
                <a:ext cx="4572000" cy="857351"/>
              </a:xfrm>
              <a:prstGeom prst="rect">
                <a:avLst/>
              </a:prstGeom>
              <a:blipFill rotWithShape="0">
                <a:blip r:embed="rId5"/>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938766204"/>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4059125"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Neural </a:t>
            </a:r>
            <a:r>
              <a:rPr lang="en-US" sz="2800" b="1" dirty="0" err="1" smtClean="0">
                <a:solidFill>
                  <a:srgbClr val="0000ED"/>
                </a:solidFill>
                <a:latin typeface="Arial" pitchFamily="34" charset="0"/>
                <a:cs typeface="Arial" pitchFamily="34" charset="0"/>
              </a:rPr>
              <a:t>Redis</a:t>
            </a:r>
            <a:r>
              <a:rPr lang="en-US" sz="2800" b="1" dirty="0" smtClean="0">
                <a:solidFill>
                  <a:srgbClr val="0000ED"/>
                </a:solidFill>
                <a:latin typeface="Arial" pitchFamily="34" charset="0"/>
                <a:cs typeface="Arial" pitchFamily="34" charset="0"/>
              </a:rPr>
              <a:t>(</a:t>
            </a:r>
            <a:r>
              <a:rPr lang="zh-CN" altLang="en-US" sz="2800" b="1" dirty="0" smtClean="0">
                <a:solidFill>
                  <a:srgbClr val="0000ED"/>
                </a:solidFill>
                <a:latin typeface="Arial" pitchFamily="34" charset="0"/>
                <a:cs typeface="Arial" pitchFamily="34" charset="0"/>
              </a:rPr>
              <a:t>源码分析</a:t>
            </a:r>
            <a:r>
              <a:rPr lang="en-US" sz="2800" b="1" dirty="0" smtClean="0">
                <a:solidFill>
                  <a:srgbClr val="0000ED"/>
                </a:solidFill>
                <a:latin typeface="Arial" pitchFamily="34" charset="0"/>
                <a:cs typeface="Arial" pitchFamily="34" charset="0"/>
              </a:rPr>
              <a:t>)</a:t>
            </a:r>
            <a:endParaRPr lang="en-US" sz="2800" b="1" dirty="0">
              <a:solidFill>
                <a:srgbClr val="0000ED"/>
              </a:solidFill>
              <a:latin typeface="Arial" pitchFamily="34" charset="0"/>
              <a:cs typeface="Arial" pitchFamily="34" charset="0"/>
            </a:endParaRPr>
          </a:p>
        </p:txBody>
      </p:sp>
      <p:sp>
        <p:nvSpPr>
          <p:cNvPr id="2" name="矩形 1"/>
          <p:cNvSpPr/>
          <p:nvPr/>
        </p:nvSpPr>
        <p:spPr>
          <a:xfrm>
            <a:off x="381000" y="1600200"/>
            <a:ext cx="8382000" cy="3416320"/>
          </a:xfrm>
          <a:prstGeom prst="rect">
            <a:avLst/>
          </a:prstGeom>
        </p:spPr>
        <p:txBody>
          <a:bodyPr wrap="square">
            <a:spAutoFit/>
          </a:bodyPr>
          <a:lstStyle/>
          <a:p>
            <a:pPr algn="ctr"/>
            <a:r>
              <a:rPr lang="en-US" altLang="zh-CN" dirty="0"/>
              <a:t>Neural </a:t>
            </a:r>
            <a:r>
              <a:rPr lang="en-US" altLang="zh-CN" dirty="0" err="1"/>
              <a:t>Redis</a:t>
            </a:r>
            <a:r>
              <a:rPr lang="en-US" altLang="zh-CN" dirty="0"/>
              <a:t> is a </a:t>
            </a:r>
            <a:r>
              <a:rPr lang="en-US" altLang="zh-CN" dirty="0" err="1"/>
              <a:t>Redis</a:t>
            </a:r>
            <a:r>
              <a:rPr lang="en-US" altLang="zh-CN" dirty="0"/>
              <a:t> loadable module that implements feed</a:t>
            </a:r>
          </a:p>
          <a:p>
            <a:pPr algn="ctr"/>
            <a:r>
              <a:rPr lang="en-US" altLang="zh-CN" dirty="0"/>
              <a:t> forward neural networks as a native data type for </a:t>
            </a:r>
            <a:r>
              <a:rPr lang="en-US" altLang="zh-CN" dirty="0" err="1"/>
              <a:t>Redis</a:t>
            </a:r>
            <a:r>
              <a:rPr lang="en-US" altLang="zh-CN" dirty="0"/>
              <a:t>. </a:t>
            </a:r>
          </a:p>
          <a:p>
            <a:pPr algn="ctr"/>
            <a:r>
              <a:rPr lang="en-US" altLang="zh-CN" dirty="0"/>
              <a:t>Neural </a:t>
            </a:r>
            <a:r>
              <a:rPr lang="en-US" altLang="zh-CN" dirty="0" err="1"/>
              <a:t>Redis</a:t>
            </a:r>
            <a:r>
              <a:rPr lang="zh-CN" altLang="en-US" dirty="0"/>
              <a:t>是一个</a:t>
            </a:r>
            <a:r>
              <a:rPr lang="en-US" altLang="zh-CN" dirty="0" err="1"/>
              <a:t>Redis</a:t>
            </a:r>
            <a:r>
              <a:rPr lang="zh-CN" altLang="en-US" dirty="0"/>
              <a:t>数据库的可加载模块，</a:t>
            </a:r>
            <a:endParaRPr lang="en-US" altLang="zh-CN" dirty="0"/>
          </a:p>
          <a:p>
            <a:pPr algn="ctr"/>
            <a:r>
              <a:rPr lang="zh-CN" altLang="en-US" dirty="0"/>
              <a:t>实现了将前馈神经网络作为数据库原生数据类型的功能。</a:t>
            </a:r>
          </a:p>
          <a:p>
            <a:pPr algn="ctr"/>
            <a:r>
              <a:rPr lang="en-US" altLang="zh-CN" dirty="0"/>
              <a:t>The project goal is to provide </a:t>
            </a:r>
            <a:r>
              <a:rPr lang="en-US" altLang="zh-CN" dirty="0" err="1"/>
              <a:t>Redis</a:t>
            </a:r>
            <a:r>
              <a:rPr lang="en-US" altLang="zh-CN" dirty="0"/>
              <a:t> users with </a:t>
            </a:r>
          </a:p>
          <a:p>
            <a:pPr algn="ctr"/>
            <a:r>
              <a:rPr lang="en-US" altLang="zh-CN" dirty="0"/>
              <a:t>an extremely simple to use machine learning experience.</a:t>
            </a:r>
          </a:p>
          <a:p>
            <a:pPr algn="ctr"/>
            <a:r>
              <a:rPr lang="zh-CN" altLang="en-US" dirty="0"/>
              <a:t>这个项目是为了提供</a:t>
            </a:r>
            <a:r>
              <a:rPr lang="en-US" altLang="zh-CN" dirty="0" err="1"/>
              <a:t>Redis</a:t>
            </a:r>
            <a:r>
              <a:rPr lang="zh-CN" altLang="en-US" dirty="0"/>
              <a:t>数据库使用者，</a:t>
            </a:r>
            <a:endParaRPr lang="en-US" altLang="zh-CN" dirty="0"/>
          </a:p>
          <a:p>
            <a:pPr algn="ctr"/>
            <a:r>
              <a:rPr lang="zh-CN" altLang="en-US" dirty="0"/>
              <a:t>一个极其简单易用的机器学习接口</a:t>
            </a:r>
          </a:p>
          <a:p>
            <a:pPr algn="ctr"/>
            <a:endParaRPr lang="en-US" altLang="zh-CN" dirty="0">
              <a:latin typeface="Arial" pitchFamily="34" charset="0"/>
              <a:cs typeface="Arial"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1163871455"/>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2244525"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L</a:t>
            </a:r>
            <a:r>
              <a:rPr lang="en-US" altLang="zh-CN" sz="2800" b="1" dirty="0" smtClean="0">
                <a:solidFill>
                  <a:srgbClr val="0000ED"/>
                </a:solidFill>
                <a:latin typeface="Arial" pitchFamily="34" charset="0"/>
                <a:cs typeface="Arial" pitchFamily="34" charset="0"/>
              </a:rPr>
              <a:t>ayer </a:t>
            </a:r>
            <a:r>
              <a:rPr lang="en-US" altLang="zh-CN" sz="2800" b="1" dirty="0" err="1" smtClean="0">
                <a:solidFill>
                  <a:srgbClr val="0000ED"/>
                </a:solidFill>
                <a:latin typeface="Arial" pitchFamily="34" charset="0"/>
                <a:cs typeface="Arial" pitchFamily="34" charset="0"/>
              </a:rPr>
              <a:t>struct</a:t>
            </a:r>
            <a:endParaRPr lang="en-US" sz="2800" b="1" dirty="0">
              <a:solidFill>
                <a:srgbClr val="0000ED"/>
              </a:solidFill>
              <a:latin typeface="Arial" pitchFamily="34" charset="0"/>
              <a:cs typeface="Arial" pitchFamily="34" charset="0"/>
            </a:endParaRPr>
          </a:p>
        </p:txBody>
      </p:sp>
      <p:sp>
        <p:nvSpPr>
          <p:cNvPr id="2" name="矩形 1"/>
          <p:cNvSpPr/>
          <p:nvPr/>
        </p:nvSpPr>
        <p:spPr>
          <a:xfrm>
            <a:off x="457200" y="1066800"/>
            <a:ext cx="8763000" cy="4401205"/>
          </a:xfrm>
          <a:prstGeom prst="rect">
            <a:avLst/>
          </a:prstGeom>
        </p:spPr>
        <p:txBody>
          <a:bodyPr wrap="square">
            <a:spAutoFit/>
          </a:bodyPr>
          <a:lstStyle/>
          <a:p>
            <a:r>
              <a:rPr lang="en-US" altLang="zh-CN" sz="2000" dirty="0" err="1" smtClean="0">
                <a:solidFill>
                  <a:srgbClr val="0000FF"/>
                </a:solidFill>
                <a:latin typeface="Consolas" panose="020B0609020204030204" pitchFamily="49" charset="0"/>
              </a:rPr>
              <a:t>struct</a:t>
            </a:r>
            <a:r>
              <a:rPr lang="en-US" altLang="zh-CN" sz="2000" dirty="0" smtClean="0">
                <a:solidFill>
                  <a:srgbClr val="000000"/>
                </a:solidFill>
                <a:latin typeface="Consolas" panose="020B0609020204030204" pitchFamily="49" charset="0"/>
              </a:rPr>
              <a:t> </a:t>
            </a:r>
            <a:r>
              <a:rPr lang="en-US" altLang="zh-CN" sz="2000" dirty="0" err="1">
                <a:solidFill>
                  <a:srgbClr val="2B91AF"/>
                </a:solidFill>
                <a:latin typeface="Consolas" panose="020B0609020204030204" pitchFamily="49" charset="0"/>
              </a:rPr>
              <a:t>AnnLayer</a:t>
            </a:r>
            <a:r>
              <a:rPr lang="en-US" altLang="zh-CN" sz="2000" dirty="0">
                <a:solidFill>
                  <a:srgbClr val="000000"/>
                </a:solidFill>
                <a:latin typeface="Consolas" panose="020B0609020204030204" pitchFamily="49" charset="0"/>
              </a:rPr>
              <a:t> {</a:t>
            </a:r>
          </a:p>
          <a:p>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units;</a:t>
            </a:r>
          </a:p>
          <a:p>
            <a:r>
              <a:rPr lang="en-US" altLang="zh-CN" sz="2000" dirty="0">
                <a:solidFill>
                  <a:srgbClr val="0000FF"/>
                </a:solidFill>
                <a:latin typeface="Consolas" panose="020B0609020204030204" pitchFamily="49" charset="0"/>
              </a:rPr>
              <a:t>float</a:t>
            </a:r>
            <a:r>
              <a:rPr lang="en-US" altLang="zh-CN" sz="2000" dirty="0">
                <a:solidFill>
                  <a:srgbClr val="000000"/>
                </a:solidFill>
                <a:latin typeface="Consolas" panose="020B0609020204030204" pitchFamily="49" charset="0"/>
              </a:rPr>
              <a:t> *output;</a:t>
            </a:r>
            <a:r>
              <a:rPr lang="en-US" altLang="zh-CN" sz="2000" dirty="0">
                <a:solidFill>
                  <a:srgbClr val="008000"/>
                </a:solidFill>
                <a:latin typeface="Consolas" panose="020B0609020204030204" pitchFamily="49" charset="0"/>
              </a:rPr>
              <a:t>/* output[</a:t>
            </a:r>
            <a:r>
              <a:rPr lang="en-US" altLang="zh-CN" sz="2000" dirty="0" err="1">
                <a:solidFill>
                  <a:srgbClr val="008000"/>
                </a:solidFill>
                <a:latin typeface="Consolas" panose="020B0609020204030204" pitchFamily="49" charset="0"/>
              </a:rPr>
              <a:t>i</a:t>
            </a:r>
            <a:r>
              <a:rPr lang="en-US" altLang="zh-CN" sz="2000" dirty="0">
                <a:solidFill>
                  <a:srgbClr val="008000"/>
                </a:solidFill>
                <a:latin typeface="Consolas" panose="020B0609020204030204" pitchFamily="49" charset="0"/>
              </a:rPr>
              <a:t>], output of </a:t>
            </a:r>
            <a:r>
              <a:rPr lang="en-US" altLang="zh-CN" sz="2000" dirty="0" err="1">
                <a:solidFill>
                  <a:srgbClr val="008000"/>
                </a:solidFill>
                <a:latin typeface="Consolas" panose="020B0609020204030204" pitchFamily="49" charset="0"/>
              </a:rPr>
              <a:t>i-th</a:t>
            </a:r>
            <a:r>
              <a:rPr lang="en-US" altLang="zh-CN" sz="2000" dirty="0">
                <a:solidFill>
                  <a:srgbClr val="008000"/>
                </a:solidFill>
                <a:latin typeface="Consolas" panose="020B0609020204030204" pitchFamily="49" charset="0"/>
              </a:rPr>
              <a:t> unit */</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float</a:t>
            </a:r>
            <a:r>
              <a:rPr lang="en-US" altLang="zh-CN" sz="2000" dirty="0">
                <a:solidFill>
                  <a:srgbClr val="000000"/>
                </a:solidFill>
                <a:latin typeface="Consolas" panose="020B0609020204030204" pitchFamily="49" charset="0"/>
              </a:rPr>
              <a:t> *error;</a:t>
            </a:r>
            <a:r>
              <a:rPr lang="en-US" altLang="zh-CN" sz="2000" dirty="0">
                <a:solidFill>
                  <a:srgbClr val="008000"/>
                </a:solidFill>
                <a:latin typeface="Consolas" panose="020B0609020204030204" pitchFamily="49" charset="0"/>
              </a:rPr>
              <a:t>/* error[</a:t>
            </a:r>
            <a:r>
              <a:rPr lang="en-US" altLang="zh-CN" sz="2000" dirty="0" err="1">
                <a:solidFill>
                  <a:srgbClr val="008000"/>
                </a:solidFill>
                <a:latin typeface="Consolas" panose="020B0609020204030204" pitchFamily="49" charset="0"/>
              </a:rPr>
              <a:t>i</a:t>
            </a:r>
            <a:r>
              <a:rPr lang="en-US" altLang="zh-CN" sz="2000" dirty="0">
                <a:solidFill>
                  <a:srgbClr val="008000"/>
                </a:solidFill>
                <a:latin typeface="Consolas" panose="020B0609020204030204" pitchFamily="49" charset="0"/>
              </a:rPr>
              <a:t>], output error of </a:t>
            </a:r>
            <a:r>
              <a:rPr lang="en-US" altLang="zh-CN" sz="2000" dirty="0" err="1">
                <a:solidFill>
                  <a:srgbClr val="008000"/>
                </a:solidFill>
                <a:latin typeface="Consolas" panose="020B0609020204030204" pitchFamily="49" charset="0"/>
              </a:rPr>
              <a:t>i-th</a:t>
            </a:r>
            <a:r>
              <a:rPr lang="en-US" altLang="zh-CN" sz="2000" dirty="0">
                <a:solidFill>
                  <a:srgbClr val="008000"/>
                </a:solidFill>
                <a:latin typeface="Consolas" panose="020B0609020204030204" pitchFamily="49" charset="0"/>
              </a:rPr>
              <a:t> unit*/</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float</a:t>
            </a:r>
            <a:r>
              <a:rPr lang="en-US" altLang="zh-CN" sz="2000" dirty="0">
                <a:solidFill>
                  <a:srgbClr val="000000"/>
                </a:solidFill>
                <a:latin typeface="Consolas" panose="020B0609020204030204" pitchFamily="49" charset="0"/>
              </a:rPr>
              <a:t> *weight;</a:t>
            </a:r>
            <a:r>
              <a:rPr lang="en-US" altLang="zh-CN" sz="2000" dirty="0">
                <a:solidFill>
                  <a:srgbClr val="008000"/>
                </a:solidFill>
                <a:latin typeface="Consolas" panose="020B0609020204030204" pitchFamily="49" charset="0"/>
              </a:rPr>
              <a:t>/* weight[(</a:t>
            </a:r>
            <a:r>
              <a:rPr lang="en-US" altLang="zh-CN" sz="2000" dirty="0" err="1">
                <a:solidFill>
                  <a:srgbClr val="008000"/>
                </a:solidFill>
                <a:latin typeface="Consolas" panose="020B0609020204030204" pitchFamily="49" charset="0"/>
              </a:rPr>
              <a:t>i</a:t>
            </a:r>
            <a:r>
              <a:rPr lang="en-US" altLang="zh-CN" sz="2000" dirty="0">
                <a:solidFill>
                  <a:srgbClr val="008000"/>
                </a:solidFill>
                <a:latin typeface="Consolas" panose="020B0609020204030204" pitchFamily="49" charset="0"/>
              </a:rPr>
              <a:t>*units)+j] */</a:t>
            </a:r>
            <a:endParaRPr lang="en-US" altLang="zh-CN" sz="2000" dirty="0">
              <a:solidFill>
                <a:srgbClr val="000000"/>
              </a:solidFill>
              <a:latin typeface="Consolas" panose="020B0609020204030204" pitchFamily="49" charset="0"/>
            </a:endParaRPr>
          </a:p>
          <a:p>
            <a:r>
              <a:rPr lang="en-US" altLang="zh-CN" sz="2000" dirty="0">
                <a:solidFill>
                  <a:srgbClr val="008000"/>
                </a:solidFill>
                <a:latin typeface="Consolas" panose="020B0609020204030204" pitchFamily="49" charset="0"/>
              </a:rPr>
              <a:t>/* weight between unit </a:t>
            </a:r>
            <a:r>
              <a:rPr lang="en-US" altLang="zh-CN" sz="2000" dirty="0" err="1">
                <a:solidFill>
                  <a:srgbClr val="008000"/>
                </a:solidFill>
                <a:latin typeface="Consolas" panose="020B0609020204030204" pitchFamily="49" charset="0"/>
              </a:rPr>
              <a:t>i-th</a:t>
            </a:r>
            <a:r>
              <a:rPr lang="en-US" altLang="zh-CN" sz="2000" dirty="0">
                <a:solidFill>
                  <a:srgbClr val="008000"/>
                </a:solidFill>
                <a:latin typeface="Consolas" panose="020B0609020204030204" pitchFamily="49" charset="0"/>
              </a:rPr>
              <a:t> and next j-</a:t>
            </a:r>
            <a:r>
              <a:rPr lang="en-US" altLang="zh-CN" sz="2000" dirty="0" err="1">
                <a:solidFill>
                  <a:srgbClr val="008000"/>
                </a:solidFill>
                <a:latin typeface="Consolas" panose="020B0609020204030204" pitchFamily="49" charset="0"/>
              </a:rPr>
              <a:t>th</a:t>
            </a:r>
            <a:r>
              <a:rPr lang="en-US" altLang="zh-CN" sz="2000" dirty="0">
                <a:solidFill>
                  <a:srgbClr val="008000"/>
                </a:solidFill>
                <a:latin typeface="Consolas" panose="020B0609020204030204" pitchFamily="49" charset="0"/>
              </a:rPr>
              <a:t> */</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float</a:t>
            </a:r>
            <a:r>
              <a:rPr lang="en-US" altLang="zh-CN" sz="2000" dirty="0">
                <a:solidFill>
                  <a:srgbClr val="000000"/>
                </a:solidFill>
                <a:latin typeface="Consolas" panose="020B0609020204030204" pitchFamily="49" charset="0"/>
              </a:rPr>
              <a:t> *gradient;</a:t>
            </a:r>
            <a:r>
              <a:rPr lang="en-US" altLang="zh-CN" sz="2000" dirty="0">
                <a:solidFill>
                  <a:srgbClr val="008000"/>
                </a:solidFill>
                <a:latin typeface="Consolas" panose="020B0609020204030204" pitchFamily="49" charset="0"/>
              </a:rPr>
              <a:t>/* gradient[(</a:t>
            </a:r>
            <a:r>
              <a:rPr lang="en-US" altLang="zh-CN" sz="2000" dirty="0" err="1">
                <a:solidFill>
                  <a:srgbClr val="008000"/>
                </a:solidFill>
                <a:latin typeface="Consolas" panose="020B0609020204030204" pitchFamily="49" charset="0"/>
              </a:rPr>
              <a:t>i</a:t>
            </a:r>
            <a:r>
              <a:rPr lang="en-US" altLang="zh-CN" sz="2000" dirty="0">
                <a:solidFill>
                  <a:srgbClr val="008000"/>
                </a:solidFill>
                <a:latin typeface="Consolas" panose="020B0609020204030204" pitchFamily="49" charset="0"/>
              </a:rPr>
              <a:t>*units)+j] gradient */</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float</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sgradient</a:t>
            </a:r>
            <a:r>
              <a:rPr lang="en-US" altLang="zh-CN" sz="2000" dirty="0">
                <a:solidFill>
                  <a:srgbClr val="000000"/>
                </a:solidFill>
                <a:latin typeface="Consolas" panose="020B0609020204030204" pitchFamily="49" charset="0"/>
              </a:rPr>
              <a:t>;</a:t>
            </a:r>
            <a:r>
              <a:rPr lang="en-US" altLang="zh-CN" sz="2000" dirty="0">
                <a:solidFill>
                  <a:srgbClr val="008000"/>
                </a:solidFill>
                <a:latin typeface="Consolas" panose="020B0609020204030204" pitchFamily="49" charset="0"/>
              </a:rPr>
              <a:t>/* gradient for the full training set */</a:t>
            </a:r>
            <a:endParaRPr lang="en-US" altLang="zh-CN" sz="2000" dirty="0">
              <a:solidFill>
                <a:srgbClr val="000000"/>
              </a:solidFill>
              <a:latin typeface="Consolas" panose="020B0609020204030204" pitchFamily="49" charset="0"/>
            </a:endParaRPr>
          </a:p>
          <a:p>
            <a:r>
              <a:rPr lang="en-US" altLang="zh-CN" sz="2000" dirty="0">
                <a:solidFill>
                  <a:srgbClr val="008000"/>
                </a:solidFill>
                <a:latin typeface="Consolas" panose="020B0609020204030204" pitchFamily="49" charset="0"/>
              </a:rPr>
              <a:t>/* only used for RPROP */</a:t>
            </a:r>
            <a:endParaRPr lang="en-US" altLang="zh-CN" sz="2000" dirty="0">
              <a:solidFill>
                <a:srgbClr val="000000"/>
              </a:solidFill>
              <a:latin typeface="Consolas" panose="020B0609020204030204" pitchFamily="49" charset="0"/>
            </a:endParaRPr>
          </a:p>
          <a:p>
            <a:r>
              <a:rPr lang="fr-FR" altLang="zh-CN" sz="2000" dirty="0">
                <a:solidFill>
                  <a:srgbClr val="0000FF"/>
                </a:solidFill>
                <a:latin typeface="Consolas" panose="020B0609020204030204" pitchFamily="49" charset="0"/>
              </a:rPr>
              <a:t>float</a:t>
            </a:r>
            <a:r>
              <a:rPr lang="fr-FR" altLang="zh-CN" sz="2000" dirty="0">
                <a:solidFill>
                  <a:srgbClr val="000000"/>
                </a:solidFill>
                <a:latin typeface="Consolas" panose="020B0609020204030204" pitchFamily="49" charset="0"/>
              </a:rPr>
              <a:t> *pgradient;</a:t>
            </a:r>
            <a:r>
              <a:rPr lang="fr-FR" altLang="zh-CN" sz="2000" dirty="0">
                <a:solidFill>
                  <a:srgbClr val="008000"/>
                </a:solidFill>
                <a:latin typeface="Consolas" panose="020B0609020204030204" pitchFamily="49" charset="0"/>
              </a:rPr>
              <a:t>/* pastgradient[(i*units)+j] t-1 gradient */</a:t>
            </a:r>
            <a:endParaRPr lang="fr-FR" altLang="zh-CN" sz="2000" dirty="0">
              <a:solidFill>
                <a:srgbClr val="000000"/>
              </a:solidFill>
              <a:latin typeface="Consolas" panose="020B0609020204030204" pitchFamily="49" charset="0"/>
            </a:endParaRPr>
          </a:p>
          <a:p>
            <a:r>
              <a:rPr lang="en-US" altLang="zh-CN" sz="2000" dirty="0">
                <a:solidFill>
                  <a:srgbClr val="008000"/>
                </a:solidFill>
                <a:latin typeface="Consolas" panose="020B0609020204030204" pitchFamily="49" charset="0"/>
              </a:rPr>
              <a:t>/* (t-1 </a:t>
            </a:r>
            <a:r>
              <a:rPr lang="en-US" altLang="zh-CN" sz="2000" dirty="0" err="1">
                <a:solidFill>
                  <a:srgbClr val="008000"/>
                </a:solidFill>
                <a:latin typeface="Consolas" panose="020B0609020204030204" pitchFamily="49" charset="0"/>
              </a:rPr>
              <a:t>sgradient</a:t>
            </a:r>
            <a:r>
              <a:rPr lang="en-US" altLang="zh-CN" sz="2000" dirty="0">
                <a:solidFill>
                  <a:srgbClr val="008000"/>
                </a:solidFill>
                <a:latin typeface="Consolas" panose="020B0609020204030204" pitchFamily="49" charset="0"/>
              </a:rPr>
              <a:t> for resilient BP) */</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float</a:t>
            </a:r>
            <a:r>
              <a:rPr lang="en-US" altLang="zh-CN" sz="2000" dirty="0">
                <a:solidFill>
                  <a:srgbClr val="000000"/>
                </a:solidFill>
                <a:latin typeface="Consolas" panose="020B0609020204030204" pitchFamily="49" charset="0"/>
              </a:rPr>
              <a:t> *delta;</a:t>
            </a:r>
            <a:r>
              <a:rPr lang="en-US" altLang="zh-CN" sz="2000" dirty="0">
                <a:solidFill>
                  <a:srgbClr val="008000"/>
                </a:solidFill>
                <a:latin typeface="Consolas" panose="020B0609020204030204" pitchFamily="49" charset="0"/>
              </a:rPr>
              <a:t>/* delta[(</a:t>
            </a:r>
            <a:r>
              <a:rPr lang="en-US" altLang="zh-CN" sz="2000" dirty="0" err="1">
                <a:solidFill>
                  <a:srgbClr val="008000"/>
                </a:solidFill>
                <a:latin typeface="Consolas" panose="020B0609020204030204" pitchFamily="49" charset="0"/>
              </a:rPr>
              <a:t>i</a:t>
            </a:r>
            <a:r>
              <a:rPr lang="en-US" altLang="zh-CN" sz="2000" dirty="0">
                <a:solidFill>
                  <a:srgbClr val="008000"/>
                </a:solidFill>
                <a:latin typeface="Consolas" panose="020B0609020204030204" pitchFamily="49" charset="0"/>
              </a:rPr>
              <a:t>*units)+j] cumulative update */</a:t>
            </a:r>
            <a:endParaRPr lang="en-US" altLang="zh-CN" sz="2000" dirty="0">
              <a:solidFill>
                <a:srgbClr val="000000"/>
              </a:solidFill>
              <a:latin typeface="Consolas" panose="020B0609020204030204" pitchFamily="49" charset="0"/>
            </a:endParaRPr>
          </a:p>
          <a:p>
            <a:r>
              <a:rPr lang="en-US" altLang="zh-CN" sz="2000" dirty="0">
                <a:solidFill>
                  <a:srgbClr val="008000"/>
                </a:solidFill>
                <a:latin typeface="Consolas" panose="020B0609020204030204" pitchFamily="49" charset="0"/>
              </a:rPr>
              <a:t>/* (per-weight delta for RPROP)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endParaRPr lang="zh-CN" altLang="en-US"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030157192"/>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28600"/>
            <a:ext cx="2622834"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Ann net </a:t>
            </a:r>
            <a:r>
              <a:rPr lang="en-US" sz="2800" b="1" dirty="0" err="1" smtClean="0">
                <a:solidFill>
                  <a:srgbClr val="0000ED"/>
                </a:solidFill>
                <a:latin typeface="Arial" pitchFamily="34" charset="0"/>
                <a:cs typeface="Arial" pitchFamily="34" charset="0"/>
              </a:rPr>
              <a:t>struct</a:t>
            </a:r>
            <a:endParaRPr lang="en-US" sz="2800" b="1" dirty="0">
              <a:solidFill>
                <a:srgbClr val="0000ED"/>
              </a:solidFill>
              <a:latin typeface="Arial" pitchFamily="34" charset="0"/>
              <a:cs typeface="Arial" pitchFamily="34" charset="0"/>
            </a:endParaRPr>
          </a:p>
        </p:txBody>
      </p:sp>
      <p:sp>
        <p:nvSpPr>
          <p:cNvPr id="2" name="矩形 1"/>
          <p:cNvSpPr/>
          <p:nvPr/>
        </p:nvSpPr>
        <p:spPr>
          <a:xfrm>
            <a:off x="609600" y="1143000"/>
            <a:ext cx="4572000" cy="4524315"/>
          </a:xfrm>
          <a:prstGeom prst="rect">
            <a:avLst/>
          </a:prstGeom>
        </p:spPr>
        <p:txBody>
          <a:bodyPr>
            <a:spAutoFit/>
          </a:bodyPr>
          <a:lstStyle/>
          <a:p>
            <a:r>
              <a:rPr lang="en-US" altLang="zh-CN" dirty="0" err="1">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B91AF"/>
                </a:solidFill>
                <a:latin typeface="Consolas" panose="020B0609020204030204" pitchFamily="49" charset="0"/>
              </a:rPr>
              <a:t>Ann</a:t>
            </a:r>
            <a:r>
              <a:rPr lang="en-US" altLang="zh-CN" dirty="0">
                <a:solidFill>
                  <a:srgbClr val="000000"/>
                </a:solidFill>
                <a:latin typeface="Consolas" panose="020B0609020204030204" pitchFamily="49" charset="0"/>
              </a:rPr>
              <a:t> {</a:t>
            </a:r>
          </a:p>
          <a:p>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flags;</a:t>
            </a:r>
          </a:p>
          <a:p>
            <a:r>
              <a:rPr lang="en-US" altLang="zh-CN" dirty="0" err="1">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layers;</a:t>
            </a:r>
          </a:p>
          <a:p>
            <a:r>
              <a:rPr lang="en-US" altLang="zh-CN" dirty="0">
                <a:solidFill>
                  <a:srgbClr val="0000FF"/>
                </a:solidFill>
                <a:latin typeface="Consolas" panose="020B0609020204030204" pitchFamily="49" charset="0"/>
              </a:rPr>
              <a:t>float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rprop_nminus</a:t>
            </a:r>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float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rprop_nplus</a:t>
            </a:r>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float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rprop_maxupdate</a:t>
            </a:r>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float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rprop_minupdate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float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learn_rate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Used for GD training. */</a:t>
            </a:r>
            <a:endParaRPr lang="en-US" altLang="zh-CN" dirty="0">
              <a:solidFill>
                <a:srgbClr val="000000"/>
              </a:solidFill>
              <a:latin typeface="Consolas" panose="020B0609020204030204" pitchFamily="49" charset="0"/>
            </a:endParaRPr>
          </a:p>
          <a:p>
            <a:r>
              <a:rPr lang="en-US" altLang="zh-CN" dirty="0" err="1">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B91AF"/>
                </a:solidFill>
                <a:latin typeface="Consolas" panose="020B0609020204030204" pitchFamily="49" charset="0"/>
              </a:rPr>
              <a:t>AnnLayer</a:t>
            </a:r>
            <a:r>
              <a:rPr lang="en-US" altLang="zh-CN" dirty="0">
                <a:solidFill>
                  <a:srgbClr val="000000"/>
                </a:solidFill>
                <a:latin typeface="Consolas" panose="020B0609020204030204" pitchFamily="49" charset="0"/>
              </a:rPr>
              <a:t> *layer;</a:t>
            </a:r>
          </a:p>
          <a:p>
            <a:r>
              <a:rPr lang="en-US" altLang="zh-CN" dirty="0">
                <a:solidFill>
                  <a:srgbClr val="000000"/>
                </a:solidFill>
                <a:latin typeface="Consolas" panose="020B0609020204030204" pitchFamily="49" charset="0"/>
              </a:rPr>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1876800248"/>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4431598"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Table of Content</a:t>
            </a:r>
            <a:r>
              <a:rPr lang="zh-CN" altLang="en-US" sz="2800" b="1" dirty="0" smtClean="0">
                <a:solidFill>
                  <a:srgbClr val="0000ED"/>
                </a:solidFill>
                <a:latin typeface="Arial" pitchFamily="34" charset="0"/>
                <a:cs typeface="Arial" pitchFamily="34" charset="0"/>
              </a:rPr>
              <a:t>（目录）</a:t>
            </a:r>
            <a:endParaRPr lang="en-US" sz="2800" b="1" dirty="0">
              <a:solidFill>
                <a:srgbClr val="0000ED"/>
              </a:solidFill>
              <a:latin typeface="Arial" pitchFamily="34" charset="0"/>
              <a:cs typeface="Arial" pitchFamily="34" charset="0"/>
            </a:endParaRPr>
          </a:p>
        </p:txBody>
      </p:sp>
      <p:sp>
        <p:nvSpPr>
          <p:cNvPr id="2" name="文本框 1"/>
          <p:cNvSpPr txBox="1"/>
          <p:nvPr/>
        </p:nvSpPr>
        <p:spPr>
          <a:xfrm>
            <a:off x="914400" y="1600200"/>
            <a:ext cx="5981766" cy="4154984"/>
          </a:xfrm>
          <a:prstGeom prst="rect">
            <a:avLst/>
          </a:prstGeom>
          <a:noFill/>
        </p:spPr>
        <p:txBody>
          <a:bodyPr wrap="none" rtlCol="0">
            <a:spAutoFit/>
          </a:bodyPr>
          <a:lstStyle/>
          <a:p>
            <a:r>
              <a:rPr lang="en-US" altLang="zh-CN" dirty="0" smtClean="0"/>
              <a:t>Brief introduction of Artificial Neural Network</a:t>
            </a:r>
          </a:p>
          <a:p>
            <a:r>
              <a:rPr lang="zh-CN" altLang="en-US" dirty="0" smtClean="0"/>
              <a:t>（</a:t>
            </a:r>
            <a:r>
              <a:rPr lang="zh-CN" altLang="en-US" dirty="0"/>
              <a:t>高中</a:t>
            </a:r>
            <a:r>
              <a:rPr lang="zh-CN" altLang="en-US" dirty="0" smtClean="0"/>
              <a:t>知识介绍</a:t>
            </a:r>
            <a:r>
              <a:rPr lang="zh-CN" altLang="en-US" dirty="0"/>
              <a:t>最</a:t>
            </a:r>
            <a:r>
              <a:rPr lang="zh-CN" altLang="en-US" dirty="0" smtClean="0"/>
              <a:t>简易神经网络）</a:t>
            </a:r>
            <a:endParaRPr lang="en-US" altLang="zh-CN" dirty="0" smtClean="0"/>
          </a:p>
          <a:p>
            <a:endParaRPr lang="en-US" altLang="zh-CN" dirty="0"/>
          </a:p>
          <a:p>
            <a:r>
              <a:rPr lang="en-US" altLang="zh-CN" dirty="0" smtClean="0"/>
              <a:t>Neural </a:t>
            </a:r>
            <a:r>
              <a:rPr lang="en-US" altLang="zh-CN" dirty="0" err="1" smtClean="0"/>
              <a:t>Redis</a:t>
            </a:r>
            <a:r>
              <a:rPr lang="en-US" altLang="zh-CN" dirty="0" smtClean="0"/>
              <a:t> source analysis</a:t>
            </a:r>
          </a:p>
          <a:p>
            <a:r>
              <a:rPr lang="zh-CN" altLang="en-US" dirty="0" smtClean="0"/>
              <a:t>（</a:t>
            </a:r>
            <a:r>
              <a:rPr lang="en-US" altLang="zh-CN" dirty="0" smtClean="0"/>
              <a:t>Neural</a:t>
            </a:r>
            <a:r>
              <a:rPr lang="zh-CN" altLang="en-US" dirty="0" smtClean="0"/>
              <a:t>模块源码分析）</a:t>
            </a:r>
            <a:endParaRPr lang="en-US" altLang="zh-CN" dirty="0" smtClean="0"/>
          </a:p>
          <a:p>
            <a:endParaRPr lang="en-US" altLang="zh-CN" dirty="0"/>
          </a:p>
          <a:p>
            <a:r>
              <a:rPr lang="en-US" altLang="zh-CN" dirty="0" smtClean="0"/>
              <a:t>Neural API</a:t>
            </a:r>
            <a:endParaRPr lang="en-US" altLang="zh-CN" dirty="0"/>
          </a:p>
          <a:p>
            <a:r>
              <a:rPr lang="zh-CN" altLang="en-US" dirty="0"/>
              <a:t>（</a:t>
            </a:r>
            <a:r>
              <a:rPr lang="en-US" altLang="zh-CN" dirty="0"/>
              <a:t>Neural</a:t>
            </a:r>
            <a:r>
              <a:rPr lang="zh-CN" altLang="en-US" dirty="0"/>
              <a:t>模块接口介绍</a:t>
            </a:r>
            <a:r>
              <a:rPr lang="zh-CN" altLang="en-US" dirty="0" smtClean="0"/>
              <a:t>）</a:t>
            </a:r>
            <a:endParaRPr lang="en-US" altLang="zh-CN" dirty="0" smtClean="0"/>
          </a:p>
          <a:p>
            <a:endParaRPr lang="en-US" altLang="zh-CN" dirty="0"/>
          </a:p>
          <a:p>
            <a:r>
              <a:rPr lang="en-US" altLang="zh-CN" dirty="0" smtClean="0"/>
              <a:t>Supplementary </a:t>
            </a:r>
            <a:r>
              <a:rPr lang="en-US" altLang="zh-CN" dirty="0"/>
              <a:t>Ⅰ</a:t>
            </a:r>
            <a:r>
              <a:rPr lang="en-US" altLang="zh-CN" dirty="0" smtClean="0"/>
              <a:t>: AVX </a:t>
            </a:r>
          </a:p>
          <a:p>
            <a:r>
              <a:rPr lang="en-US" altLang="zh-CN" dirty="0" smtClean="0"/>
              <a:t> </a:t>
            </a:r>
            <a:r>
              <a:rPr lang="zh-CN" altLang="en-US" dirty="0" smtClean="0"/>
              <a:t>（</a:t>
            </a:r>
            <a:r>
              <a:rPr lang="en-US" altLang="zh-CN" dirty="0" smtClean="0"/>
              <a:t>AVX</a:t>
            </a:r>
            <a:r>
              <a:rPr lang="zh-CN" altLang="en-US" dirty="0" smtClean="0"/>
              <a:t>指令加速介绍）</a:t>
            </a:r>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8510652"/>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304800"/>
            <a:ext cx="2565126"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Data interface</a:t>
            </a:r>
            <a:endParaRPr lang="en-US" sz="2800" b="1" dirty="0">
              <a:solidFill>
                <a:srgbClr val="0000ED"/>
              </a:solidFill>
              <a:latin typeface="Arial" pitchFamily="34" charset="0"/>
              <a:cs typeface="Arial" pitchFamily="34" charset="0"/>
            </a:endParaRPr>
          </a:p>
        </p:txBody>
      </p:sp>
      <p:sp>
        <p:nvSpPr>
          <p:cNvPr id="2" name="矩形 1"/>
          <p:cNvSpPr/>
          <p:nvPr/>
        </p:nvSpPr>
        <p:spPr>
          <a:xfrm>
            <a:off x="457200" y="1447800"/>
            <a:ext cx="9144000" cy="4401205"/>
          </a:xfrm>
          <a:prstGeom prst="rect">
            <a:avLst/>
          </a:prstGeom>
        </p:spPr>
        <p:txBody>
          <a:bodyPr wrap="square">
            <a:spAutoFit/>
          </a:bodyPr>
          <a:lstStyle/>
          <a:p>
            <a:r>
              <a:rPr lang="en-US" altLang="zh-CN" sz="1400" dirty="0">
                <a:solidFill>
                  <a:srgbClr val="008000"/>
                </a:solidFill>
                <a:latin typeface="Consolas" panose="020B0609020204030204" pitchFamily="49" charset="0"/>
              </a:rPr>
              <a:t>/* Raw interface to data structures */</a:t>
            </a:r>
            <a:endParaRPr lang="en-US" altLang="zh-CN" sz="1400" dirty="0">
              <a:solidFill>
                <a:srgbClr val="000000"/>
              </a:solidFill>
              <a:latin typeface="Consolas" panose="020B0609020204030204" pitchFamily="49" charset="0"/>
            </a:endParaRP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OUTPUT</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net,l,i</a:t>
            </a:r>
            <a:r>
              <a:rPr lang="en-US" altLang="zh-CN" sz="1400" dirty="0">
                <a:solidFill>
                  <a:srgbClr val="000000"/>
                </a:solidFill>
                <a:latin typeface="Consolas" panose="020B0609020204030204" pitchFamily="49" charset="0"/>
              </a:rPr>
              <a:t>) (net)-&gt;layer[l].output[</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a:t>
            </a:r>
          </a:p>
          <a:p>
            <a:r>
              <a:rPr lang="nb-NO" altLang="zh-CN" sz="1400" dirty="0">
                <a:solidFill>
                  <a:srgbClr val="808080"/>
                </a:solidFill>
                <a:latin typeface="Consolas" panose="020B0609020204030204" pitchFamily="49" charset="0"/>
              </a:rPr>
              <a:t>#define</a:t>
            </a:r>
            <a:r>
              <a:rPr lang="nb-NO" altLang="zh-CN" sz="1400" dirty="0">
                <a:solidFill>
                  <a:srgbClr val="000000"/>
                </a:solidFill>
                <a:latin typeface="Consolas" panose="020B0609020204030204" pitchFamily="49" charset="0"/>
              </a:rPr>
              <a:t> </a:t>
            </a:r>
            <a:r>
              <a:rPr lang="nb-NO" altLang="zh-CN" sz="1400" dirty="0">
                <a:solidFill>
                  <a:srgbClr val="6F008A"/>
                </a:solidFill>
                <a:latin typeface="Consolas" panose="020B0609020204030204" pitchFamily="49" charset="0"/>
              </a:rPr>
              <a:t>ERROR</a:t>
            </a:r>
            <a:r>
              <a:rPr lang="nb-NO" altLang="zh-CN" sz="1400" dirty="0">
                <a:solidFill>
                  <a:srgbClr val="000000"/>
                </a:solidFill>
                <a:latin typeface="Consolas" panose="020B0609020204030204" pitchFamily="49" charset="0"/>
              </a:rPr>
              <a:t>(net,l,i) (net)-&gt;layer[l].error[i]</a:t>
            </a: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WEIGHT</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net,l,i,j</a:t>
            </a:r>
            <a:r>
              <a:rPr lang="en-US" altLang="zh-CN" sz="1400" dirty="0">
                <a:solidFill>
                  <a:srgbClr val="000000"/>
                </a:solidFill>
                <a:latin typeface="Consolas" panose="020B0609020204030204" pitchFamily="49" charset="0"/>
              </a:rPr>
              <a:t>) (net)-&gt;layer[l].weight[((j)*(net)-&gt;layer[l].units)+(</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a:t>
            </a:r>
          </a:p>
          <a:p>
            <a:r>
              <a:rPr lang="nb-NO" altLang="zh-CN" sz="1400" dirty="0">
                <a:solidFill>
                  <a:srgbClr val="808080"/>
                </a:solidFill>
                <a:latin typeface="Consolas" panose="020B0609020204030204" pitchFamily="49" charset="0"/>
              </a:rPr>
              <a:t>#define</a:t>
            </a:r>
            <a:r>
              <a:rPr lang="nb-NO" altLang="zh-CN" sz="1400" dirty="0">
                <a:solidFill>
                  <a:srgbClr val="000000"/>
                </a:solidFill>
                <a:latin typeface="Consolas" panose="020B0609020204030204" pitchFamily="49" charset="0"/>
              </a:rPr>
              <a:t> </a:t>
            </a:r>
            <a:r>
              <a:rPr lang="nb-NO" altLang="zh-CN" sz="1400" dirty="0">
                <a:solidFill>
                  <a:srgbClr val="6F008A"/>
                </a:solidFill>
                <a:latin typeface="Consolas" panose="020B0609020204030204" pitchFamily="49" charset="0"/>
              </a:rPr>
              <a:t>GRADIENT</a:t>
            </a:r>
            <a:r>
              <a:rPr lang="nb-NO" altLang="zh-CN" sz="1400" dirty="0">
                <a:solidFill>
                  <a:srgbClr val="000000"/>
                </a:solidFill>
                <a:latin typeface="Consolas" panose="020B0609020204030204" pitchFamily="49" charset="0"/>
              </a:rPr>
              <a:t>(net,l,i,j) (net)-&gt;layer[l].gradient[((j)*(net)-&gt;layer[l].units)+(i)]</a:t>
            </a: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SGRADIENT</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net,l,i,j</a:t>
            </a:r>
            <a:r>
              <a:rPr lang="en-US" altLang="zh-CN" sz="1400" dirty="0">
                <a:solidFill>
                  <a:srgbClr val="000000"/>
                </a:solidFill>
                <a:latin typeface="Consolas" panose="020B0609020204030204" pitchFamily="49" charset="0"/>
              </a:rPr>
              <a:t>) (net)-&gt;layer[l].</a:t>
            </a:r>
            <a:r>
              <a:rPr lang="en-US" altLang="zh-CN" sz="1400" dirty="0" err="1">
                <a:solidFill>
                  <a:srgbClr val="000000"/>
                </a:solidFill>
                <a:latin typeface="Consolas" panose="020B0609020204030204" pitchFamily="49" charset="0"/>
              </a:rPr>
              <a:t>sgradient</a:t>
            </a:r>
            <a:r>
              <a:rPr lang="en-US" altLang="zh-CN" sz="1400" dirty="0">
                <a:solidFill>
                  <a:srgbClr val="000000"/>
                </a:solidFill>
                <a:latin typeface="Consolas" panose="020B0609020204030204" pitchFamily="49" charset="0"/>
              </a:rPr>
              <a:t>[((j)*(net)-&gt;layer[l].units)+(</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a:t>
            </a:r>
          </a:p>
          <a:p>
            <a:r>
              <a:rPr lang="nb-NO" altLang="zh-CN" sz="1400" dirty="0">
                <a:solidFill>
                  <a:srgbClr val="808080"/>
                </a:solidFill>
                <a:latin typeface="Consolas" panose="020B0609020204030204" pitchFamily="49" charset="0"/>
              </a:rPr>
              <a:t>#define</a:t>
            </a:r>
            <a:r>
              <a:rPr lang="nb-NO" altLang="zh-CN" sz="1400" dirty="0">
                <a:solidFill>
                  <a:srgbClr val="000000"/>
                </a:solidFill>
                <a:latin typeface="Consolas" panose="020B0609020204030204" pitchFamily="49" charset="0"/>
              </a:rPr>
              <a:t> </a:t>
            </a:r>
            <a:r>
              <a:rPr lang="nb-NO" altLang="zh-CN" sz="1400" dirty="0">
                <a:solidFill>
                  <a:srgbClr val="6F008A"/>
                </a:solidFill>
                <a:latin typeface="Consolas" panose="020B0609020204030204" pitchFamily="49" charset="0"/>
              </a:rPr>
              <a:t>PGRADIENT</a:t>
            </a:r>
            <a:r>
              <a:rPr lang="nb-NO" altLang="zh-CN" sz="1400" dirty="0">
                <a:solidFill>
                  <a:srgbClr val="000000"/>
                </a:solidFill>
                <a:latin typeface="Consolas" panose="020B0609020204030204" pitchFamily="49" charset="0"/>
              </a:rPr>
              <a:t>(net,l,i,j) (net)-&gt;layer[l].pgradient[((j)*(net)-&gt;layer[l].units)+(i)]</a:t>
            </a:r>
          </a:p>
          <a:p>
            <a:r>
              <a:rPr lang="nb-NO" altLang="zh-CN" sz="1400" dirty="0">
                <a:solidFill>
                  <a:srgbClr val="808080"/>
                </a:solidFill>
                <a:latin typeface="Consolas" panose="020B0609020204030204" pitchFamily="49" charset="0"/>
              </a:rPr>
              <a:t>#define</a:t>
            </a:r>
            <a:r>
              <a:rPr lang="nb-NO" altLang="zh-CN" sz="1400" dirty="0">
                <a:solidFill>
                  <a:srgbClr val="000000"/>
                </a:solidFill>
                <a:latin typeface="Consolas" panose="020B0609020204030204" pitchFamily="49" charset="0"/>
              </a:rPr>
              <a:t> </a:t>
            </a:r>
            <a:r>
              <a:rPr lang="nb-NO" altLang="zh-CN" sz="1400" dirty="0">
                <a:solidFill>
                  <a:srgbClr val="6F008A"/>
                </a:solidFill>
                <a:latin typeface="Consolas" panose="020B0609020204030204" pitchFamily="49" charset="0"/>
              </a:rPr>
              <a:t>DELTA</a:t>
            </a:r>
            <a:r>
              <a:rPr lang="nb-NO" altLang="zh-CN" sz="1400" dirty="0">
                <a:solidFill>
                  <a:srgbClr val="000000"/>
                </a:solidFill>
                <a:latin typeface="Consolas" panose="020B0609020204030204" pitchFamily="49" charset="0"/>
              </a:rPr>
              <a:t>(net,l,i,j) (net)-&gt;layer[l].delta[((j)*(net)-&gt;layer[l].units)+(i)]</a:t>
            </a: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LAYERS</a:t>
            </a:r>
            <a:r>
              <a:rPr lang="en-US" altLang="zh-CN" sz="1400" dirty="0">
                <a:solidFill>
                  <a:srgbClr val="000000"/>
                </a:solidFill>
                <a:latin typeface="Consolas" panose="020B0609020204030204" pitchFamily="49" charset="0"/>
              </a:rPr>
              <a:t>(net) (net)-&gt;layers</a:t>
            </a: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UNITS</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net,l</a:t>
            </a:r>
            <a:r>
              <a:rPr lang="en-US" altLang="zh-CN" sz="1400" dirty="0">
                <a:solidFill>
                  <a:srgbClr val="000000"/>
                </a:solidFill>
                <a:latin typeface="Consolas" panose="020B0609020204030204" pitchFamily="49" charset="0"/>
              </a:rPr>
              <a:t>) (net)-&gt;layer[l].units</a:t>
            </a: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WEIGHTS</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net,l</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UNITS</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net,l</a:t>
            </a:r>
            <a:r>
              <a:rPr lang="en-US" altLang="zh-CN" sz="1400" dirty="0">
                <a:solidFill>
                  <a:srgbClr val="000000"/>
                </a:solidFill>
                <a:latin typeface="Consolas" panose="020B0609020204030204" pitchFamily="49" charset="0"/>
              </a:rPr>
              <a:t>)*</a:t>
            </a:r>
            <a:r>
              <a:rPr lang="en-US" altLang="zh-CN" sz="1400" dirty="0">
                <a:solidFill>
                  <a:srgbClr val="6F008A"/>
                </a:solidFill>
                <a:latin typeface="Consolas" panose="020B0609020204030204" pitchFamily="49" charset="0"/>
              </a:rPr>
              <a:t>UNITS</a:t>
            </a:r>
            <a:r>
              <a:rPr lang="en-US" altLang="zh-CN" sz="1400" dirty="0">
                <a:solidFill>
                  <a:srgbClr val="000000"/>
                </a:solidFill>
                <a:latin typeface="Consolas" panose="020B0609020204030204" pitchFamily="49" charset="0"/>
              </a:rPr>
              <a:t>(net,l-1))</a:t>
            </a: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OUTPUT_NODE</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net,i</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OUTPUT</a:t>
            </a:r>
            <a:r>
              <a:rPr lang="en-US" altLang="zh-CN" sz="1400" dirty="0">
                <a:solidFill>
                  <a:srgbClr val="000000"/>
                </a:solidFill>
                <a:latin typeface="Consolas" panose="020B0609020204030204" pitchFamily="49" charset="0"/>
              </a:rPr>
              <a:t>(net,0,i)</a:t>
            </a:r>
          </a:p>
          <a:p>
            <a:r>
              <a:rPr lang="nl-NL" altLang="zh-CN" sz="1400" dirty="0">
                <a:solidFill>
                  <a:srgbClr val="808080"/>
                </a:solidFill>
                <a:latin typeface="Consolas" panose="020B0609020204030204" pitchFamily="49" charset="0"/>
              </a:rPr>
              <a:t>#define</a:t>
            </a:r>
            <a:r>
              <a:rPr lang="nl-NL" altLang="zh-CN" sz="1400" dirty="0">
                <a:solidFill>
                  <a:srgbClr val="000000"/>
                </a:solidFill>
                <a:latin typeface="Consolas" panose="020B0609020204030204" pitchFamily="49" charset="0"/>
              </a:rPr>
              <a:t> </a:t>
            </a:r>
            <a:r>
              <a:rPr lang="nl-NL" altLang="zh-CN" sz="1400" dirty="0">
                <a:solidFill>
                  <a:srgbClr val="6F008A"/>
                </a:solidFill>
                <a:latin typeface="Consolas" panose="020B0609020204030204" pitchFamily="49" charset="0"/>
              </a:rPr>
              <a:t>INPUT_NODE</a:t>
            </a:r>
            <a:r>
              <a:rPr lang="nl-NL" altLang="zh-CN" sz="1400" dirty="0">
                <a:solidFill>
                  <a:srgbClr val="000000"/>
                </a:solidFill>
                <a:latin typeface="Consolas" panose="020B0609020204030204" pitchFamily="49" charset="0"/>
              </a:rPr>
              <a:t>(net,i) </a:t>
            </a:r>
            <a:r>
              <a:rPr lang="nl-NL" altLang="zh-CN" sz="1400" dirty="0">
                <a:solidFill>
                  <a:srgbClr val="6F008A"/>
                </a:solidFill>
                <a:latin typeface="Consolas" panose="020B0609020204030204" pitchFamily="49" charset="0"/>
              </a:rPr>
              <a:t>OUTPUT</a:t>
            </a:r>
            <a:r>
              <a:rPr lang="nl-NL" altLang="zh-CN" sz="1400" dirty="0">
                <a:solidFill>
                  <a:srgbClr val="000000"/>
                </a:solidFill>
                <a:latin typeface="Consolas" panose="020B0609020204030204" pitchFamily="49" charset="0"/>
              </a:rPr>
              <a:t>(net,((net)-&gt;layers)-1,i)</a:t>
            </a: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OUTPUT_UNITS</a:t>
            </a:r>
            <a:r>
              <a:rPr lang="en-US" altLang="zh-CN" sz="1400" dirty="0">
                <a:solidFill>
                  <a:srgbClr val="000000"/>
                </a:solidFill>
                <a:latin typeface="Consolas" panose="020B0609020204030204" pitchFamily="49" charset="0"/>
              </a:rPr>
              <a:t>(net) </a:t>
            </a:r>
            <a:r>
              <a:rPr lang="en-US" altLang="zh-CN" sz="1400" dirty="0">
                <a:solidFill>
                  <a:srgbClr val="6F008A"/>
                </a:solidFill>
                <a:latin typeface="Consolas" panose="020B0609020204030204" pitchFamily="49" charset="0"/>
              </a:rPr>
              <a:t>UNITS</a:t>
            </a:r>
            <a:r>
              <a:rPr lang="en-US" altLang="zh-CN" sz="1400" dirty="0">
                <a:solidFill>
                  <a:srgbClr val="000000"/>
                </a:solidFill>
                <a:latin typeface="Consolas" panose="020B0609020204030204" pitchFamily="49" charset="0"/>
              </a:rPr>
              <a:t>(net,0)</a:t>
            </a: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INPUT_UNITS</a:t>
            </a:r>
            <a:r>
              <a:rPr lang="en-US" altLang="zh-CN" sz="1400" dirty="0">
                <a:solidFill>
                  <a:srgbClr val="000000"/>
                </a:solidFill>
                <a:latin typeface="Consolas" panose="020B0609020204030204" pitchFamily="49" charset="0"/>
              </a:rPr>
              <a:t>(net) (</a:t>
            </a:r>
            <a:r>
              <a:rPr lang="en-US" altLang="zh-CN" sz="1400" dirty="0">
                <a:solidFill>
                  <a:srgbClr val="6F008A"/>
                </a:solidFill>
                <a:latin typeface="Consolas" panose="020B0609020204030204" pitchFamily="49" charset="0"/>
              </a:rPr>
              <a:t>UNITS</a:t>
            </a:r>
            <a:r>
              <a:rPr lang="en-US" altLang="zh-CN" sz="1400" dirty="0">
                <a:solidFill>
                  <a:srgbClr val="000000"/>
                </a:solidFill>
                <a:latin typeface="Consolas" panose="020B0609020204030204" pitchFamily="49" charset="0"/>
              </a:rPr>
              <a:t>(net,((net)-&gt;layers)-1)-1)</a:t>
            </a: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RPROP_NMINUS</a:t>
            </a:r>
            <a:r>
              <a:rPr lang="en-US" altLang="zh-CN" sz="1400" dirty="0">
                <a:solidFill>
                  <a:srgbClr val="000000"/>
                </a:solidFill>
                <a:latin typeface="Consolas" panose="020B0609020204030204" pitchFamily="49" charset="0"/>
              </a:rPr>
              <a:t>(net) (net)-&gt;</a:t>
            </a:r>
            <a:r>
              <a:rPr lang="en-US" altLang="zh-CN" sz="1400" dirty="0" err="1">
                <a:solidFill>
                  <a:srgbClr val="000000"/>
                </a:solidFill>
                <a:latin typeface="Consolas" panose="020B0609020204030204" pitchFamily="49" charset="0"/>
              </a:rPr>
              <a:t>rprop_nminus</a:t>
            </a:r>
            <a:endParaRPr lang="en-US" altLang="zh-CN" sz="1400" dirty="0">
              <a:solidFill>
                <a:srgbClr val="000000"/>
              </a:solidFill>
              <a:latin typeface="Consolas" panose="020B0609020204030204" pitchFamily="49" charset="0"/>
            </a:endParaRP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RPROP_NPLUS</a:t>
            </a:r>
            <a:r>
              <a:rPr lang="en-US" altLang="zh-CN" sz="1400" dirty="0">
                <a:solidFill>
                  <a:srgbClr val="000000"/>
                </a:solidFill>
                <a:latin typeface="Consolas" panose="020B0609020204030204" pitchFamily="49" charset="0"/>
              </a:rPr>
              <a:t>(net) (net)-&gt;</a:t>
            </a:r>
            <a:r>
              <a:rPr lang="en-US" altLang="zh-CN" sz="1400" dirty="0" err="1">
                <a:solidFill>
                  <a:srgbClr val="000000"/>
                </a:solidFill>
                <a:latin typeface="Consolas" panose="020B0609020204030204" pitchFamily="49" charset="0"/>
              </a:rPr>
              <a:t>rprop_nplus</a:t>
            </a:r>
            <a:endParaRPr lang="en-US" altLang="zh-CN" sz="1400" dirty="0">
              <a:solidFill>
                <a:srgbClr val="000000"/>
              </a:solidFill>
              <a:latin typeface="Consolas" panose="020B0609020204030204" pitchFamily="49" charset="0"/>
            </a:endParaRP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RPROP_MAXUPDATE</a:t>
            </a:r>
            <a:r>
              <a:rPr lang="en-US" altLang="zh-CN" sz="1400" dirty="0">
                <a:solidFill>
                  <a:srgbClr val="000000"/>
                </a:solidFill>
                <a:latin typeface="Consolas" panose="020B0609020204030204" pitchFamily="49" charset="0"/>
              </a:rPr>
              <a:t>(net) (net)-&gt;</a:t>
            </a:r>
            <a:r>
              <a:rPr lang="en-US" altLang="zh-CN" sz="1400" dirty="0" err="1">
                <a:solidFill>
                  <a:srgbClr val="000000"/>
                </a:solidFill>
                <a:latin typeface="Consolas" panose="020B0609020204030204" pitchFamily="49" charset="0"/>
              </a:rPr>
              <a:t>rprop_maxupdate</a:t>
            </a:r>
            <a:endParaRPr lang="en-US" altLang="zh-CN" sz="1400" dirty="0">
              <a:solidFill>
                <a:srgbClr val="000000"/>
              </a:solidFill>
              <a:latin typeface="Consolas" panose="020B0609020204030204" pitchFamily="49" charset="0"/>
            </a:endParaRP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RPROP_MINUPDATE</a:t>
            </a:r>
            <a:r>
              <a:rPr lang="en-US" altLang="zh-CN" sz="1400" dirty="0">
                <a:solidFill>
                  <a:srgbClr val="000000"/>
                </a:solidFill>
                <a:latin typeface="Consolas" panose="020B0609020204030204" pitchFamily="49" charset="0"/>
              </a:rPr>
              <a:t>(net) (net)-&gt;</a:t>
            </a:r>
            <a:r>
              <a:rPr lang="en-US" altLang="zh-CN" sz="1400" dirty="0" err="1">
                <a:solidFill>
                  <a:srgbClr val="000000"/>
                </a:solidFill>
                <a:latin typeface="Consolas" panose="020B0609020204030204" pitchFamily="49" charset="0"/>
              </a:rPr>
              <a:t>rprop_minupdate</a:t>
            </a:r>
            <a:endParaRPr lang="en-US" altLang="zh-CN" sz="1400" dirty="0">
              <a:solidFill>
                <a:srgbClr val="000000"/>
              </a:solidFill>
              <a:latin typeface="Consolas" panose="020B0609020204030204" pitchFamily="49" charset="0"/>
            </a:endParaRPr>
          </a:p>
          <a:p>
            <a:r>
              <a:rPr lang="en-US" altLang="zh-CN" sz="1400" dirty="0">
                <a:solidFill>
                  <a:srgbClr val="808080"/>
                </a:solidFill>
                <a:latin typeface="Consolas" panose="020B0609020204030204" pitchFamily="49" charset="0"/>
              </a:rPr>
              <a:t>#define</a:t>
            </a:r>
            <a:r>
              <a:rPr lang="en-US" altLang="zh-CN" sz="1400" dirty="0">
                <a:solidFill>
                  <a:srgbClr val="000000"/>
                </a:solidFill>
                <a:latin typeface="Consolas" panose="020B0609020204030204" pitchFamily="49" charset="0"/>
              </a:rPr>
              <a:t> </a:t>
            </a:r>
            <a:r>
              <a:rPr lang="en-US" altLang="zh-CN" sz="1400" dirty="0">
                <a:solidFill>
                  <a:srgbClr val="6F008A"/>
                </a:solidFill>
                <a:latin typeface="Consolas" panose="020B0609020204030204" pitchFamily="49" charset="0"/>
              </a:rPr>
              <a:t>LEARN_RATE</a:t>
            </a:r>
            <a:r>
              <a:rPr lang="en-US" altLang="zh-CN" sz="1400" dirty="0">
                <a:solidFill>
                  <a:srgbClr val="000000"/>
                </a:solidFill>
                <a:latin typeface="Consolas" panose="020B0609020204030204" pitchFamily="49" charset="0"/>
              </a:rPr>
              <a:t>(net) (net)-&gt;</a:t>
            </a:r>
            <a:r>
              <a:rPr lang="en-US" altLang="zh-CN" sz="1400" dirty="0" err="1">
                <a:solidFill>
                  <a:srgbClr val="000000"/>
                </a:solidFill>
                <a:latin typeface="Consolas" panose="020B0609020204030204" pitchFamily="49" charset="0"/>
              </a:rPr>
              <a:t>learn_rate</a:t>
            </a:r>
            <a:endParaRPr lang="zh-CN" altLang="en-US" sz="1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52" y="6134100"/>
            <a:ext cx="1981200" cy="72390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141926671"/>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2483372"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Brief process</a:t>
            </a:r>
            <a:endParaRPr lang="en-US" sz="2800" b="1" dirty="0">
              <a:solidFill>
                <a:srgbClr val="0000ED"/>
              </a:solidFill>
              <a:latin typeface="Arial" pitchFamily="34" charset="0"/>
              <a:cs typeface="Arial" pitchFamily="34" charset="0"/>
            </a:endParaRPr>
          </a:p>
        </p:txBody>
      </p:sp>
      <p:sp>
        <p:nvSpPr>
          <p:cNvPr id="2" name="矩形 1"/>
          <p:cNvSpPr/>
          <p:nvPr/>
        </p:nvSpPr>
        <p:spPr>
          <a:xfrm>
            <a:off x="533400" y="1143000"/>
            <a:ext cx="3993401" cy="3046988"/>
          </a:xfrm>
          <a:prstGeom prst="rect">
            <a:avLst/>
          </a:prstGeom>
        </p:spPr>
        <p:txBody>
          <a:bodyPr wrap="none">
            <a:spAutoFit/>
          </a:bodyPr>
          <a:lstStyle/>
          <a:p>
            <a:r>
              <a:rPr lang="en-US" altLang="zh-CN" dirty="0" err="1" smtClean="0"/>
              <a:t>AnnCreateNet</a:t>
            </a:r>
            <a:endParaRPr lang="en-US" altLang="zh-CN" dirty="0" smtClean="0"/>
          </a:p>
          <a:p>
            <a:endParaRPr lang="en-US" altLang="zh-CN" dirty="0"/>
          </a:p>
          <a:p>
            <a:r>
              <a:rPr lang="en-US" altLang="zh-CN" dirty="0" smtClean="0"/>
              <a:t>Iteration:</a:t>
            </a:r>
          </a:p>
          <a:p>
            <a:r>
              <a:rPr lang="en-US" altLang="zh-CN" dirty="0"/>
              <a:t>	</a:t>
            </a:r>
            <a:r>
              <a:rPr lang="en-US" altLang="zh-CN" dirty="0" err="1" smtClean="0"/>
              <a:t>AnnSimulateError</a:t>
            </a:r>
            <a:endParaRPr lang="en-US" altLang="zh-CN" dirty="0" smtClean="0"/>
          </a:p>
          <a:p>
            <a:r>
              <a:rPr lang="en-US" altLang="zh-CN" dirty="0"/>
              <a:t>	</a:t>
            </a:r>
            <a:r>
              <a:rPr lang="en-US" altLang="zh-CN" dirty="0" err="1" smtClean="0"/>
              <a:t>AnnSetDeltas</a:t>
            </a:r>
            <a:endParaRPr lang="en-US" altLang="zh-CN" dirty="0" smtClean="0"/>
          </a:p>
          <a:p>
            <a:r>
              <a:rPr lang="en-US" altLang="zh-CN" dirty="0"/>
              <a:t>	</a:t>
            </a:r>
            <a:r>
              <a:rPr lang="en-US" altLang="zh-CN" dirty="0" err="1" smtClean="0"/>
              <a:t>AnnCalculateGradients</a:t>
            </a:r>
            <a:endParaRPr lang="en-US" altLang="zh-CN" dirty="0" smtClean="0"/>
          </a:p>
          <a:p>
            <a:r>
              <a:rPr lang="en-US" altLang="zh-CN" dirty="0"/>
              <a:t>	</a:t>
            </a:r>
            <a:r>
              <a:rPr lang="en-US" altLang="zh-CN" dirty="0" err="1" smtClean="0"/>
              <a:t>AnnUpdateDeltasGD</a:t>
            </a:r>
            <a:endParaRPr lang="en-US" altLang="zh-CN" dirty="0" smtClean="0"/>
          </a:p>
          <a:p>
            <a:r>
              <a:rPr lang="en-US" altLang="zh-CN" dirty="0"/>
              <a:t>	</a:t>
            </a:r>
            <a:r>
              <a:rPr lang="en-US" altLang="zh-CN" dirty="0" err="1"/>
              <a:t>AnnAdjustWeights</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1419992790"/>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76200"/>
            <a:ext cx="2683748"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Create </a:t>
            </a:r>
            <a:r>
              <a:rPr lang="en-US" altLang="zh-CN" sz="2800" b="1" dirty="0" smtClean="0">
                <a:solidFill>
                  <a:srgbClr val="0000ED"/>
                </a:solidFill>
                <a:latin typeface="Arial" pitchFamily="34" charset="0"/>
                <a:cs typeface="Arial" pitchFamily="34" charset="0"/>
              </a:rPr>
              <a:t>the</a:t>
            </a:r>
            <a:r>
              <a:rPr lang="en-US" sz="2800" b="1" dirty="0" smtClean="0">
                <a:solidFill>
                  <a:srgbClr val="0000ED"/>
                </a:solidFill>
                <a:latin typeface="Arial" pitchFamily="34" charset="0"/>
                <a:cs typeface="Arial" pitchFamily="34" charset="0"/>
              </a:rPr>
              <a:t> net</a:t>
            </a:r>
            <a:endParaRPr lang="en-US" sz="2800" b="1" dirty="0">
              <a:solidFill>
                <a:srgbClr val="0000ED"/>
              </a:solidFill>
              <a:latin typeface="Arial" pitchFamily="34" charset="0"/>
              <a:cs typeface="Arial" pitchFamily="34" charset="0"/>
            </a:endParaRPr>
          </a:p>
        </p:txBody>
      </p:sp>
      <p:sp>
        <p:nvSpPr>
          <p:cNvPr id="5" name="流程图: 过程 4"/>
          <p:cNvSpPr/>
          <p:nvPr/>
        </p:nvSpPr>
        <p:spPr bwMode="auto">
          <a:xfrm>
            <a:off x="2458101" y="918519"/>
            <a:ext cx="2113899" cy="430684"/>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AnnCreateNet3</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6" name="流程图: 过程 5"/>
          <p:cNvSpPr/>
          <p:nvPr/>
        </p:nvSpPr>
        <p:spPr bwMode="auto">
          <a:xfrm>
            <a:off x="2458100" y="1950052"/>
            <a:ext cx="2113899" cy="430684"/>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rPr>
              <a:t>AnnCreateNet</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7" name="下箭头 6"/>
          <p:cNvSpPr/>
          <p:nvPr/>
        </p:nvSpPr>
        <p:spPr bwMode="auto">
          <a:xfrm>
            <a:off x="3329474" y="1437505"/>
            <a:ext cx="371150" cy="483716"/>
          </a:xfrm>
          <a:prstGeom prst="downArrow">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4" name="流程图: 过程 13"/>
          <p:cNvSpPr/>
          <p:nvPr/>
        </p:nvSpPr>
        <p:spPr bwMode="auto">
          <a:xfrm>
            <a:off x="0" y="2772032"/>
            <a:ext cx="9144000" cy="428368"/>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err="1" smtClean="0"/>
              <a:t>AnnAlloc</a:t>
            </a:r>
            <a:r>
              <a:rPr lang="en-US" altLang="zh-CN" dirty="0" smtClean="0"/>
              <a:t>      </a:t>
            </a:r>
            <a:r>
              <a:rPr lang="en-US" altLang="zh-CN" dirty="0" err="1" smtClean="0"/>
              <a:t>AnnInitLayer</a:t>
            </a:r>
            <a:r>
              <a:rPr lang="en-US" altLang="zh-CN" dirty="0" smtClean="0"/>
              <a:t>    </a:t>
            </a:r>
            <a:r>
              <a:rPr lang="en-US" altLang="zh-CN" dirty="0" err="1" smtClean="0"/>
              <a:t>AnnSetRandomWeights</a:t>
            </a:r>
            <a:r>
              <a:rPr lang="en-US" altLang="zh-CN" dirty="0" smtClean="0"/>
              <a:t>         </a:t>
            </a:r>
            <a:r>
              <a:rPr lang="en-US" altLang="zh-CN" dirty="0" err="1" smtClean="0"/>
              <a:t>AnnSetDeltas</a:t>
            </a:r>
            <a:r>
              <a:rPr lang="en-US" altLang="zh-CN" dirty="0" smtClean="0"/>
              <a:t>  </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16" name="左大括号 15"/>
          <p:cNvSpPr/>
          <p:nvPr/>
        </p:nvSpPr>
        <p:spPr bwMode="auto">
          <a:xfrm rot="5400000">
            <a:off x="3583460" y="-1068860"/>
            <a:ext cx="300683" cy="7315201"/>
          </a:xfrm>
          <a:prstGeom prst="leftBrace">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7" name="下箭头 16"/>
          <p:cNvSpPr/>
          <p:nvPr/>
        </p:nvSpPr>
        <p:spPr bwMode="auto">
          <a:xfrm>
            <a:off x="381000" y="3233349"/>
            <a:ext cx="228600" cy="469817"/>
          </a:xfrm>
          <a:prstGeom prst="downArrow">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8" name="流程图: 过程 17"/>
          <p:cNvSpPr/>
          <p:nvPr/>
        </p:nvSpPr>
        <p:spPr bwMode="auto">
          <a:xfrm>
            <a:off x="0" y="3716439"/>
            <a:ext cx="1515762" cy="2303361"/>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smtClean="0"/>
              <a:t>malloc</a:t>
            </a:r>
            <a:r>
              <a:rPr lang="en-US" altLang="zh-CN" sz="1600" dirty="0" smtClean="0"/>
              <a:t> net</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t>m</a:t>
            </a:r>
            <a:r>
              <a:rPr kumimoji="0" lang="en-US" altLang="zh-CN" sz="1600" b="0" i="0" u="none" strike="noStrike" cap="none" normalizeH="0" baseline="0" dirty="0" err="1" smtClean="0">
                <a:ln>
                  <a:noFill/>
                </a:ln>
                <a:solidFill>
                  <a:schemeClr val="tx1"/>
                </a:solidFill>
                <a:effectLst/>
              </a:rPr>
              <a:t>alloc</a:t>
            </a:r>
            <a:r>
              <a:rPr kumimoji="0" lang="en-US" altLang="zh-CN" sz="1600" b="0" i="0" u="none" strike="noStrike" cap="none" normalizeH="0" baseline="0" dirty="0" smtClean="0">
                <a:ln>
                  <a:noFill/>
                </a:ln>
                <a:solidFill>
                  <a:schemeClr val="tx1"/>
                </a:solidFill>
                <a:effectLst/>
              </a:rPr>
              <a:t> layer</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t>c</a:t>
            </a:r>
            <a:r>
              <a:rPr kumimoji="0" lang="en-US" altLang="zh-CN" sz="1600" b="0" i="0" u="none" strike="noStrike" cap="none" normalizeH="0" baseline="0" dirty="0" smtClean="0">
                <a:ln>
                  <a:noFill/>
                </a:ln>
                <a:solidFill>
                  <a:schemeClr val="tx1"/>
                </a:solidFill>
                <a:effectLst/>
              </a:rPr>
              <a:t>heck memory</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t>s</a:t>
            </a:r>
            <a:r>
              <a:rPr lang="en-US" altLang="zh-CN" sz="1600" dirty="0" smtClean="0"/>
              <a:t>et default net parameters</a:t>
            </a:r>
          </a:p>
          <a:p>
            <a:pPr marL="0" marR="0" indent="0" algn="l" defTabSz="914400" rtl="0" eaLnBrk="0" fontAlgn="base" latinLnBrk="0" hangingPunct="0">
              <a:lnSpc>
                <a:spcPct val="100000"/>
              </a:lnSpc>
              <a:spcBef>
                <a:spcPct val="0"/>
              </a:spcBef>
              <a:spcAft>
                <a:spcPct val="0"/>
              </a:spcAft>
              <a:buClrTx/>
              <a:buSzTx/>
              <a:buFontTx/>
              <a:buNone/>
              <a:tabLst/>
            </a:pPr>
            <a:endParaRPr lang="en-US" altLang="zh-CN" sz="1600" dirty="0" smtClean="0"/>
          </a:p>
          <a:p>
            <a:r>
              <a:rPr lang="en-US" altLang="zh-CN" sz="1600" dirty="0" err="1" smtClean="0"/>
              <a:t>AnnResetLayer</a:t>
            </a:r>
            <a:endParaRPr lang="en-US" altLang="zh-CN" sz="1600" dirty="0" smtClean="0"/>
          </a:p>
          <a:p>
            <a:r>
              <a:rPr kumimoji="0" lang="en-US" altLang="zh-CN" sz="1600" b="0" i="0" u="none" strike="noStrike" cap="none" normalizeH="0" baseline="0" dirty="0" smtClean="0">
                <a:ln>
                  <a:noFill/>
                </a:ln>
                <a:solidFill>
                  <a:schemeClr val="tx1"/>
                </a:solidFill>
                <a:effectLst/>
              </a:rPr>
              <a:t>(layer </a:t>
            </a:r>
            <a:r>
              <a:rPr lang="en-US" altLang="zh-CN" sz="1600" dirty="0" smtClean="0"/>
              <a:t>set null</a:t>
            </a:r>
            <a:r>
              <a:rPr kumimoji="0" lang="en-US" altLang="zh-CN" sz="1600" b="0" i="0" u="none" strike="noStrike" cap="none" normalizeH="0" baseline="0" dirty="0" smtClean="0">
                <a:ln>
                  <a:noFill/>
                </a:ln>
                <a:solidFill>
                  <a:schemeClr val="tx1"/>
                </a:solidFill>
                <a:effectLst/>
              </a:rPr>
              <a:t>)</a:t>
            </a:r>
            <a:endParaRPr kumimoji="0" lang="zh-CN" altLang="en-US" sz="1600" b="0" i="0" u="none" strike="noStrike" cap="none" normalizeH="0" baseline="0" dirty="0" smtClean="0">
              <a:ln>
                <a:noFill/>
              </a:ln>
              <a:solidFill>
                <a:schemeClr val="tx1"/>
              </a:solidFill>
              <a:effectLst/>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81605"/>
            <a:ext cx="3028950" cy="1914525"/>
          </a:xfrm>
          <a:prstGeom prst="rect">
            <a:avLst/>
          </a:prstGeom>
        </p:spPr>
      </p:pic>
      <p:sp>
        <p:nvSpPr>
          <p:cNvPr id="20" name="下箭头 19"/>
          <p:cNvSpPr/>
          <p:nvPr/>
        </p:nvSpPr>
        <p:spPr bwMode="auto">
          <a:xfrm>
            <a:off x="2343800" y="3209552"/>
            <a:ext cx="228600" cy="469817"/>
          </a:xfrm>
          <a:prstGeom prst="downArrow">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1" name="流程图: 过程 20"/>
          <p:cNvSpPr/>
          <p:nvPr/>
        </p:nvSpPr>
        <p:spPr bwMode="auto">
          <a:xfrm>
            <a:off x="1756991" y="3716439"/>
            <a:ext cx="1515762" cy="1998561"/>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smtClean="0"/>
              <a:t>m</a:t>
            </a:r>
            <a:r>
              <a:rPr kumimoji="0" lang="en-US" altLang="zh-CN" sz="1600" b="0" i="0" u="none" strike="noStrike" cap="none" normalizeH="0" baseline="0" dirty="0" err="1" smtClean="0">
                <a:ln>
                  <a:noFill/>
                </a:ln>
                <a:solidFill>
                  <a:schemeClr val="tx1"/>
                </a:solidFill>
                <a:effectLst/>
              </a:rPr>
              <a:t>alloc</a:t>
            </a:r>
            <a:r>
              <a:rPr kumimoji="0" lang="en-US" altLang="zh-CN" sz="1600" b="0" i="0" u="none" strike="noStrike" cap="none" normalizeH="0" baseline="0" dirty="0" smtClean="0">
                <a:ln>
                  <a:noFill/>
                </a:ln>
                <a:solidFill>
                  <a:schemeClr val="tx1"/>
                </a:solidFill>
                <a:effectLst/>
              </a:rPr>
              <a:t> layer parameters</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t>c</a:t>
            </a:r>
            <a:r>
              <a:rPr lang="en-US" altLang="zh-CN" sz="1600" dirty="0" smtClean="0"/>
              <a:t>heck memory</a:t>
            </a:r>
          </a:p>
          <a:p>
            <a:pPr marL="0" marR="0" indent="0" algn="l" defTabSz="914400" rtl="0" eaLnBrk="0" fontAlgn="base" latinLnBrk="0" hangingPunct="0">
              <a:lnSpc>
                <a:spcPct val="100000"/>
              </a:lnSpc>
              <a:spcBef>
                <a:spcPct val="0"/>
              </a:spcBef>
              <a:spcAft>
                <a:spcPct val="0"/>
              </a:spcAft>
              <a:buClrTx/>
              <a:buSzTx/>
              <a:buFontTx/>
              <a:buNone/>
              <a:tabLst/>
            </a:pPr>
            <a:endParaRPr lang="en-US" altLang="zh-CN" sz="1600" dirty="0"/>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smtClean="0">
                <a:ln>
                  <a:noFill/>
                </a:ln>
                <a:solidFill>
                  <a:schemeClr val="tx1"/>
                </a:solidFill>
                <a:effectLst/>
              </a:rPr>
              <a:t>Initialize all the layer parameter as 0 </a:t>
            </a:r>
            <a:r>
              <a:rPr lang="en-US" altLang="zh-CN" sz="1600" dirty="0"/>
              <a:t>e</a:t>
            </a:r>
            <a:r>
              <a:rPr lang="en-US" altLang="zh-CN" sz="1600" dirty="0" smtClean="0"/>
              <a:t>xcept bi</a:t>
            </a:r>
            <a:r>
              <a:rPr lang="en-US" altLang="zh-CN" sz="1600" baseline="0" dirty="0" smtClean="0"/>
              <a:t>as as 1</a:t>
            </a:r>
            <a:endParaRPr kumimoji="0" lang="zh-CN" altLang="en-US" sz="1600" b="0" i="0" u="none" strike="noStrike" cap="none" normalizeH="0" baseline="0" dirty="0" smtClean="0">
              <a:ln>
                <a:noFill/>
              </a:ln>
              <a:solidFill>
                <a:schemeClr val="tx1"/>
              </a:solidFill>
              <a:effectLst/>
            </a:endParaRPr>
          </a:p>
        </p:txBody>
      </p:sp>
      <p:sp>
        <p:nvSpPr>
          <p:cNvPr id="23" name="下箭头 22"/>
          <p:cNvSpPr/>
          <p:nvPr/>
        </p:nvSpPr>
        <p:spPr bwMode="auto">
          <a:xfrm>
            <a:off x="4457699" y="3249194"/>
            <a:ext cx="228600" cy="469817"/>
          </a:xfrm>
          <a:prstGeom prst="downArrow">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4" name="流程图: 过程 23"/>
          <p:cNvSpPr/>
          <p:nvPr/>
        </p:nvSpPr>
        <p:spPr bwMode="auto">
          <a:xfrm>
            <a:off x="3887501" y="3761627"/>
            <a:ext cx="1368996" cy="1084161"/>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600" dirty="0"/>
              <a:t>Set random weights in the </a:t>
            </a:r>
            <a:r>
              <a:rPr lang="en-US" altLang="zh-CN" sz="1600" dirty="0" smtClean="0"/>
              <a:t>range from </a:t>
            </a:r>
          </a:p>
          <a:p>
            <a:r>
              <a:rPr lang="en-US" altLang="zh-CN" sz="1600" dirty="0" smtClean="0"/>
              <a:t>-0.05</a:t>
            </a:r>
            <a:r>
              <a:rPr lang="en-US" altLang="zh-CN" sz="1600" dirty="0"/>
              <a:t> </a:t>
            </a:r>
            <a:r>
              <a:rPr lang="en-US" altLang="zh-CN" sz="1600" dirty="0" smtClean="0"/>
              <a:t>to +0.05</a:t>
            </a:r>
            <a:endParaRPr kumimoji="0" lang="zh-CN" altLang="en-US" sz="1600" b="0" i="0" u="none" strike="noStrike" cap="none" normalizeH="0" baseline="0" dirty="0" smtClean="0">
              <a:ln>
                <a:noFill/>
              </a:ln>
              <a:solidFill>
                <a:schemeClr val="tx1"/>
              </a:solidFill>
              <a:effectLst/>
            </a:endParaRPr>
          </a:p>
        </p:txBody>
      </p:sp>
      <p:sp>
        <p:nvSpPr>
          <p:cNvPr id="25" name="下箭头 24"/>
          <p:cNvSpPr/>
          <p:nvPr/>
        </p:nvSpPr>
        <p:spPr bwMode="auto">
          <a:xfrm>
            <a:off x="7381101" y="3231290"/>
            <a:ext cx="228600" cy="469817"/>
          </a:xfrm>
          <a:prstGeom prst="downArrow">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6" name="流程图: 过程 25"/>
          <p:cNvSpPr/>
          <p:nvPr/>
        </p:nvSpPr>
        <p:spPr bwMode="auto">
          <a:xfrm>
            <a:off x="6810903" y="3716439"/>
            <a:ext cx="1368996" cy="1084161"/>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600" dirty="0"/>
              <a:t>Set the delta values of the net to a given value</a:t>
            </a:r>
            <a:endParaRPr kumimoji="0" lang="zh-CN" altLang="en-US" sz="1600" b="0" i="0" u="none" strike="noStrike" cap="none" normalizeH="0" baseline="0" dirty="0" smtClean="0">
              <a:ln>
                <a:noFill/>
              </a:ln>
              <a:solidFill>
                <a:schemeClr val="tx1"/>
              </a:solidFill>
              <a:effectLst/>
            </a:endParaRPr>
          </a:p>
        </p:txBody>
      </p:sp>
      <p:sp>
        <p:nvSpPr>
          <p:cNvPr id="27" name="文本框 26"/>
          <p:cNvSpPr txBox="1"/>
          <p:nvPr/>
        </p:nvSpPr>
        <p:spPr>
          <a:xfrm>
            <a:off x="4254237" y="4837670"/>
            <a:ext cx="2538131" cy="1200329"/>
          </a:xfrm>
          <a:prstGeom prst="rect">
            <a:avLst/>
          </a:prstGeom>
          <a:noFill/>
        </p:spPr>
        <p:txBody>
          <a:bodyPr wrap="none" rtlCol="0">
            <a:spAutoFit/>
          </a:bodyPr>
          <a:lstStyle/>
          <a:p>
            <a:r>
              <a:rPr lang="en-US" altLang="zh-CN" dirty="0" err="1" smtClean="0"/>
              <a:t>AnnLayer</a:t>
            </a:r>
            <a:r>
              <a:rPr lang="en-US" altLang="zh-CN" dirty="0" smtClean="0"/>
              <a:t>-&gt;weight</a:t>
            </a:r>
          </a:p>
          <a:p>
            <a:r>
              <a:rPr lang="en-US" altLang="zh-CN" dirty="0" err="1" smtClean="0"/>
              <a:t>AnnLayer</a:t>
            </a:r>
            <a:r>
              <a:rPr lang="en-US" altLang="zh-CN" dirty="0" smtClean="0"/>
              <a:t>-&gt;delta</a:t>
            </a:r>
          </a:p>
          <a:p>
            <a:r>
              <a:rPr lang="en-US" altLang="zh-CN" dirty="0" smtClean="0"/>
              <a:t>Double assignment</a:t>
            </a:r>
            <a:endParaRPr lang="zh-CN" altLang="en-US" dirty="0"/>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061565403"/>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0"/>
            <a:ext cx="2784737"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AnnCreateNet3</a:t>
            </a:r>
            <a:endParaRPr lang="en-US" sz="2800" b="1" dirty="0">
              <a:solidFill>
                <a:srgbClr val="0000ED"/>
              </a:solidFill>
              <a:latin typeface="Arial" pitchFamily="34" charset="0"/>
              <a:cs typeface="Arial" pitchFamily="34" charset="0"/>
            </a:endParaRPr>
          </a:p>
        </p:txBody>
      </p:sp>
      <p:sp>
        <p:nvSpPr>
          <p:cNvPr id="2" name="矩形 1"/>
          <p:cNvSpPr/>
          <p:nvPr/>
        </p:nvSpPr>
        <p:spPr>
          <a:xfrm>
            <a:off x="76200" y="3048000"/>
            <a:ext cx="9067800" cy="2862322"/>
          </a:xfrm>
          <a:prstGeom prst="rect">
            <a:avLst/>
          </a:prstGeom>
        </p:spPr>
        <p:txBody>
          <a:bodyPr wrap="square">
            <a:spAutoFit/>
          </a:bodyPr>
          <a:lstStyle/>
          <a:p>
            <a:r>
              <a:rPr lang="en-US" altLang="zh-CN" sz="2000" dirty="0">
                <a:solidFill>
                  <a:srgbClr val="008000"/>
                </a:solidFill>
                <a:latin typeface="Consolas" panose="020B0609020204030204" pitchFamily="49" charset="0"/>
              </a:rPr>
              <a:t>/* Create a 3-layer input/hidden/output net */</a:t>
            </a:r>
            <a:endParaRPr lang="en-US" altLang="zh-CN" sz="2000" dirty="0">
              <a:solidFill>
                <a:srgbClr val="000000"/>
              </a:solidFill>
              <a:latin typeface="Consolas" panose="020B0609020204030204" pitchFamily="49" charset="0"/>
            </a:endParaRPr>
          </a:p>
          <a:p>
            <a:r>
              <a:rPr lang="en-US" altLang="zh-CN" sz="2000" dirty="0" err="1">
                <a:solidFill>
                  <a:srgbClr val="0000FF"/>
                </a:solidFill>
                <a:latin typeface="Consolas" panose="020B0609020204030204" pitchFamily="49" charset="0"/>
              </a:rPr>
              <a:t>struct</a:t>
            </a:r>
            <a:r>
              <a:rPr lang="en-US" altLang="zh-CN" sz="2000" dirty="0">
                <a:solidFill>
                  <a:srgbClr val="000000"/>
                </a:solidFill>
                <a:latin typeface="Consolas" panose="020B0609020204030204" pitchFamily="49" charset="0"/>
              </a:rPr>
              <a:t> </a:t>
            </a:r>
            <a:r>
              <a:rPr lang="en-US" altLang="zh-CN" sz="2000" dirty="0">
                <a:solidFill>
                  <a:srgbClr val="2B91AF"/>
                </a:solidFill>
                <a:latin typeface="Consolas" panose="020B0609020204030204" pitchFamily="49" charset="0"/>
              </a:rPr>
              <a:t>Ann</a:t>
            </a:r>
            <a:r>
              <a:rPr lang="en-US" altLang="zh-CN" sz="2000" dirty="0">
                <a:solidFill>
                  <a:srgbClr val="000000"/>
                </a:solidFill>
                <a:latin typeface="Consolas" panose="020B0609020204030204" pitchFamily="49" charset="0"/>
              </a:rPr>
              <a:t> *AnnCreateNet3(</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a:t>
            </a:r>
            <a:r>
              <a:rPr lang="en-US" altLang="zh-CN" sz="2000" dirty="0" err="1">
                <a:solidFill>
                  <a:srgbClr val="808080"/>
                </a:solidFill>
                <a:latin typeface="Consolas" panose="020B0609020204030204" pitchFamily="49" charset="0"/>
              </a:rPr>
              <a:t>iunits</a:t>
            </a:r>
            <a:r>
              <a:rPr lang="en-US" altLang="zh-CN" sz="2000" dirty="0">
                <a:solidFill>
                  <a:srgbClr val="000000"/>
                </a:solidFill>
                <a:latin typeface="Consolas" panose="020B0609020204030204" pitchFamily="49" charset="0"/>
              </a:rPr>
              <a:t>, </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a:t>
            </a:r>
            <a:r>
              <a:rPr lang="en-US" altLang="zh-CN" sz="2000" dirty="0" err="1">
                <a:solidFill>
                  <a:srgbClr val="808080"/>
                </a:solidFill>
                <a:latin typeface="Consolas" panose="020B0609020204030204" pitchFamily="49" charset="0"/>
              </a:rPr>
              <a:t>hunits</a:t>
            </a:r>
            <a:r>
              <a:rPr lang="en-US" altLang="zh-CN" sz="2000" dirty="0">
                <a:solidFill>
                  <a:srgbClr val="000000"/>
                </a:solidFill>
                <a:latin typeface="Consolas" panose="020B0609020204030204" pitchFamily="49" charset="0"/>
              </a:rPr>
              <a:t>, </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a:t>
            </a:r>
            <a:r>
              <a:rPr lang="en-US" altLang="zh-CN" sz="2000" dirty="0" err="1">
                <a:solidFill>
                  <a:srgbClr val="808080"/>
                </a:solidFill>
                <a:latin typeface="Consolas" panose="020B0609020204030204" pitchFamily="49" charset="0"/>
              </a:rPr>
              <a:t>ounits</a:t>
            </a:r>
            <a:r>
              <a:rPr lang="en-US" altLang="zh-CN" sz="2000"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units[3];</a:t>
            </a:r>
          </a:p>
          <a:p>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units[0] = </a:t>
            </a:r>
            <a:r>
              <a:rPr lang="en-US" altLang="zh-CN" sz="2000" dirty="0" err="1">
                <a:solidFill>
                  <a:srgbClr val="808080"/>
                </a:solidFill>
                <a:latin typeface="Consolas" panose="020B0609020204030204" pitchFamily="49" charset="0"/>
              </a:rPr>
              <a:t>ounits</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units[1] = </a:t>
            </a:r>
            <a:r>
              <a:rPr lang="en-US" altLang="zh-CN" sz="2000" dirty="0" err="1">
                <a:solidFill>
                  <a:srgbClr val="808080"/>
                </a:solidFill>
                <a:latin typeface="Consolas" panose="020B0609020204030204" pitchFamily="49" charset="0"/>
              </a:rPr>
              <a:t>hunits</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units[2] = </a:t>
            </a:r>
            <a:r>
              <a:rPr lang="en-US" altLang="zh-CN" sz="2000" dirty="0" err="1">
                <a:solidFill>
                  <a:srgbClr val="808080"/>
                </a:solidFill>
                <a:latin typeface="Consolas" panose="020B0609020204030204" pitchFamily="49" charset="0"/>
              </a:rPr>
              <a:t>iunits</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return</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AnnCreateNet</a:t>
            </a:r>
            <a:r>
              <a:rPr lang="en-US" altLang="zh-CN" sz="2000" dirty="0">
                <a:solidFill>
                  <a:srgbClr val="000000"/>
                </a:solidFill>
                <a:latin typeface="Consolas" panose="020B0609020204030204" pitchFamily="49" charset="0"/>
              </a:rPr>
              <a:t>(3, units);</a:t>
            </a:r>
          </a:p>
          <a:p>
            <a:r>
              <a:rPr lang="en-US" altLang="zh-CN" sz="2000" dirty="0">
                <a:solidFill>
                  <a:srgbClr val="000000"/>
                </a:solidFill>
                <a:latin typeface="Consolas" panose="020B0609020204030204" pitchFamily="49" charset="0"/>
              </a:rPr>
              <a:t>}</a:t>
            </a:r>
            <a:endParaRPr lang="zh-CN" altLang="en-US" sz="2000" dirty="0"/>
          </a:p>
        </p:txBody>
      </p:sp>
      <p:sp>
        <p:nvSpPr>
          <p:cNvPr id="3" name="文本框 2"/>
          <p:cNvSpPr txBox="1"/>
          <p:nvPr/>
        </p:nvSpPr>
        <p:spPr>
          <a:xfrm>
            <a:off x="1295400" y="838200"/>
            <a:ext cx="6144631" cy="830997"/>
          </a:xfrm>
          <a:prstGeom prst="rect">
            <a:avLst/>
          </a:prstGeom>
          <a:noFill/>
        </p:spPr>
        <p:txBody>
          <a:bodyPr wrap="none" rtlCol="0">
            <a:spAutoFit/>
          </a:bodyPr>
          <a:lstStyle/>
          <a:p>
            <a:r>
              <a:rPr lang="en-US" altLang="zh-CN" dirty="0" smtClean="0"/>
              <a:t>AnnCreateNet2\AnnCreateNet3\AnnCreateNet4</a:t>
            </a:r>
          </a:p>
          <a:p>
            <a:r>
              <a:rPr lang="en-US" altLang="zh-CN" dirty="0" smtClean="0"/>
              <a:t>0 hidden layer  \1 hidden layer   \2 hidden layer</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9416851"/>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76200"/>
            <a:ext cx="2584362" cy="523220"/>
          </a:xfrm>
          <a:prstGeom prst="rect">
            <a:avLst/>
          </a:prstGeom>
          <a:noFill/>
        </p:spPr>
        <p:txBody>
          <a:bodyPr wrap="none" rtlCol="0">
            <a:spAutoFit/>
          </a:bodyPr>
          <a:lstStyle/>
          <a:p>
            <a:r>
              <a:rPr lang="en-US" altLang="zh-CN" sz="2800" b="1" dirty="0" err="1" smtClean="0">
                <a:solidFill>
                  <a:srgbClr val="0000ED"/>
                </a:solidFill>
                <a:latin typeface="Arial" pitchFamily="34" charset="0"/>
                <a:cs typeface="Arial" pitchFamily="34" charset="0"/>
              </a:rPr>
              <a:t>AnnCreateNet</a:t>
            </a:r>
            <a:endParaRPr lang="en-US" sz="2800" b="1" dirty="0">
              <a:solidFill>
                <a:srgbClr val="0000ED"/>
              </a:solidFill>
              <a:latin typeface="Arial" pitchFamily="34" charset="0"/>
              <a:cs typeface="Arial" pitchFamily="34" charset="0"/>
            </a:endParaRPr>
          </a:p>
        </p:txBody>
      </p:sp>
      <p:sp>
        <p:nvSpPr>
          <p:cNvPr id="2" name="矩形 1"/>
          <p:cNvSpPr/>
          <p:nvPr/>
        </p:nvSpPr>
        <p:spPr>
          <a:xfrm>
            <a:off x="685800" y="914400"/>
            <a:ext cx="7239000" cy="4770537"/>
          </a:xfrm>
          <a:prstGeom prst="rect">
            <a:avLst/>
          </a:prstGeom>
        </p:spPr>
        <p:txBody>
          <a:bodyPr wrap="square">
            <a:spAutoFit/>
          </a:bodyPr>
          <a:lstStyle/>
          <a:p>
            <a:r>
              <a:rPr lang="en-US" altLang="zh-CN" sz="1600" dirty="0">
                <a:solidFill>
                  <a:srgbClr val="008000"/>
                </a:solidFill>
                <a:latin typeface="Consolas" panose="020B0609020204030204" pitchFamily="49" charset="0"/>
              </a:rPr>
              <a:t>/* Create a N-layer input/hidden/output net.</a:t>
            </a:r>
            <a:endParaRPr lang="en-US" altLang="zh-CN" sz="1600" dirty="0">
              <a:solidFill>
                <a:srgbClr val="000000"/>
              </a:solidFill>
              <a:latin typeface="Consolas" panose="020B0609020204030204" pitchFamily="49" charset="0"/>
            </a:endParaRPr>
          </a:p>
          <a:p>
            <a:r>
              <a:rPr lang="en-US" altLang="zh-CN" sz="1600" dirty="0">
                <a:solidFill>
                  <a:srgbClr val="008000"/>
                </a:solidFill>
                <a:latin typeface="Consolas" panose="020B0609020204030204" pitchFamily="49" charset="0"/>
              </a:rPr>
              <a:t> * The units array should specify the number of</a:t>
            </a:r>
            <a:endParaRPr lang="en-US" altLang="zh-CN" sz="1600" dirty="0">
              <a:solidFill>
                <a:srgbClr val="000000"/>
              </a:solidFill>
              <a:latin typeface="Consolas" panose="020B0609020204030204" pitchFamily="49" charset="0"/>
            </a:endParaRPr>
          </a:p>
          <a:p>
            <a:r>
              <a:rPr lang="en-US" altLang="zh-CN" sz="1600" dirty="0">
                <a:solidFill>
                  <a:srgbClr val="008000"/>
                </a:solidFill>
                <a:latin typeface="Consolas" panose="020B0609020204030204" pitchFamily="49" charset="0"/>
              </a:rPr>
              <a:t> * units in every layer from the output to the input layer. */</a:t>
            </a:r>
            <a:endParaRPr lang="en-US" altLang="zh-CN" sz="1600" dirty="0">
              <a:solidFill>
                <a:srgbClr val="000000"/>
              </a:solidFill>
              <a:latin typeface="Consolas" panose="020B0609020204030204" pitchFamily="49" charset="0"/>
            </a:endParaRPr>
          </a:p>
          <a:p>
            <a:r>
              <a:rPr lang="en-US" altLang="zh-CN" sz="1600" dirty="0" err="1">
                <a:solidFill>
                  <a:srgbClr val="0000FF"/>
                </a:solidFill>
                <a:latin typeface="Consolas" panose="020B0609020204030204" pitchFamily="49" charset="0"/>
              </a:rPr>
              <a:t>struct</a:t>
            </a:r>
            <a:r>
              <a:rPr lang="en-US" altLang="zh-CN" sz="1600" dirty="0">
                <a:solidFill>
                  <a:srgbClr val="000000"/>
                </a:solidFill>
                <a:latin typeface="Consolas" panose="020B0609020204030204" pitchFamily="49" charset="0"/>
              </a:rPr>
              <a:t> </a:t>
            </a:r>
            <a:r>
              <a:rPr lang="en-US" altLang="zh-CN" sz="1600" dirty="0">
                <a:solidFill>
                  <a:srgbClr val="2B91AF"/>
                </a:solidFill>
                <a:latin typeface="Consolas" panose="020B0609020204030204" pitchFamily="49" charset="0"/>
              </a:rPr>
              <a:t>Ann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AnnCreateNet</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a:solidFill>
                  <a:srgbClr val="808080"/>
                </a:solidFill>
                <a:latin typeface="Consolas" panose="020B0609020204030204" pitchFamily="49" charset="0"/>
              </a:rPr>
              <a:t>layers</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a:solidFill>
                  <a:srgbClr val="808080"/>
                </a:solidFill>
                <a:latin typeface="Consolas" panose="020B0609020204030204" pitchFamily="49" charset="0"/>
              </a:rPr>
              <a:t>units</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struct</a:t>
            </a:r>
            <a:r>
              <a:rPr lang="en-US" altLang="zh-CN" sz="1600" dirty="0">
                <a:solidFill>
                  <a:srgbClr val="000000"/>
                </a:solidFill>
                <a:latin typeface="Consolas" panose="020B0609020204030204" pitchFamily="49" charset="0"/>
              </a:rPr>
              <a:t> </a:t>
            </a:r>
            <a:r>
              <a:rPr lang="en-US" altLang="zh-CN" sz="1600" dirty="0">
                <a:solidFill>
                  <a:srgbClr val="2B91AF"/>
                </a:solidFill>
                <a:latin typeface="Consolas" panose="020B0609020204030204" pitchFamily="49" charset="0"/>
              </a:rPr>
              <a:t>Ann</a:t>
            </a:r>
            <a:r>
              <a:rPr lang="en-US" altLang="zh-CN" sz="1600" dirty="0">
                <a:solidFill>
                  <a:srgbClr val="000000"/>
                </a:solidFill>
                <a:latin typeface="Consolas" panose="020B0609020204030204" pitchFamily="49" charset="0"/>
              </a:rPr>
              <a:t> *net;</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p>
          <a:p>
            <a:endParaRPr lang="zh-CN" altLang="en-US"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rgbClr val="000000"/>
                </a:solidFill>
                <a:latin typeface="Consolas" panose="020B0609020204030204" pitchFamily="49" charset="0"/>
              </a:rPr>
              <a:t> ((net = </a:t>
            </a:r>
            <a:r>
              <a:rPr lang="en-US" altLang="zh-CN" sz="1600" dirty="0" err="1">
                <a:solidFill>
                  <a:srgbClr val="000000"/>
                </a:solidFill>
                <a:latin typeface="Consolas" panose="020B0609020204030204" pitchFamily="49" charset="0"/>
              </a:rPr>
              <a:t>AnnAlloc</a:t>
            </a:r>
            <a:r>
              <a:rPr lang="en-US" altLang="zh-CN" sz="1600" dirty="0">
                <a:solidFill>
                  <a:srgbClr val="000000"/>
                </a:solidFill>
                <a:latin typeface="Consolas" panose="020B0609020204030204" pitchFamily="49" charset="0"/>
              </a:rPr>
              <a:t>(</a:t>
            </a:r>
            <a:r>
              <a:rPr lang="en-US" altLang="zh-CN" sz="1600" dirty="0">
                <a:solidFill>
                  <a:srgbClr val="808080"/>
                </a:solidFill>
                <a:latin typeface="Consolas" panose="020B0609020204030204" pitchFamily="49" charset="0"/>
              </a:rPr>
              <a:t>layers</a:t>
            </a:r>
            <a:r>
              <a:rPr lang="en-US" altLang="zh-CN" sz="1600" dirty="0">
                <a:solidFill>
                  <a:srgbClr val="000000"/>
                </a:solidFill>
                <a:latin typeface="Consolas" panose="020B0609020204030204" pitchFamily="49" charset="0"/>
              </a:rPr>
              <a:t>)) == </a:t>
            </a:r>
            <a:r>
              <a:rPr lang="en-US" altLang="zh-CN" sz="1600" dirty="0">
                <a:solidFill>
                  <a:srgbClr val="6F008A"/>
                </a:solidFill>
                <a:latin typeface="Consolas" panose="020B0609020204030204" pitchFamily="49" charset="0"/>
              </a:rPr>
              <a:t>NULL</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a:t>
            </a:r>
            <a:r>
              <a:rPr lang="en-US" altLang="zh-CN" sz="1600" dirty="0">
                <a:solidFill>
                  <a:srgbClr val="6F008A"/>
                </a:solidFill>
                <a:latin typeface="Consolas" panose="020B0609020204030204" pitchFamily="49" charset="0"/>
              </a:rPr>
              <a:t>NULL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 </a:t>
            </a:r>
            <a:r>
              <a:rPr lang="en-US" altLang="zh-CN" sz="1600" dirty="0">
                <a:solidFill>
                  <a:srgbClr val="808080"/>
                </a:solidFill>
                <a:latin typeface="Consolas" panose="020B0609020204030204" pitchFamily="49" charset="0"/>
              </a:rPr>
              <a:t>layers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AnnInitLayer</a:t>
            </a:r>
            <a:r>
              <a:rPr lang="en-US" altLang="zh-CN" sz="1600" dirty="0">
                <a:solidFill>
                  <a:srgbClr val="000000"/>
                </a:solidFill>
                <a:latin typeface="Consolas" panose="020B0609020204030204" pitchFamily="49" charset="0"/>
              </a:rPr>
              <a:t>(net,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a:t>
            </a:r>
            <a:r>
              <a:rPr lang="en-US" altLang="zh-CN" sz="1600" dirty="0">
                <a:solidFill>
                  <a:srgbClr val="808080"/>
                </a:solidFill>
                <a:latin typeface="Consolas" panose="020B0609020204030204" pitchFamily="49" charset="0"/>
              </a:rPr>
              <a:t>units</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&gt; 0))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AnnFree</a:t>
            </a:r>
            <a:r>
              <a:rPr lang="en-US" altLang="zh-CN" sz="1600" dirty="0">
                <a:solidFill>
                  <a:srgbClr val="000000"/>
                </a:solidFill>
                <a:latin typeface="Consolas" panose="020B0609020204030204" pitchFamily="49" charset="0"/>
              </a:rPr>
              <a:t>(net);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a:t>
            </a:r>
            <a:r>
              <a:rPr lang="en-US" altLang="zh-CN" sz="1600" dirty="0">
                <a:solidFill>
                  <a:srgbClr val="6F008A"/>
                </a:solidFill>
                <a:latin typeface="Consolas" panose="020B0609020204030204" pitchFamily="49" charset="0"/>
              </a:rPr>
              <a:t>NULL</a:t>
            </a:r>
            <a:r>
              <a:rPr lang="en-US" altLang="zh-CN" sz="1600" dirty="0">
                <a:solidFill>
                  <a:srgbClr val="000000"/>
                </a:solidFill>
                <a:latin typeface="Consolas" panose="020B0609020204030204" pitchFamily="49" charset="0"/>
              </a:rPr>
              <a:t>;</a:t>
            </a:r>
          </a:p>
          <a:p>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a:t>
            </a:r>
          </a:p>
          <a:p>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AnnSetRandomWeights</a:t>
            </a:r>
            <a:r>
              <a:rPr lang="en-US" altLang="zh-CN" sz="1600" dirty="0">
                <a:solidFill>
                  <a:srgbClr val="000000"/>
                </a:solidFill>
                <a:latin typeface="Consolas" panose="020B0609020204030204" pitchFamily="49" charset="0"/>
              </a:rPr>
              <a:t>(net);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AnnSetDeltas</a:t>
            </a:r>
            <a:r>
              <a:rPr lang="en-US" altLang="zh-CN" sz="1600" dirty="0">
                <a:solidFill>
                  <a:srgbClr val="000000"/>
                </a:solidFill>
                <a:latin typeface="Consolas" panose="020B0609020204030204" pitchFamily="49" charset="0"/>
              </a:rPr>
              <a:t>(net, </a:t>
            </a:r>
            <a:r>
              <a:rPr lang="en-US" altLang="zh-CN" sz="1600" dirty="0">
                <a:solidFill>
                  <a:srgbClr val="6F008A"/>
                </a:solidFill>
                <a:latin typeface="Consolas" panose="020B0609020204030204" pitchFamily="49" charset="0"/>
              </a:rPr>
              <a:t>RPROP_INITIAL_DELTA</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6F008A"/>
                </a:solidFill>
                <a:latin typeface="Consolas" panose="020B0609020204030204" pitchFamily="49" charset="0"/>
              </a:rPr>
              <a:t>LEARN_RATE</a:t>
            </a:r>
            <a:r>
              <a:rPr lang="en-US" altLang="zh-CN" sz="1600" dirty="0">
                <a:solidFill>
                  <a:srgbClr val="000000"/>
                </a:solidFill>
                <a:latin typeface="Consolas" panose="020B0609020204030204" pitchFamily="49" charset="0"/>
              </a:rPr>
              <a:t>(net) = </a:t>
            </a:r>
            <a:r>
              <a:rPr lang="en-US" altLang="zh-CN" sz="1600" dirty="0">
                <a:solidFill>
                  <a:srgbClr val="6F008A"/>
                </a:solidFill>
                <a:latin typeface="Consolas" panose="020B0609020204030204" pitchFamily="49" charset="0"/>
              </a:rPr>
              <a:t>DEFAULT_LEARN_RATE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net;</a:t>
            </a:r>
          </a:p>
          <a:p>
            <a:r>
              <a:rPr lang="en-US" altLang="zh-CN" sz="1600" dirty="0">
                <a:solidFill>
                  <a:srgbClr val="000000"/>
                </a:solidFill>
                <a:latin typeface="Consolas" panose="020B0609020204030204" pitchFamily="49" charset="0"/>
              </a:rPr>
              <a:t>}</a:t>
            </a:r>
            <a:endParaRPr lang="zh-CN" altLang="en-US" sz="16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898654064"/>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过程 2"/>
          <p:cNvSpPr/>
          <p:nvPr/>
        </p:nvSpPr>
        <p:spPr bwMode="auto">
          <a:xfrm>
            <a:off x="0" y="152400"/>
            <a:ext cx="9144000" cy="428368"/>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err="1" smtClean="0">
                <a:solidFill>
                  <a:srgbClr val="FF0000"/>
                </a:solidFill>
              </a:rPr>
              <a:t>AnnAlloc</a:t>
            </a:r>
            <a:r>
              <a:rPr lang="en-US" altLang="zh-CN" dirty="0" smtClean="0">
                <a:solidFill>
                  <a:srgbClr val="FF0000"/>
                </a:solidFill>
              </a:rPr>
              <a:t> </a:t>
            </a:r>
            <a:r>
              <a:rPr lang="en-US" altLang="zh-CN" dirty="0" smtClean="0"/>
              <a:t>     </a:t>
            </a:r>
            <a:r>
              <a:rPr lang="en-US" altLang="zh-CN" dirty="0" err="1" smtClean="0"/>
              <a:t>AnnInitLayer</a:t>
            </a:r>
            <a:r>
              <a:rPr lang="en-US" altLang="zh-CN" dirty="0" smtClean="0"/>
              <a:t>    </a:t>
            </a:r>
            <a:r>
              <a:rPr lang="en-US" altLang="zh-CN" dirty="0" err="1" smtClean="0"/>
              <a:t>AnnSetRandomWeights</a:t>
            </a:r>
            <a:r>
              <a:rPr lang="en-US" altLang="zh-CN" dirty="0" smtClean="0"/>
              <a:t>         </a:t>
            </a:r>
            <a:r>
              <a:rPr lang="en-US" altLang="zh-CN" dirty="0" err="1" smtClean="0"/>
              <a:t>AnnSetDeltas</a:t>
            </a:r>
            <a:r>
              <a:rPr lang="en-US" altLang="zh-CN" dirty="0" smtClean="0"/>
              <a:t>  </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2" name="矩形 1"/>
          <p:cNvSpPr/>
          <p:nvPr/>
        </p:nvSpPr>
        <p:spPr>
          <a:xfrm>
            <a:off x="533400" y="762000"/>
            <a:ext cx="9144000" cy="5755422"/>
          </a:xfrm>
          <a:prstGeom prst="rect">
            <a:avLst/>
          </a:prstGeom>
        </p:spPr>
        <p:txBody>
          <a:bodyPr wrap="square">
            <a:spAutoFit/>
          </a:bodyPr>
          <a:lstStyle/>
          <a:p>
            <a:r>
              <a:rPr lang="en-US" altLang="zh-CN" sz="1600" dirty="0" err="1">
                <a:solidFill>
                  <a:srgbClr val="0000FF"/>
                </a:solidFill>
                <a:latin typeface="Consolas" panose="020B0609020204030204" pitchFamily="49" charset="0"/>
              </a:rPr>
              <a:t>struct</a:t>
            </a:r>
            <a:r>
              <a:rPr lang="en-US" altLang="zh-CN" sz="1600" dirty="0">
                <a:solidFill>
                  <a:srgbClr val="000000"/>
                </a:solidFill>
                <a:latin typeface="Consolas" panose="020B0609020204030204" pitchFamily="49" charset="0"/>
              </a:rPr>
              <a:t> </a:t>
            </a:r>
            <a:r>
              <a:rPr lang="en-US" altLang="zh-CN" sz="1600" dirty="0">
                <a:solidFill>
                  <a:srgbClr val="2B91AF"/>
                </a:solidFill>
                <a:latin typeface="Consolas" panose="020B0609020204030204" pitchFamily="49" charset="0"/>
              </a:rPr>
              <a:t>Ann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AnnAlloc</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a:solidFill>
                  <a:srgbClr val="808080"/>
                </a:solidFill>
                <a:latin typeface="Consolas" panose="020B0609020204030204" pitchFamily="49" charset="0"/>
              </a:rPr>
              <a:t>layers</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struct</a:t>
            </a:r>
            <a:r>
              <a:rPr lang="en-US" altLang="zh-CN" sz="1600" dirty="0">
                <a:solidFill>
                  <a:srgbClr val="000000"/>
                </a:solidFill>
                <a:latin typeface="Consolas" panose="020B0609020204030204" pitchFamily="49" charset="0"/>
              </a:rPr>
              <a:t> </a:t>
            </a:r>
            <a:r>
              <a:rPr lang="en-US" altLang="zh-CN" sz="1600" dirty="0">
                <a:solidFill>
                  <a:srgbClr val="2B91AF"/>
                </a:solidFill>
                <a:latin typeface="Consolas" panose="020B0609020204030204" pitchFamily="49" charset="0"/>
              </a:rPr>
              <a:t>Ann</a:t>
            </a:r>
            <a:r>
              <a:rPr lang="en-US" altLang="zh-CN" sz="1600" dirty="0">
                <a:solidFill>
                  <a:srgbClr val="000000"/>
                </a:solidFill>
                <a:latin typeface="Consolas" panose="020B0609020204030204" pitchFamily="49" charset="0"/>
              </a:rPr>
              <a:t> *net;</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p>
          <a:p>
            <a:endParaRPr lang="zh-CN" altLang="en-US"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 </a:t>
            </a:r>
            <a:r>
              <a:rPr lang="en-US" altLang="zh-CN" sz="1600" dirty="0" err="1">
                <a:solidFill>
                  <a:srgbClr val="008000"/>
                </a:solidFill>
                <a:latin typeface="Consolas" panose="020B0609020204030204" pitchFamily="49" charset="0"/>
              </a:rPr>
              <a:t>Alloc</a:t>
            </a:r>
            <a:r>
              <a:rPr lang="en-US" altLang="zh-CN" sz="1600" dirty="0">
                <a:solidFill>
                  <a:srgbClr val="008000"/>
                </a:solidFill>
                <a:latin typeface="Consolas" panose="020B0609020204030204" pitchFamily="49" charset="0"/>
              </a:rPr>
              <a:t> the net structure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rgbClr val="000000"/>
                </a:solidFill>
                <a:latin typeface="Consolas" panose="020B0609020204030204" pitchFamily="49" charset="0"/>
              </a:rPr>
              <a:t> ((net = </a:t>
            </a:r>
            <a:r>
              <a:rPr lang="en-US" altLang="zh-CN" sz="1600" dirty="0" err="1">
                <a:solidFill>
                  <a:srgbClr val="000000"/>
                </a:solidFill>
                <a:latin typeface="Consolas" panose="020B0609020204030204" pitchFamily="49" charset="0"/>
              </a:rPr>
              <a:t>malloc</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sizeof</a:t>
            </a:r>
            <a:r>
              <a:rPr lang="en-US" altLang="zh-CN" sz="1600" dirty="0">
                <a:solidFill>
                  <a:srgbClr val="000000"/>
                </a:solidFill>
                <a:latin typeface="Consolas" panose="020B0609020204030204" pitchFamily="49" charset="0"/>
              </a:rPr>
              <a:t>(*net))) == </a:t>
            </a:r>
            <a:r>
              <a:rPr lang="en-US" altLang="zh-CN" sz="1600" dirty="0">
                <a:solidFill>
                  <a:srgbClr val="6F008A"/>
                </a:solidFill>
                <a:latin typeface="Consolas" panose="020B0609020204030204" pitchFamily="49" charset="0"/>
              </a:rPr>
              <a:t>NULL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a:t>
            </a:r>
            <a:r>
              <a:rPr lang="en-US" altLang="zh-CN" sz="1600" dirty="0">
                <a:solidFill>
                  <a:srgbClr val="6F008A"/>
                </a:solidFill>
                <a:latin typeface="Consolas" panose="020B0609020204030204" pitchFamily="49" charset="0"/>
              </a:rPr>
              <a:t>NULL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 </a:t>
            </a:r>
            <a:r>
              <a:rPr lang="en-US" altLang="zh-CN" sz="1600" dirty="0" err="1">
                <a:solidFill>
                  <a:srgbClr val="008000"/>
                </a:solidFill>
                <a:latin typeface="Consolas" panose="020B0609020204030204" pitchFamily="49" charset="0"/>
              </a:rPr>
              <a:t>Alloc</a:t>
            </a:r>
            <a:r>
              <a:rPr lang="en-US" altLang="zh-CN" sz="1600" dirty="0">
                <a:solidFill>
                  <a:srgbClr val="008000"/>
                </a:solidFill>
                <a:latin typeface="Consolas" panose="020B0609020204030204" pitchFamily="49" charset="0"/>
              </a:rPr>
              <a:t> layers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rgbClr val="000000"/>
                </a:solidFill>
                <a:latin typeface="Consolas" panose="020B0609020204030204" pitchFamily="49" charset="0"/>
              </a:rPr>
              <a:t> ((net-&gt;layer = </a:t>
            </a:r>
            <a:r>
              <a:rPr lang="en-US" altLang="zh-CN" sz="1600" dirty="0" err="1">
                <a:solidFill>
                  <a:srgbClr val="000000"/>
                </a:solidFill>
                <a:latin typeface="Consolas" panose="020B0609020204030204" pitchFamily="49" charset="0"/>
              </a:rPr>
              <a:t>malloc</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sizeof</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struct</a:t>
            </a:r>
            <a:r>
              <a:rPr lang="en-US" altLang="zh-CN" sz="1600" dirty="0">
                <a:solidFill>
                  <a:srgbClr val="000000"/>
                </a:solidFill>
                <a:latin typeface="Consolas" panose="020B0609020204030204" pitchFamily="49" charset="0"/>
              </a:rPr>
              <a:t> </a:t>
            </a:r>
            <a:r>
              <a:rPr lang="en-US" altLang="zh-CN" sz="1600" dirty="0" err="1">
                <a:solidFill>
                  <a:srgbClr val="2B91AF"/>
                </a:solidFill>
                <a:latin typeface="Consolas" panose="020B0609020204030204" pitchFamily="49" charset="0"/>
              </a:rPr>
              <a:t>AnnLayer</a:t>
            </a:r>
            <a:r>
              <a:rPr lang="en-US" altLang="zh-CN" sz="1600" dirty="0">
                <a:solidFill>
                  <a:srgbClr val="000000"/>
                </a:solidFill>
                <a:latin typeface="Consolas" panose="020B0609020204030204" pitchFamily="49" charset="0"/>
              </a:rPr>
              <a:t>)*</a:t>
            </a:r>
            <a:r>
              <a:rPr lang="en-US" altLang="zh-CN" sz="1600" dirty="0">
                <a:solidFill>
                  <a:srgbClr val="808080"/>
                </a:solidFill>
                <a:latin typeface="Consolas" panose="020B0609020204030204" pitchFamily="49" charset="0"/>
              </a:rPr>
              <a:t>layers</a:t>
            </a:r>
            <a:r>
              <a:rPr lang="en-US" altLang="zh-CN" sz="1600" dirty="0">
                <a:solidFill>
                  <a:srgbClr val="000000"/>
                </a:solidFill>
                <a:latin typeface="Consolas" panose="020B0609020204030204" pitchFamily="49" charset="0"/>
              </a:rPr>
              <a:t>)) == </a:t>
            </a:r>
            <a:r>
              <a:rPr lang="en-US" altLang="zh-CN" sz="1600" dirty="0">
                <a:solidFill>
                  <a:srgbClr val="6F008A"/>
                </a:solidFill>
                <a:latin typeface="Consolas" panose="020B0609020204030204" pitchFamily="49" charset="0"/>
              </a:rPr>
              <a:t>NULL</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free(net);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a:t>
            </a:r>
            <a:r>
              <a:rPr lang="en-US" altLang="zh-CN" sz="1600" dirty="0">
                <a:solidFill>
                  <a:srgbClr val="6F008A"/>
                </a:solidFill>
                <a:latin typeface="Consolas" panose="020B0609020204030204" pitchFamily="49" charset="0"/>
              </a:rPr>
              <a:t>NULL</a:t>
            </a:r>
            <a:r>
              <a:rPr lang="en-US" altLang="zh-CN" sz="1600" dirty="0">
                <a:solidFill>
                  <a:srgbClr val="000000"/>
                </a:solidFill>
                <a:latin typeface="Consolas" panose="020B0609020204030204" pitchFamily="49" charset="0"/>
              </a:rPr>
              <a:t>;</a:t>
            </a:r>
          </a:p>
          <a:p>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net-&gt;layers = </a:t>
            </a:r>
            <a:r>
              <a:rPr lang="en-US" altLang="zh-CN" sz="1600" dirty="0">
                <a:solidFill>
                  <a:srgbClr val="808080"/>
                </a:solidFill>
                <a:latin typeface="Consolas" panose="020B0609020204030204" pitchFamily="49" charset="0"/>
              </a:rPr>
              <a:t>layers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net-&gt;flags = 0;</a:t>
            </a:r>
          </a:p>
          <a:p>
            <a:r>
              <a:rPr lang="en-US" altLang="zh-CN" sz="1600" dirty="0">
                <a:solidFill>
                  <a:srgbClr val="000000"/>
                </a:solidFill>
                <a:latin typeface="Consolas" panose="020B0609020204030204" pitchFamily="49" charset="0"/>
              </a:rPr>
              <a:t>    net-&gt;</a:t>
            </a:r>
            <a:r>
              <a:rPr lang="en-US" altLang="zh-CN" sz="1600" dirty="0" err="1">
                <a:solidFill>
                  <a:srgbClr val="000000"/>
                </a:solidFill>
                <a:latin typeface="Consolas" panose="020B0609020204030204" pitchFamily="49" charset="0"/>
              </a:rPr>
              <a:t>rprop_nminus</a:t>
            </a:r>
            <a:r>
              <a:rPr lang="en-US" altLang="zh-CN" sz="1600" dirty="0">
                <a:solidFill>
                  <a:srgbClr val="000000"/>
                </a:solidFill>
                <a:latin typeface="Consolas" panose="020B0609020204030204" pitchFamily="49" charset="0"/>
              </a:rPr>
              <a:t> = </a:t>
            </a:r>
            <a:r>
              <a:rPr lang="en-US" altLang="zh-CN" sz="1600" dirty="0">
                <a:solidFill>
                  <a:srgbClr val="6F008A"/>
                </a:solidFill>
                <a:latin typeface="Consolas" panose="020B0609020204030204" pitchFamily="49" charset="0"/>
              </a:rPr>
              <a:t>DEFAULT_RPROP_NMINUS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net-&gt;</a:t>
            </a:r>
            <a:r>
              <a:rPr lang="en-US" altLang="zh-CN" sz="1600" dirty="0" err="1">
                <a:solidFill>
                  <a:srgbClr val="000000"/>
                </a:solidFill>
                <a:latin typeface="Consolas" panose="020B0609020204030204" pitchFamily="49" charset="0"/>
              </a:rPr>
              <a:t>rprop_nplus</a:t>
            </a:r>
            <a:r>
              <a:rPr lang="en-US" altLang="zh-CN" sz="1600" dirty="0">
                <a:solidFill>
                  <a:srgbClr val="000000"/>
                </a:solidFill>
                <a:latin typeface="Consolas" panose="020B0609020204030204" pitchFamily="49" charset="0"/>
              </a:rPr>
              <a:t> = </a:t>
            </a:r>
            <a:r>
              <a:rPr lang="en-US" altLang="zh-CN" sz="1600" dirty="0">
                <a:solidFill>
                  <a:srgbClr val="6F008A"/>
                </a:solidFill>
                <a:latin typeface="Consolas" panose="020B0609020204030204" pitchFamily="49" charset="0"/>
              </a:rPr>
              <a:t>DEFAULT_RPROP_NPLUS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net-&gt;</a:t>
            </a:r>
            <a:r>
              <a:rPr lang="en-US" altLang="zh-CN" sz="1600" dirty="0" err="1">
                <a:solidFill>
                  <a:srgbClr val="000000"/>
                </a:solidFill>
                <a:latin typeface="Consolas" panose="020B0609020204030204" pitchFamily="49" charset="0"/>
              </a:rPr>
              <a:t>rprop_maxupdate</a:t>
            </a:r>
            <a:r>
              <a:rPr lang="en-US" altLang="zh-CN" sz="1600" dirty="0">
                <a:solidFill>
                  <a:srgbClr val="000000"/>
                </a:solidFill>
                <a:latin typeface="Consolas" panose="020B0609020204030204" pitchFamily="49" charset="0"/>
              </a:rPr>
              <a:t> = </a:t>
            </a:r>
            <a:r>
              <a:rPr lang="en-US" altLang="zh-CN" sz="1600" dirty="0">
                <a:solidFill>
                  <a:srgbClr val="6F008A"/>
                </a:solidFill>
                <a:latin typeface="Consolas" panose="020B0609020204030204" pitchFamily="49" charset="0"/>
              </a:rPr>
              <a:t>DEFAULT_RPROP_MAXUPDATE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net-&gt;</a:t>
            </a:r>
            <a:r>
              <a:rPr lang="en-US" altLang="zh-CN" sz="1600" dirty="0" err="1">
                <a:solidFill>
                  <a:srgbClr val="000000"/>
                </a:solidFill>
                <a:latin typeface="Consolas" panose="020B0609020204030204" pitchFamily="49" charset="0"/>
              </a:rPr>
              <a:t>rprop_minupdate</a:t>
            </a:r>
            <a:r>
              <a:rPr lang="en-US" altLang="zh-CN" sz="1600" dirty="0">
                <a:solidFill>
                  <a:srgbClr val="000000"/>
                </a:solidFill>
                <a:latin typeface="Consolas" panose="020B0609020204030204" pitchFamily="49" charset="0"/>
              </a:rPr>
              <a:t> = </a:t>
            </a:r>
            <a:r>
              <a:rPr lang="en-US" altLang="zh-CN" sz="1600" dirty="0">
                <a:solidFill>
                  <a:srgbClr val="6F008A"/>
                </a:solidFill>
                <a:latin typeface="Consolas" panose="020B0609020204030204" pitchFamily="49" charset="0"/>
              </a:rPr>
              <a:t>DEFAULT_RPROP_MINUPDATE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 </a:t>
            </a:r>
            <a:r>
              <a:rPr lang="en-US" altLang="zh-CN" sz="1600" dirty="0" err="1">
                <a:solidFill>
                  <a:srgbClr val="008000"/>
                </a:solidFill>
                <a:latin typeface="Consolas" panose="020B0609020204030204" pitchFamily="49" charset="0"/>
              </a:rPr>
              <a:t>Init</a:t>
            </a:r>
            <a:r>
              <a:rPr lang="en-US" altLang="zh-CN" sz="1600" dirty="0">
                <a:solidFill>
                  <a:srgbClr val="008000"/>
                </a:solidFill>
                <a:latin typeface="Consolas" panose="020B0609020204030204" pitchFamily="49" charset="0"/>
              </a:rPr>
              <a:t> layers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 </a:t>
            </a:r>
            <a:r>
              <a:rPr lang="en-US" altLang="zh-CN" sz="1600" dirty="0">
                <a:solidFill>
                  <a:srgbClr val="808080"/>
                </a:solidFill>
                <a:latin typeface="Consolas" panose="020B0609020204030204" pitchFamily="49" charset="0"/>
              </a:rPr>
              <a:t>layers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AnnResetLayer</a:t>
            </a:r>
            <a:r>
              <a:rPr lang="en-US" altLang="zh-CN" sz="1600" dirty="0">
                <a:solidFill>
                  <a:srgbClr val="000000"/>
                </a:solidFill>
                <a:latin typeface="Consolas" panose="020B0609020204030204" pitchFamily="49" charset="0"/>
              </a:rPr>
              <a:t>(&amp;net-&gt;layer[</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net;</a:t>
            </a:r>
          </a:p>
          <a:p>
            <a:r>
              <a:rPr lang="en-US" altLang="zh-CN" sz="1600" dirty="0">
                <a:solidFill>
                  <a:srgbClr val="000000"/>
                </a:solidFill>
                <a:latin typeface="Consolas" panose="020B0609020204030204" pitchFamily="49" charset="0"/>
              </a:rPr>
              <a:t>}</a:t>
            </a:r>
            <a:endParaRPr lang="zh-CN" altLang="en-US" sz="1600" dirty="0"/>
          </a:p>
        </p:txBody>
      </p:sp>
      <p:sp>
        <p:nvSpPr>
          <p:cNvPr id="5" name="流程图: 过程 4"/>
          <p:cNvSpPr/>
          <p:nvPr/>
        </p:nvSpPr>
        <p:spPr bwMode="auto">
          <a:xfrm>
            <a:off x="7010400" y="3429000"/>
            <a:ext cx="1515762" cy="2303361"/>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smtClean="0"/>
              <a:t>malloc</a:t>
            </a:r>
            <a:r>
              <a:rPr lang="en-US" altLang="zh-CN" sz="1600" dirty="0" smtClean="0"/>
              <a:t> net</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t>m</a:t>
            </a:r>
            <a:r>
              <a:rPr kumimoji="0" lang="en-US" altLang="zh-CN" sz="1600" b="0" i="0" u="none" strike="noStrike" cap="none" normalizeH="0" baseline="0" dirty="0" err="1" smtClean="0">
                <a:ln>
                  <a:noFill/>
                </a:ln>
                <a:solidFill>
                  <a:schemeClr val="tx1"/>
                </a:solidFill>
                <a:effectLst/>
              </a:rPr>
              <a:t>alloc</a:t>
            </a:r>
            <a:r>
              <a:rPr kumimoji="0" lang="en-US" altLang="zh-CN" sz="1600" b="0" i="0" u="none" strike="noStrike" cap="none" normalizeH="0" baseline="0" dirty="0" smtClean="0">
                <a:ln>
                  <a:noFill/>
                </a:ln>
                <a:solidFill>
                  <a:schemeClr val="tx1"/>
                </a:solidFill>
                <a:effectLst/>
              </a:rPr>
              <a:t> layer</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t>c</a:t>
            </a:r>
            <a:r>
              <a:rPr kumimoji="0" lang="en-US" altLang="zh-CN" sz="1600" b="0" i="0" u="none" strike="noStrike" cap="none" normalizeH="0" baseline="0" dirty="0" smtClean="0">
                <a:ln>
                  <a:noFill/>
                </a:ln>
                <a:solidFill>
                  <a:schemeClr val="tx1"/>
                </a:solidFill>
                <a:effectLst/>
              </a:rPr>
              <a:t>heck memory</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t>s</a:t>
            </a:r>
            <a:r>
              <a:rPr lang="en-US" altLang="zh-CN" sz="1600" dirty="0" smtClean="0"/>
              <a:t>et default net parameters</a:t>
            </a:r>
          </a:p>
          <a:p>
            <a:pPr marL="0" marR="0" indent="0" algn="l" defTabSz="914400" rtl="0" eaLnBrk="0" fontAlgn="base" latinLnBrk="0" hangingPunct="0">
              <a:lnSpc>
                <a:spcPct val="100000"/>
              </a:lnSpc>
              <a:spcBef>
                <a:spcPct val="0"/>
              </a:spcBef>
              <a:spcAft>
                <a:spcPct val="0"/>
              </a:spcAft>
              <a:buClrTx/>
              <a:buSzTx/>
              <a:buFontTx/>
              <a:buNone/>
              <a:tabLst/>
            </a:pPr>
            <a:endParaRPr lang="en-US" altLang="zh-CN" sz="1600" dirty="0" smtClean="0"/>
          </a:p>
          <a:p>
            <a:r>
              <a:rPr lang="en-US" altLang="zh-CN" sz="1600" dirty="0" err="1" smtClean="0"/>
              <a:t>AnnResetLayer</a:t>
            </a:r>
            <a:endParaRPr lang="en-US" altLang="zh-CN" sz="1600" dirty="0" smtClean="0"/>
          </a:p>
          <a:p>
            <a:r>
              <a:rPr kumimoji="0" lang="en-US" altLang="zh-CN" sz="1600" b="0" i="0" u="none" strike="noStrike" cap="none" normalizeH="0" baseline="0" dirty="0" smtClean="0">
                <a:ln>
                  <a:noFill/>
                </a:ln>
                <a:solidFill>
                  <a:schemeClr val="tx1"/>
                </a:solidFill>
                <a:effectLst/>
              </a:rPr>
              <a:t>(layer </a:t>
            </a:r>
            <a:r>
              <a:rPr lang="en-US" altLang="zh-CN" sz="1600" dirty="0" smtClean="0"/>
              <a:t>set null</a:t>
            </a:r>
            <a:r>
              <a:rPr kumimoji="0" lang="en-US" altLang="zh-CN" sz="1600" b="0" i="0" u="none" strike="noStrike" cap="none" normalizeH="0" baseline="0" dirty="0" smtClean="0">
                <a:ln>
                  <a:noFill/>
                </a:ln>
                <a:solidFill>
                  <a:schemeClr val="tx1"/>
                </a:solidFill>
                <a:effectLst/>
              </a:rPr>
              <a:t>)</a:t>
            </a:r>
            <a:endParaRPr kumimoji="0" lang="zh-CN" altLang="en-US" sz="1600" b="0" i="0" u="none" strike="noStrike" cap="none" normalizeH="0" baseline="0" dirty="0" smtClean="0">
              <a:ln>
                <a:noFill/>
              </a:ln>
              <a:solidFill>
                <a:schemeClr val="tx1"/>
              </a:solidFill>
              <a:effectLst/>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695996438"/>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2824812"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AnnResetLayer</a:t>
            </a:r>
            <a:endParaRPr lang="en-US" sz="2800" b="1" dirty="0">
              <a:solidFill>
                <a:srgbClr val="0000ED"/>
              </a:solidFill>
              <a:latin typeface="Arial" pitchFamily="34" charset="0"/>
              <a:cs typeface="Arial" pitchFamily="34" charset="0"/>
            </a:endParaRPr>
          </a:p>
        </p:txBody>
      </p:sp>
      <p:sp>
        <p:nvSpPr>
          <p:cNvPr id="2" name="矩形 1"/>
          <p:cNvSpPr/>
          <p:nvPr/>
        </p:nvSpPr>
        <p:spPr>
          <a:xfrm>
            <a:off x="533400" y="1066800"/>
            <a:ext cx="6248400" cy="4524315"/>
          </a:xfrm>
          <a:prstGeom prst="rect">
            <a:avLst/>
          </a:prstGeom>
        </p:spPr>
        <p:txBody>
          <a:bodyPr wrap="square">
            <a:spAutoFit/>
          </a:bodyPr>
          <a:lstStyle/>
          <a:p>
            <a:r>
              <a:rPr lang="en-US" altLang="zh-CN" dirty="0">
                <a:solidFill>
                  <a:srgbClr val="008000"/>
                </a:solidFill>
                <a:latin typeface="Consolas" panose="020B0609020204030204" pitchFamily="49" charset="0"/>
              </a:rPr>
              <a:t>/* Reset layer data to zero-units */</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AnnResetLayer</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B91AF"/>
                </a:solidFill>
                <a:latin typeface="Consolas" panose="020B0609020204030204" pitchFamily="49" charset="0"/>
              </a:rPr>
              <a:t>AnnLayer</a:t>
            </a:r>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layer</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layer</a:t>
            </a:r>
            <a:r>
              <a:rPr lang="en-US" altLang="zh-CN" dirty="0">
                <a:solidFill>
                  <a:srgbClr val="000000"/>
                </a:solidFill>
                <a:latin typeface="Consolas" panose="020B0609020204030204" pitchFamily="49" charset="0"/>
              </a:rPr>
              <a:t>-&gt;units = 0;</a:t>
            </a:r>
          </a:p>
          <a:p>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layer</a:t>
            </a:r>
            <a:r>
              <a:rPr lang="en-US" altLang="zh-CN" dirty="0">
                <a:solidFill>
                  <a:srgbClr val="000000"/>
                </a:solidFill>
                <a:latin typeface="Consolas" panose="020B0609020204030204" pitchFamily="49" charset="0"/>
              </a:rPr>
              <a:t>-&gt;output = </a:t>
            </a:r>
            <a:r>
              <a:rPr lang="en-US" altLang="zh-CN" dirty="0">
                <a:solidFill>
                  <a:srgbClr val="6F008A"/>
                </a:solidFill>
                <a:latin typeface="Consolas" panose="020B0609020204030204" pitchFamily="49" charset="0"/>
              </a:rPr>
              <a:t>NULL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layer</a:t>
            </a:r>
            <a:r>
              <a:rPr lang="en-US" altLang="zh-CN" dirty="0">
                <a:solidFill>
                  <a:srgbClr val="000000"/>
                </a:solidFill>
                <a:latin typeface="Consolas" panose="020B0609020204030204" pitchFamily="49" charset="0"/>
              </a:rPr>
              <a:t>-&gt;error = </a:t>
            </a:r>
            <a:r>
              <a:rPr lang="en-US" altLang="zh-CN" dirty="0">
                <a:solidFill>
                  <a:srgbClr val="6F008A"/>
                </a:solidFill>
                <a:latin typeface="Consolas" panose="020B0609020204030204" pitchFamily="49" charset="0"/>
              </a:rPr>
              <a:t>NULL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layer</a:t>
            </a:r>
            <a:r>
              <a:rPr lang="en-US" altLang="zh-CN" dirty="0">
                <a:solidFill>
                  <a:srgbClr val="000000"/>
                </a:solidFill>
                <a:latin typeface="Consolas" panose="020B0609020204030204" pitchFamily="49" charset="0"/>
              </a:rPr>
              <a:t>-&gt;weight = </a:t>
            </a:r>
            <a:r>
              <a:rPr lang="en-US" altLang="zh-CN" dirty="0">
                <a:solidFill>
                  <a:srgbClr val="6F008A"/>
                </a:solidFill>
                <a:latin typeface="Consolas" panose="020B0609020204030204" pitchFamily="49" charset="0"/>
              </a:rPr>
              <a:t>NULL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layer</a:t>
            </a:r>
            <a:r>
              <a:rPr lang="en-US" altLang="zh-CN" dirty="0">
                <a:solidFill>
                  <a:srgbClr val="000000"/>
                </a:solidFill>
                <a:latin typeface="Consolas" panose="020B0609020204030204" pitchFamily="49" charset="0"/>
              </a:rPr>
              <a:t>-&gt;gradient = </a:t>
            </a:r>
            <a:r>
              <a:rPr lang="en-US" altLang="zh-CN" dirty="0">
                <a:solidFill>
                  <a:srgbClr val="6F008A"/>
                </a:solidFill>
                <a:latin typeface="Consolas" panose="020B0609020204030204" pitchFamily="49" charset="0"/>
              </a:rPr>
              <a:t>NULL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layer</a:t>
            </a:r>
            <a:r>
              <a:rPr lang="en-US" altLang="zh-CN" dirty="0">
                <a:solidFill>
                  <a:srgbClr val="000000"/>
                </a:solidFill>
                <a:latin typeface="Consolas" panose="020B0609020204030204" pitchFamily="49" charset="0"/>
              </a:rPr>
              <a:t>-&gt;</a:t>
            </a:r>
            <a:r>
              <a:rPr lang="en-US" altLang="zh-CN" dirty="0" err="1">
                <a:solidFill>
                  <a:srgbClr val="000000"/>
                </a:solidFill>
                <a:latin typeface="Consolas" panose="020B0609020204030204" pitchFamily="49" charset="0"/>
              </a:rPr>
              <a:t>pgradient</a:t>
            </a:r>
            <a:r>
              <a:rPr lang="en-US" altLang="zh-CN" dirty="0">
                <a:solidFill>
                  <a:srgbClr val="000000"/>
                </a:solidFill>
                <a:latin typeface="Consolas" panose="020B0609020204030204" pitchFamily="49" charset="0"/>
              </a:rPr>
              <a:t> = </a:t>
            </a:r>
            <a:r>
              <a:rPr lang="en-US" altLang="zh-CN" dirty="0">
                <a:solidFill>
                  <a:srgbClr val="6F008A"/>
                </a:solidFill>
                <a:latin typeface="Consolas" panose="020B0609020204030204" pitchFamily="49" charset="0"/>
              </a:rPr>
              <a:t>NULL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layer</a:t>
            </a:r>
            <a:r>
              <a:rPr lang="en-US" altLang="zh-CN" dirty="0">
                <a:solidFill>
                  <a:srgbClr val="000000"/>
                </a:solidFill>
                <a:latin typeface="Consolas" panose="020B0609020204030204" pitchFamily="49" charset="0"/>
              </a:rPr>
              <a:t>-&gt;delta = </a:t>
            </a:r>
            <a:r>
              <a:rPr lang="en-US" altLang="zh-CN" dirty="0">
                <a:solidFill>
                  <a:srgbClr val="6F008A"/>
                </a:solidFill>
                <a:latin typeface="Consolas" panose="020B0609020204030204" pitchFamily="49" charset="0"/>
              </a:rPr>
              <a:t>NULL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layer</a:t>
            </a:r>
            <a:r>
              <a:rPr lang="en-US" altLang="zh-CN" dirty="0">
                <a:solidFill>
                  <a:srgbClr val="000000"/>
                </a:solidFill>
                <a:latin typeface="Consolas" panose="020B0609020204030204" pitchFamily="49" charset="0"/>
              </a:rPr>
              <a:t>-&gt;</a:t>
            </a:r>
            <a:r>
              <a:rPr lang="en-US" altLang="zh-CN" dirty="0" err="1">
                <a:solidFill>
                  <a:srgbClr val="000000"/>
                </a:solidFill>
                <a:latin typeface="Consolas" panose="020B0609020204030204" pitchFamily="49" charset="0"/>
              </a:rPr>
              <a:t>sgradient</a:t>
            </a:r>
            <a:r>
              <a:rPr lang="en-US" altLang="zh-CN" dirty="0">
                <a:solidFill>
                  <a:srgbClr val="000000"/>
                </a:solidFill>
                <a:latin typeface="Consolas" panose="020B0609020204030204" pitchFamily="49" charset="0"/>
              </a:rPr>
              <a:t> = </a:t>
            </a:r>
            <a:r>
              <a:rPr lang="en-US" altLang="zh-CN" dirty="0">
                <a:solidFill>
                  <a:srgbClr val="6F008A"/>
                </a:solidFill>
                <a:latin typeface="Consolas" panose="020B0609020204030204" pitchFamily="49" charset="0"/>
              </a:rPr>
              <a:t>NULL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流程图: 过程 4"/>
          <p:cNvSpPr/>
          <p:nvPr/>
        </p:nvSpPr>
        <p:spPr bwMode="auto">
          <a:xfrm>
            <a:off x="7010400" y="3429000"/>
            <a:ext cx="1515762" cy="2303361"/>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600" dirty="0" err="1" smtClean="0"/>
              <a:t>AnnResetLayer</a:t>
            </a:r>
            <a:endParaRPr lang="en-US" altLang="zh-CN" sz="1600" dirty="0" smtClean="0"/>
          </a:p>
          <a:p>
            <a:r>
              <a:rPr kumimoji="0" lang="en-US" altLang="zh-CN" sz="1600" b="0" i="0" u="none" strike="noStrike" cap="none" normalizeH="0" baseline="0" dirty="0" smtClean="0">
                <a:ln>
                  <a:noFill/>
                </a:ln>
                <a:solidFill>
                  <a:schemeClr val="tx1"/>
                </a:solidFill>
                <a:effectLst/>
              </a:rPr>
              <a:t>(layer </a:t>
            </a:r>
            <a:r>
              <a:rPr lang="en-US" altLang="zh-CN" sz="1600" dirty="0" smtClean="0"/>
              <a:t>set null</a:t>
            </a:r>
            <a:r>
              <a:rPr kumimoji="0" lang="en-US" altLang="zh-CN" sz="1600" b="0" i="0" u="none" strike="noStrike" cap="none" normalizeH="0" baseline="0" dirty="0" smtClean="0">
                <a:ln>
                  <a:noFill/>
                </a:ln>
                <a:solidFill>
                  <a:schemeClr val="tx1"/>
                </a:solidFill>
                <a:effectLst/>
              </a:rPr>
              <a:t>)</a:t>
            </a:r>
          </a:p>
          <a:p>
            <a:endParaRPr lang="en-US" altLang="zh-CN" sz="1600" dirty="0"/>
          </a:p>
          <a:p>
            <a:r>
              <a:rPr kumimoji="0" lang="en-US" altLang="zh-CN" sz="1600" b="0" i="0" u="none" strike="noStrike" cap="none" normalizeH="0" baseline="0" dirty="0" smtClean="0">
                <a:ln>
                  <a:noFill/>
                </a:ln>
                <a:solidFill>
                  <a:schemeClr val="tx1"/>
                </a:solidFill>
                <a:effectLst/>
              </a:rPr>
              <a:t>Not </a:t>
            </a:r>
            <a:r>
              <a:rPr kumimoji="0" lang="en-US" altLang="zh-CN" sz="1600" b="0" i="0" u="none" strike="noStrike" cap="none" normalizeH="0" baseline="0" dirty="0" err="1" smtClean="0">
                <a:ln>
                  <a:noFill/>
                </a:ln>
                <a:solidFill>
                  <a:schemeClr val="tx1"/>
                </a:solidFill>
                <a:effectLst/>
              </a:rPr>
              <a:t>malloc</a:t>
            </a:r>
            <a:r>
              <a:rPr kumimoji="0" lang="en-US" altLang="zh-CN" sz="1600" b="0" i="0" u="none" strike="noStrike" cap="none" normalizeH="0" baseline="0" dirty="0" smtClean="0">
                <a:ln>
                  <a:noFill/>
                </a:ln>
                <a:solidFill>
                  <a:schemeClr val="tx1"/>
                </a:solidFill>
                <a:effectLst/>
              </a:rPr>
              <a:t> yet</a:t>
            </a:r>
            <a:endParaRPr kumimoji="0" lang="zh-CN" altLang="en-US" sz="1600" b="0" i="0" u="none" strike="noStrike" cap="none" normalizeH="0" baseline="0" dirty="0" smtClean="0">
              <a:ln>
                <a:noFill/>
              </a:ln>
              <a:solidFill>
                <a:schemeClr val="tx1"/>
              </a:solidFill>
              <a:effectLst/>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230592530"/>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过程 2"/>
          <p:cNvSpPr/>
          <p:nvPr/>
        </p:nvSpPr>
        <p:spPr bwMode="auto">
          <a:xfrm>
            <a:off x="0" y="152400"/>
            <a:ext cx="9144000" cy="428368"/>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err="1" smtClean="0"/>
              <a:t>AnnAlloc</a:t>
            </a:r>
            <a:r>
              <a:rPr lang="en-US" altLang="zh-CN" dirty="0" smtClean="0"/>
              <a:t>      </a:t>
            </a:r>
            <a:r>
              <a:rPr lang="en-US" altLang="zh-CN" dirty="0" err="1" smtClean="0">
                <a:solidFill>
                  <a:srgbClr val="FF0000"/>
                </a:solidFill>
              </a:rPr>
              <a:t>AnnInitLayer</a:t>
            </a:r>
            <a:r>
              <a:rPr lang="en-US" altLang="zh-CN" dirty="0" smtClean="0"/>
              <a:t>    </a:t>
            </a:r>
            <a:r>
              <a:rPr lang="en-US" altLang="zh-CN" dirty="0" err="1" smtClean="0"/>
              <a:t>AnnSetRandomWeights</a:t>
            </a:r>
            <a:r>
              <a:rPr lang="en-US" altLang="zh-CN" dirty="0" smtClean="0"/>
              <a:t>         </a:t>
            </a:r>
            <a:r>
              <a:rPr lang="en-US" altLang="zh-CN" dirty="0" err="1" smtClean="0"/>
              <a:t>AnnSetDeltas</a:t>
            </a:r>
            <a:r>
              <a:rPr lang="en-US" altLang="zh-CN" dirty="0" smtClean="0"/>
              <a:t>  </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2" name="矩形 1"/>
          <p:cNvSpPr/>
          <p:nvPr/>
        </p:nvSpPr>
        <p:spPr>
          <a:xfrm>
            <a:off x="0" y="580768"/>
            <a:ext cx="9144000" cy="5786199"/>
          </a:xfrm>
          <a:prstGeom prst="rect">
            <a:avLst/>
          </a:prstGeom>
        </p:spPr>
        <p:txBody>
          <a:bodyPr wrap="square">
            <a:spAutoFit/>
          </a:bodyPr>
          <a:lstStyle/>
          <a:p>
            <a:r>
              <a:rPr lang="en-US" altLang="zh-CN" sz="1000" dirty="0">
                <a:solidFill>
                  <a:srgbClr val="008000"/>
                </a:solidFill>
                <a:latin typeface="Consolas" panose="020B0609020204030204" pitchFamily="49" charset="0"/>
              </a:rPr>
              <a:t>/* </a:t>
            </a:r>
            <a:r>
              <a:rPr lang="en-US" altLang="zh-CN" sz="1000" dirty="0" err="1">
                <a:solidFill>
                  <a:srgbClr val="008000"/>
                </a:solidFill>
                <a:latin typeface="Consolas" panose="020B0609020204030204" pitchFamily="49" charset="0"/>
              </a:rPr>
              <a:t>Init</a:t>
            </a:r>
            <a:r>
              <a:rPr lang="en-US" altLang="zh-CN" sz="1000" dirty="0">
                <a:solidFill>
                  <a:srgbClr val="008000"/>
                </a:solidFill>
                <a:latin typeface="Consolas" panose="020B0609020204030204" pitchFamily="49" charset="0"/>
              </a:rPr>
              <a:t> a layer of the net with the specified number of units.</a:t>
            </a:r>
            <a:endParaRPr lang="en-US" altLang="zh-CN" sz="1000" dirty="0">
              <a:solidFill>
                <a:srgbClr val="000000"/>
              </a:solidFill>
              <a:latin typeface="Consolas" panose="020B0609020204030204" pitchFamily="49" charset="0"/>
            </a:endParaRPr>
          </a:p>
          <a:p>
            <a:r>
              <a:rPr lang="en-US" altLang="zh-CN" sz="1000" dirty="0">
                <a:solidFill>
                  <a:srgbClr val="008000"/>
                </a:solidFill>
                <a:latin typeface="Consolas" panose="020B0609020204030204" pitchFamily="49" charset="0"/>
              </a:rPr>
              <a:t> * Return non-zero on out of memory. */</a:t>
            </a:r>
            <a:endParaRPr lang="en-US" altLang="zh-CN" sz="1000" dirty="0">
              <a:solidFill>
                <a:srgbClr val="000000"/>
              </a:solidFill>
              <a:latin typeface="Consolas" panose="020B0609020204030204" pitchFamily="49" charset="0"/>
            </a:endParaRPr>
          </a:p>
          <a:p>
            <a:r>
              <a:rPr lang="en-US" altLang="zh-CN" sz="1000" dirty="0" err="1">
                <a:solidFill>
                  <a:srgbClr val="0000FF"/>
                </a:solidFill>
                <a:latin typeface="Consolas" panose="020B0609020204030204" pitchFamily="49" charset="0"/>
              </a:rPr>
              <a:t>int</a:t>
            </a:r>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AnnInitLayer</a:t>
            </a:r>
            <a:r>
              <a:rPr lang="en-US" altLang="zh-CN" sz="1000" dirty="0">
                <a:solidFill>
                  <a:srgbClr val="000000"/>
                </a:solidFill>
                <a:latin typeface="Consolas" panose="020B0609020204030204" pitchFamily="49" charset="0"/>
              </a:rPr>
              <a:t>(</a:t>
            </a:r>
            <a:r>
              <a:rPr lang="en-US" altLang="zh-CN" sz="1000" dirty="0" err="1">
                <a:solidFill>
                  <a:srgbClr val="0000FF"/>
                </a:solidFill>
                <a:latin typeface="Consolas" panose="020B0609020204030204" pitchFamily="49" charset="0"/>
              </a:rPr>
              <a:t>struct</a:t>
            </a:r>
            <a:r>
              <a:rPr lang="en-US" altLang="zh-CN" sz="1000" dirty="0">
                <a:solidFill>
                  <a:srgbClr val="000000"/>
                </a:solidFill>
                <a:latin typeface="Consolas" panose="020B0609020204030204" pitchFamily="49" charset="0"/>
              </a:rPr>
              <a:t> </a:t>
            </a:r>
            <a:r>
              <a:rPr lang="en-US" altLang="zh-CN" sz="1000" dirty="0">
                <a:solidFill>
                  <a:srgbClr val="2B91AF"/>
                </a:solidFill>
                <a:latin typeface="Consolas" panose="020B0609020204030204" pitchFamily="49" charset="0"/>
              </a:rPr>
              <a:t>Ann</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 </a:t>
            </a:r>
            <a:r>
              <a:rPr lang="en-US" altLang="zh-CN" sz="1000" dirty="0" err="1">
                <a:solidFill>
                  <a:srgbClr val="0000FF"/>
                </a:solidFill>
                <a:latin typeface="Consolas" panose="020B0609020204030204" pitchFamily="49" charset="0"/>
              </a:rPr>
              <a:t>int</a:t>
            </a:r>
            <a:r>
              <a:rPr lang="en-US" altLang="zh-CN" sz="1000" dirty="0">
                <a:solidFill>
                  <a:srgbClr val="000000"/>
                </a:solidFill>
                <a:latin typeface="Consolas" panose="020B0609020204030204" pitchFamily="49" charset="0"/>
              </a:rPr>
              <a:t> </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 </a:t>
            </a:r>
            <a:r>
              <a:rPr lang="en-US" altLang="zh-CN" sz="1000" dirty="0" err="1">
                <a:solidFill>
                  <a:srgbClr val="0000FF"/>
                </a:solidFill>
                <a:latin typeface="Consolas" panose="020B0609020204030204" pitchFamily="49" charset="0"/>
              </a:rPr>
              <a:t>int</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 </a:t>
            </a:r>
            <a:r>
              <a:rPr lang="en-US" altLang="zh-CN" sz="1000" dirty="0" err="1">
                <a:solidFill>
                  <a:srgbClr val="0000FF"/>
                </a:solidFill>
                <a:latin typeface="Consolas" panose="020B0609020204030204" pitchFamily="49" charset="0"/>
              </a:rPr>
              <a:t>int</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bias</a:t>
            </a:r>
            <a:r>
              <a:rPr lang="en-US" altLang="zh-CN" sz="1000" dirty="0">
                <a:solidFill>
                  <a:srgbClr val="000000"/>
                </a:solidFill>
                <a:latin typeface="Consolas" panose="020B0609020204030204" pitchFamily="49" charset="0"/>
              </a:rPr>
              <a:t>) {</a:t>
            </a: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if</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bias</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Take count of the bias unit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].output = </a:t>
            </a:r>
            <a:r>
              <a:rPr lang="en-US" altLang="zh-CN" sz="1000" dirty="0" err="1">
                <a:solidFill>
                  <a:srgbClr val="000000"/>
                </a:solidFill>
                <a:latin typeface="Consolas" panose="020B0609020204030204" pitchFamily="49" charset="0"/>
              </a:rPr>
              <a:t>malloc</a:t>
            </a:r>
            <a:r>
              <a:rPr lang="en-US" altLang="zh-CN" sz="1000" dirty="0">
                <a:solidFill>
                  <a:srgbClr val="000000"/>
                </a:solidFill>
                <a:latin typeface="Consolas" panose="020B0609020204030204" pitchFamily="49" charset="0"/>
              </a:rPr>
              <a:t>(</a:t>
            </a:r>
            <a:r>
              <a:rPr lang="en-US" altLang="zh-CN" sz="1000" dirty="0" err="1">
                <a:solidFill>
                  <a:srgbClr val="0000FF"/>
                </a:solidFill>
                <a:latin typeface="Consolas" panose="020B0609020204030204" pitchFamily="49" charset="0"/>
              </a:rPr>
              <a:t>sizeof</a:t>
            </a:r>
            <a:r>
              <a:rPr lang="en-US" altLang="zh-CN" sz="1000" dirty="0">
                <a:solidFill>
                  <a:srgbClr val="000000"/>
                </a:solidFill>
                <a:latin typeface="Consolas" panose="020B0609020204030204" pitchFamily="49" charset="0"/>
              </a:rPr>
              <a:t>(</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].error = </a:t>
            </a:r>
            <a:r>
              <a:rPr lang="en-US" altLang="zh-CN" sz="1000" dirty="0" err="1">
                <a:solidFill>
                  <a:srgbClr val="000000"/>
                </a:solidFill>
                <a:latin typeface="Consolas" panose="020B0609020204030204" pitchFamily="49" charset="0"/>
              </a:rPr>
              <a:t>malloc</a:t>
            </a:r>
            <a:r>
              <a:rPr lang="en-US" altLang="zh-CN" sz="1000" dirty="0">
                <a:solidFill>
                  <a:srgbClr val="000000"/>
                </a:solidFill>
                <a:latin typeface="Consolas" panose="020B0609020204030204" pitchFamily="49" charset="0"/>
              </a:rPr>
              <a:t>(</a:t>
            </a:r>
            <a:r>
              <a:rPr lang="en-US" altLang="zh-CN" sz="1000" dirty="0" err="1">
                <a:solidFill>
                  <a:srgbClr val="0000FF"/>
                </a:solidFill>
                <a:latin typeface="Consolas" panose="020B0609020204030204" pitchFamily="49" charset="0"/>
              </a:rPr>
              <a:t>sizeof</a:t>
            </a:r>
            <a:r>
              <a:rPr lang="en-US" altLang="zh-CN" sz="1000" dirty="0">
                <a:solidFill>
                  <a:srgbClr val="000000"/>
                </a:solidFill>
                <a:latin typeface="Consolas" panose="020B0609020204030204" pitchFamily="49" charset="0"/>
              </a:rPr>
              <a:t>(</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if</a:t>
            </a:r>
            <a:r>
              <a:rPr lang="en-US" altLang="zh-CN" sz="1000" dirty="0">
                <a:solidFill>
                  <a:srgbClr val="000000"/>
                </a:solidFill>
                <a:latin typeface="Consolas" panose="020B0609020204030204" pitchFamily="49" charset="0"/>
              </a:rPr>
              <a:t> (</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 { </a:t>
            </a:r>
            <a:r>
              <a:rPr lang="en-US" altLang="zh-CN" sz="1000" dirty="0">
                <a:solidFill>
                  <a:srgbClr val="008000"/>
                </a:solidFill>
                <a:latin typeface="Consolas" panose="020B0609020204030204" pitchFamily="49" charset="0"/>
              </a:rPr>
              <a:t>/* not for output layer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].weight </a:t>
            </a:r>
            <a:r>
              <a:rPr lang="en-US" altLang="zh-CN" sz="1000" dirty="0" smtClean="0">
                <a:solidFill>
                  <a:srgbClr val="000000"/>
                </a:solidFill>
                <a:latin typeface="Consolas" panose="020B0609020204030204" pitchFamily="49" charset="0"/>
              </a:rPr>
              <a:t>= </a:t>
            </a:r>
            <a:r>
              <a:rPr lang="en-US" altLang="zh-CN" sz="1000" dirty="0" err="1" smtClean="0">
                <a:solidFill>
                  <a:srgbClr val="000000"/>
                </a:solidFill>
                <a:latin typeface="Consolas" panose="020B0609020204030204" pitchFamily="49" charset="0"/>
              </a:rPr>
              <a:t>malloc</a:t>
            </a:r>
            <a:r>
              <a:rPr lang="en-US" altLang="zh-CN" sz="1000" dirty="0" smtClean="0">
                <a:solidFill>
                  <a:srgbClr val="000000"/>
                </a:solidFill>
                <a:latin typeface="Consolas" panose="020B0609020204030204" pitchFamily="49" charset="0"/>
              </a:rPr>
              <a:t>(</a:t>
            </a:r>
            <a:r>
              <a:rPr lang="en-US" altLang="zh-CN" sz="1000" dirty="0" err="1" smtClean="0">
                <a:solidFill>
                  <a:srgbClr val="0000FF"/>
                </a:solidFill>
                <a:latin typeface="Consolas" panose="020B0609020204030204" pitchFamily="49" charset="0"/>
              </a:rPr>
              <a:t>sizeof</a:t>
            </a:r>
            <a:r>
              <a:rPr lang="en-US" altLang="zh-CN" sz="1000" dirty="0" smtClean="0">
                <a:solidFill>
                  <a:srgbClr val="000000"/>
                </a:solidFill>
                <a:latin typeface="Consolas" panose="020B0609020204030204" pitchFamily="49" charset="0"/>
              </a:rPr>
              <a:t>(</a:t>
            </a:r>
            <a:r>
              <a:rPr lang="en-US" altLang="zh-CN" sz="1000" dirty="0" smtClean="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].gradient </a:t>
            </a:r>
            <a:r>
              <a:rPr lang="en-US" altLang="zh-CN" sz="1000" dirty="0" smtClean="0">
                <a:solidFill>
                  <a:srgbClr val="000000"/>
                </a:solidFill>
                <a:latin typeface="Consolas" panose="020B0609020204030204" pitchFamily="49" charset="0"/>
              </a:rPr>
              <a:t>= </a:t>
            </a:r>
            <a:r>
              <a:rPr lang="en-US" altLang="zh-CN" sz="1000" dirty="0" err="1" smtClean="0">
                <a:solidFill>
                  <a:srgbClr val="000000"/>
                </a:solidFill>
                <a:latin typeface="Consolas" panose="020B0609020204030204" pitchFamily="49" charset="0"/>
              </a:rPr>
              <a:t>malloc</a:t>
            </a:r>
            <a:r>
              <a:rPr lang="en-US" altLang="zh-CN" sz="1000" dirty="0" smtClean="0">
                <a:solidFill>
                  <a:srgbClr val="000000"/>
                </a:solidFill>
                <a:latin typeface="Consolas" panose="020B0609020204030204" pitchFamily="49" charset="0"/>
              </a:rPr>
              <a:t>(</a:t>
            </a:r>
            <a:r>
              <a:rPr lang="en-US" altLang="zh-CN" sz="1000" dirty="0" err="1" smtClean="0">
                <a:solidFill>
                  <a:srgbClr val="0000FF"/>
                </a:solidFill>
                <a:latin typeface="Consolas" panose="020B0609020204030204" pitchFamily="49" charset="0"/>
              </a:rPr>
              <a:t>sizeof</a:t>
            </a:r>
            <a:r>
              <a:rPr lang="en-US" altLang="zh-CN" sz="1000" dirty="0" smtClean="0">
                <a:solidFill>
                  <a:srgbClr val="000000"/>
                </a:solidFill>
                <a:latin typeface="Consolas" panose="020B0609020204030204" pitchFamily="49" charset="0"/>
              </a:rPr>
              <a:t>(</a:t>
            </a:r>
            <a:r>
              <a:rPr lang="en-US" altLang="zh-CN" sz="1000" dirty="0" smtClean="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pgradient</a:t>
            </a:r>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malloc</a:t>
            </a:r>
            <a:r>
              <a:rPr lang="en-US" altLang="zh-CN" sz="1000" dirty="0">
                <a:solidFill>
                  <a:srgbClr val="000000"/>
                </a:solidFill>
                <a:latin typeface="Consolas" panose="020B0609020204030204" pitchFamily="49" charset="0"/>
              </a:rPr>
              <a:t>(</a:t>
            </a:r>
            <a:r>
              <a:rPr lang="en-US" altLang="zh-CN" sz="1000" dirty="0" err="1">
                <a:solidFill>
                  <a:srgbClr val="0000FF"/>
                </a:solidFill>
                <a:latin typeface="Consolas" panose="020B0609020204030204" pitchFamily="49" charset="0"/>
              </a:rPr>
              <a:t>sizeof</a:t>
            </a:r>
            <a:r>
              <a:rPr lang="en-US" altLang="zh-CN" sz="1000" dirty="0">
                <a:solidFill>
                  <a:srgbClr val="000000"/>
                </a:solidFill>
                <a:latin typeface="Consolas" panose="020B0609020204030204" pitchFamily="49" charset="0"/>
              </a:rPr>
              <a:t>(</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].delta </a:t>
            </a:r>
            <a:r>
              <a:rPr lang="en-US" altLang="zh-CN" sz="1000" dirty="0" smtClean="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malloc</a:t>
            </a:r>
            <a:r>
              <a:rPr lang="en-US" altLang="zh-CN" sz="1000" dirty="0">
                <a:solidFill>
                  <a:srgbClr val="000000"/>
                </a:solidFill>
                <a:latin typeface="Consolas" panose="020B0609020204030204" pitchFamily="49" charset="0"/>
              </a:rPr>
              <a:t>(</a:t>
            </a:r>
            <a:r>
              <a:rPr lang="en-US" altLang="zh-CN" sz="1000" dirty="0" err="1">
                <a:solidFill>
                  <a:srgbClr val="0000FF"/>
                </a:solidFill>
                <a:latin typeface="Consolas" panose="020B0609020204030204" pitchFamily="49" charset="0"/>
              </a:rPr>
              <a:t>sizeof</a:t>
            </a:r>
            <a:r>
              <a:rPr lang="en-US" altLang="zh-CN" sz="1000" dirty="0">
                <a:solidFill>
                  <a:srgbClr val="000000"/>
                </a:solidFill>
                <a:latin typeface="Consolas" panose="020B0609020204030204" pitchFamily="49" charset="0"/>
              </a:rPr>
              <a:t>(</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sgradient</a:t>
            </a:r>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malloc</a:t>
            </a:r>
            <a:r>
              <a:rPr lang="en-US" altLang="zh-CN" sz="1000" dirty="0">
                <a:solidFill>
                  <a:srgbClr val="000000"/>
                </a:solidFill>
                <a:latin typeface="Consolas" panose="020B0609020204030204" pitchFamily="49" charset="0"/>
              </a:rPr>
              <a:t>(</a:t>
            </a:r>
            <a:r>
              <a:rPr lang="en-US" altLang="zh-CN" sz="1000" dirty="0" err="1">
                <a:solidFill>
                  <a:srgbClr val="0000FF"/>
                </a:solidFill>
                <a:latin typeface="Consolas" panose="020B0609020204030204" pitchFamily="49" charset="0"/>
              </a:rPr>
              <a:t>sizeof</a:t>
            </a:r>
            <a:r>
              <a:rPr lang="en-US" altLang="zh-CN" sz="1000" dirty="0">
                <a:solidFill>
                  <a:srgbClr val="000000"/>
                </a:solidFill>
                <a:latin typeface="Consolas" panose="020B0609020204030204" pitchFamily="49" charset="0"/>
              </a:rPr>
              <a:t>(</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zh-CN" altLang="en-US" sz="1000" dirty="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].units = </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Check for out of memory conditions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if</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].output == </a:t>
            </a:r>
            <a:r>
              <a:rPr lang="en-US" altLang="zh-CN" sz="1000" dirty="0">
                <a:solidFill>
                  <a:srgbClr val="6F008A"/>
                </a:solidFill>
                <a:latin typeface="Consolas" panose="020B0609020204030204" pitchFamily="49" charset="0"/>
              </a:rPr>
              <a:t>NULL</a:t>
            </a:r>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 </a:t>
            </a:r>
            <a:r>
              <a:rPr lang="en-US" altLang="zh-CN" sz="1000" dirty="0" smtClean="0">
                <a:solidFill>
                  <a:srgbClr val="808080"/>
                </a:solidFill>
                <a:latin typeface="Consolas" panose="020B0609020204030204" pitchFamily="49" charset="0"/>
              </a:rPr>
              <a:t>net</a:t>
            </a:r>
            <a:r>
              <a:rPr lang="en-US" altLang="zh-CN" sz="1000" dirty="0" smtClean="0">
                <a:solidFill>
                  <a:srgbClr val="000000"/>
                </a:solidFill>
                <a:latin typeface="Consolas" panose="020B0609020204030204" pitchFamily="49" charset="0"/>
              </a:rPr>
              <a: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].error == </a:t>
            </a:r>
            <a:r>
              <a:rPr lang="en-US" altLang="zh-CN" sz="1000" dirty="0">
                <a:solidFill>
                  <a:srgbClr val="6F008A"/>
                </a:solidFill>
                <a:latin typeface="Consolas" panose="020B0609020204030204" pitchFamily="49" charset="0"/>
              </a:rPr>
              <a:t>NULL</a:t>
            </a:r>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 &amp;&amp;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].weight == </a:t>
            </a:r>
            <a:r>
              <a:rPr lang="en-US" altLang="zh-CN" sz="1000" dirty="0">
                <a:solidFill>
                  <a:srgbClr val="6F008A"/>
                </a:solidFill>
                <a:latin typeface="Consolas" panose="020B0609020204030204" pitchFamily="49" charset="0"/>
              </a:rPr>
              <a:t>NULL</a:t>
            </a:r>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a:t>
            </a:r>
            <a:r>
              <a:rPr lang="nb-NO" altLang="zh-CN" sz="1000" dirty="0" smtClean="0">
                <a:solidFill>
                  <a:srgbClr val="000000"/>
                </a:solidFill>
                <a:latin typeface="Consolas" panose="020B0609020204030204" pitchFamily="49" charset="0"/>
              </a:rPr>
              <a:t>(</a:t>
            </a:r>
            <a:r>
              <a:rPr lang="nb-NO" altLang="zh-CN" sz="1000" dirty="0">
                <a:solidFill>
                  <a:srgbClr val="808080"/>
                </a:solidFill>
                <a:latin typeface="Consolas" panose="020B0609020204030204" pitchFamily="49" charset="0"/>
              </a:rPr>
              <a:t>i</a:t>
            </a:r>
            <a:r>
              <a:rPr lang="nb-NO" altLang="zh-CN" sz="1000" dirty="0">
                <a:solidFill>
                  <a:srgbClr val="000000"/>
                </a:solidFill>
                <a:latin typeface="Consolas" panose="020B0609020204030204" pitchFamily="49" charset="0"/>
              </a:rPr>
              <a:t> &amp;&amp; </a:t>
            </a:r>
            <a:r>
              <a:rPr lang="nb-NO" altLang="zh-CN" sz="1000" dirty="0">
                <a:solidFill>
                  <a:srgbClr val="808080"/>
                </a:solidFill>
                <a:latin typeface="Consolas" panose="020B0609020204030204" pitchFamily="49" charset="0"/>
              </a:rPr>
              <a:t>net</a:t>
            </a:r>
            <a:r>
              <a:rPr lang="nb-NO" altLang="zh-CN" sz="1000" dirty="0">
                <a:solidFill>
                  <a:srgbClr val="000000"/>
                </a:solidFill>
                <a:latin typeface="Consolas" panose="020B0609020204030204" pitchFamily="49" charset="0"/>
              </a:rPr>
              <a:t>-&gt;layer[</a:t>
            </a:r>
            <a:r>
              <a:rPr lang="nb-NO" altLang="zh-CN" sz="1000" dirty="0">
                <a:solidFill>
                  <a:srgbClr val="808080"/>
                </a:solidFill>
                <a:latin typeface="Consolas" panose="020B0609020204030204" pitchFamily="49" charset="0"/>
              </a:rPr>
              <a:t>i</a:t>
            </a:r>
            <a:r>
              <a:rPr lang="nb-NO" altLang="zh-CN" sz="1000" dirty="0">
                <a:solidFill>
                  <a:srgbClr val="000000"/>
                </a:solidFill>
                <a:latin typeface="Consolas" panose="020B0609020204030204" pitchFamily="49" charset="0"/>
              </a:rPr>
              <a:t>].gradient == </a:t>
            </a:r>
            <a:r>
              <a:rPr lang="nb-NO" altLang="zh-CN" sz="1000" dirty="0">
                <a:solidFill>
                  <a:srgbClr val="6F008A"/>
                </a:solidFill>
                <a:latin typeface="Consolas" panose="020B0609020204030204" pitchFamily="49" charset="0"/>
              </a:rPr>
              <a:t>NULL</a:t>
            </a:r>
            <a:r>
              <a:rPr lang="nb-NO" altLang="zh-CN" sz="1000" dirty="0">
                <a:solidFill>
                  <a:srgbClr val="000000"/>
                </a:solidFill>
                <a:latin typeface="Consolas" panose="020B0609020204030204" pitchFamily="49" charset="0"/>
              </a:rPr>
              <a:t>) </a:t>
            </a:r>
            <a:r>
              <a:rPr lang="nb-NO" altLang="zh-CN" sz="1000" dirty="0" smtClean="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 &amp;&amp;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pgradient</a:t>
            </a:r>
            <a:r>
              <a:rPr lang="en-US" altLang="zh-CN" sz="1000" dirty="0">
                <a:solidFill>
                  <a:srgbClr val="000000"/>
                </a:solidFill>
                <a:latin typeface="Consolas" panose="020B0609020204030204" pitchFamily="49" charset="0"/>
              </a:rPr>
              <a:t> == </a:t>
            </a:r>
            <a:r>
              <a:rPr lang="en-US" altLang="zh-CN" sz="1000" dirty="0">
                <a:solidFill>
                  <a:srgbClr val="6F008A"/>
                </a:solidFill>
                <a:latin typeface="Consolas" panose="020B0609020204030204" pitchFamily="49" charset="0"/>
              </a:rPr>
              <a:t>NULL</a:t>
            </a:r>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 (</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 &amp;&amp;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sgradient</a:t>
            </a:r>
            <a:r>
              <a:rPr lang="en-US" altLang="zh-CN" sz="1000" dirty="0">
                <a:solidFill>
                  <a:srgbClr val="000000"/>
                </a:solidFill>
                <a:latin typeface="Consolas" panose="020B0609020204030204" pitchFamily="49" charset="0"/>
              </a:rPr>
              <a:t> == </a:t>
            </a:r>
            <a:r>
              <a:rPr lang="en-US" altLang="zh-CN" sz="1000" dirty="0">
                <a:solidFill>
                  <a:srgbClr val="6F008A"/>
                </a:solidFill>
                <a:latin typeface="Consolas" panose="020B0609020204030204" pitchFamily="49" charset="0"/>
              </a:rPr>
              <a:t>NULL</a:t>
            </a:r>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 (</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 &amp;&amp;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].delta == </a:t>
            </a:r>
            <a:r>
              <a:rPr lang="en-US" altLang="zh-CN" sz="1000" dirty="0">
                <a:solidFill>
                  <a:srgbClr val="6F008A"/>
                </a:solidFill>
                <a:latin typeface="Consolas" panose="020B0609020204030204" pitchFamily="49" charset="0"/>
              </a:rPr>
              <a:t>NULL</a:t>
            </a:r>
            <a:r>
              <a:rPr lang="en-US" altLang="zh-CN" sz="1000" dirty="0">
                <a:solidFill>
                  <a:srgbClr val="000000"/>
                </a:solidFill>
                <a:latin typeface="Consolas" panose="020B0609020204030204" pitchFamily="49" charset="0"/>
              </a:rPr>
              <a:t>))</a:t>
            </a:r>
          </a:p>
          <a:p>
            <a:r>
              <a:rPr lang="zh-CN" altLang="en-US" sz="1000" dirty="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AnnFreeLayer</a:t>
            </a:r>
            <a:r>
              <a:rPr lang="en-US" altLang="zh-CN" sz="1000" dirty="0">
                <a:solidFill>
                  <a:srgbClr val="000000"/>
                </a:solidFill>
                <a:latin typeface="Consolas" panose="020B0609020204030204" pitchFamily="49" charset="0"/>
              </a:rPr>
              <a:t>(&amp;</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AnnResetLayer</a:t>
            </a:r>
            <a:r>
              <a:rPr lang="en-US" altLang="zh-CN" sz="1000" dirty="0">
                <a:solidFill>
                  <a:srgbClr val="000000"/>
                </a:solidFill>
                <a:latin typeface="Consolas" panose="020B0609020204030204" pitchFamily="49" charset="0"/>
              </a:rPr>
              <a:t>(&amp;</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return</a:t>
            </a:r>
            <a:r>
              <a:rPr lang="en-US" altLang="zh-CN" sz="1000" dirty="0">
                <a:solidFill>
                  <a:srgbClr val="000000"/>
                </a:solidFill>
                <a:latin typeface="Consolas" panose="020B0609020204030204" pitchFamily="49" charset="0"/>
              </a:rPr>
              <a:t> 1;</a:t>
            </a:r>
          </a:p>
          <a:p>
            <a:r>
              <a:rPr lang="zh-CN" altLang="en-US" sz="1000" dirty="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Set all the values to zero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memset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].output, 0, </a:t>
            </a:r>
            <a:r>
              <a:rPr lang="en-US" altLang="zh-CN" sz="1000" dirty="0" err="1">
                <a:solidFill>
                  <a:srgbClr val="0000FF"/>
                </a:solidFill>
                <a:latin typeface="Consolas" panose="020B0609020204030204" pitchFamily="49" charset="0"/>
              </a:rPr>
              <a:t>sizeof</a:t>
            </a:r>
            <a:r>
              <a:rPr lang="en-US" altLang="zh-CN" sz="1000" dirty="0">
                <a:solidFill>
                  <a:srgbClr val="000000"/>
                </a:solidFill>
                <a:latin typeface="Consolas" panose="020B0609020204030204" pitchFamily="49" charset="0"/>
              </a:rPr>
              <a:t>(</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memset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].error, 0, </a:t>
            </a:r>
            <a:r>
              <a:rPr lang="en-US" altLang="zh-CN" sz="1000" dirty="0" err="1">
                <a:solidFill>
                  <a:srgbClr val="0000FF"/>
                </a:solidFill>
                <a:latin typeface="Consolas" panose="020B0609020204030204" pitchFamily="49" charset="0"/>
              </a:rPr>
              <a:t>sizeof</a:t>
            </a:r>
            <a:r>
              <a:rPr lang="en-US" altLang="zh-CN" sz="1000" dirty="0">
                <a:solidFill>
                  <a:srgbClr val="000000"/>
                </a:solidFill>
                <a:latin typeface="Consolas" panose="020B0609020204030204" pitchFamily="49" charset="0"/>
              </a:rPr>
              <a:t>(</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if</a:t>
            </a:r>
            <a:r>
              <a:rPr lang="en-US" altLang="zh-CN" sz="1000" dirty="0">
                <a:solidFill>
                  <a:srgbClr val="000000"/>
                </a:solidFill>
                <a:latin typeface="Consolas" panose="020B0609020204030204" pitchFamily="49" charset="0"/>
              </a:rPr>
              <a:t> (</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 {</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memset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].weight, </a:t>
            </a:r>
            <a:r>
              <a:rPr lang="en-US" altLang="zh-CN" sz="1000" dirty="0" smtClean="0">
                <a:solidFill>
                  <a:srgbClr val="000000"/>
                </a:solidFill>
                <a:latin typeface="Consolas" panose="020B0609020204030204" pitchFamily="49" charset="0"/>
              </a:rPr>
              <a:t>0, </a:t>
            </a:r>
            <a:r>
              <a:rPr lang="en-US" altLang="zh-CN" sz="1000" dirty="0" err="1" smtClean="0">
                <a:solidFill>
                  <a:srgbClr val="0000FF"/>
                </a:solidFill>
                <a:latin typeface="Consolas" panose="020B0609020204030204" pitchFamily="49" charset="0"/>
              </a:rPr>
              <a:t>sizeof</a:t>
            </a:r>
            <a:r>
              <a:rPr lang="en-US" altLang="zh-CN" sz="1000" dirty="0" smtClean="0">
                <a:solidFill>
                  <a:srgbClr val="000000"/>
                </a:solidFill>
                <a:latin typeface="Consolas" panose="020B0609020204030204" pitchFamily="49" charset="0"/>
              </a:rPr>
              <a:t>(</a:t>
            </a:r>
            <a:r>
              <a:rPr lang="en-US" altLang="zh-CN" sz="1000" dirty="0" smtClean="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    </a:t>
            </a:r>
            <a:r>
              <a:rPr lang="en-US" altLang="zh-CN" sz="1000" dirty="0" err="1" smtClean="0">
                <a:solidFill>
                  <a:srgbClr val="000000"/>
                </a:solidFill>
                <a:latin typeface="Consolas" panose="020B0609020204030204" pitchFamily="49" charset="0"/>
              </a:rPr>
              <a:t>memset</a:t>
            </a:r>
            <a:r>
              <a:rPr lang="en-US" altLang="zh-CN" sz="1000" dirty="0" smtClean="0">
                <a:solidFill>
                  <a:srgbClr val="000000"/>
                </a:solidFill>
                <a:latin typeface="Consolas" panose="020B0609020204030204" pitchFamily="49" charset="0"/>
              </a:rPr>
              <a:t>(</a:t>
            </a:r>
            <a:r>
              <a:rPr lang="en-US" altLang="zh-CN" sz="1000" dirty="0" smtClean="0">
                <a:solidFill>
                  <a:srgbClr val="808080"/>
                </a:solidFill>
                <a:latin typeface="Consolas" panose="020B0609020204030204" pitchFamily="49" charset="0"/>
              </a:rPr>
              <a:t>net</a:t>
            </a:r>
            <a:r>
              <a:rPr lang="en-US" altLang="zh-CN" sz="1000" dirty="0" smtClean="0">
                <a:solidFill>
                  <a:srgbClr val="000000"/>
                </a:solidFill>
                <a:latin typeface="Consolas" panose="020B0609020204030204" pitchFamily="49" charset="0"/>
              </a:rPr>
              <a: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].gradient, </a:t>
            </a:r>
            <a:r>
              <a:rPr lang="en-US" altLang="zh-CN" sz="1000" dirty="0" smtClean="0">
                <a:solidFill>
                  <a:srgbClr val="000000"/>
                </a:solidFill>
                <a:latin typeface="Consolas" panose="020B0609020204030204" pitchFamily="49" charset="0"/>
              </a:rPr>
              <a:t>0, </a:t>
            </a:r>
            <a:r>
              <a:rPr lang="en-US" altLang="zh-CN" sz="1000" dirty="0" err="1" smtClean="0">
                <a:solidFill>
                  <a:srgbClr val="0000FF"/>
                </a:solidFill>
                <a:latin typeface="Consolas" panose="020B0609020204030204" pitchFamily="49" charset="0"/>
              </a:rPr>
              <a:t>sizeof</a:t>
            </a:r>
            <a:r>
              <a:rPr lang="en-US" altLang="zh-CN" sz="1000" dirty="0" smtClean="0">
                <a:solidFill>
                  <a:srgbClr val="000000"/>
                </a:solidFill>
                <a:latin typeface="Consolas" panose="020B0609020204030204" pitchFamily="49" charset="0"/>
              </a:rPr>
              <a:t>(</a:t>
            </a:r>
            <a:r>
              <a:rPr lang="en-US" altLang="zh-CN" sz="1000" dirty="0" smtClean="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memset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pgradient</a:t>
            </a:r>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0, </a:t>
            </a:r>
            <a:r>
              <a:rPr lang="en-US" altLang="zh-CN" sz="1000" dirty="0" err="1" smtClean="0">
                <a:solidFill>
                  <a:srgbClr val="0000FF"/>
                </a:solidFill>
                <a:latin typeface="Consolas" panose="020B0609020204030204" pitchFamily="49" charset="0"/>
              </a:rPr>
              <a:t>sizeof</a:t>
            </a:r>
            <a:r>
              <a:rPr lang="en-US" altLang="zh-CN" sz="1000" dirty="0" smtClean="0">
                <a:solidFill>
                  <a:srgbClr val="000000"/>
                </a:solidFill>
                <a:latin typeface="Consolas" panose="020B0609020204030204" pitchFamily="49" charset="0"/>
              </a:rPr>
              <a:t>(</a:t>
            </a:r>
            <a:r>
              <a:rPr lang="en-US" altLang="zh-CN" sz="1000" dirty="0" smtClean="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memset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].delta, </a:t>
            </a:r>
            <a:r>
              <a:rPr lang="en-US" altLang="zh-CN" sz="1000" dirty="0" smtClean="0">
                <a:solidFill>
                  <a:srgbClr val="000000"/>
                </a:solidFill>
                <a:latin typeface="Consolas" panose="020B0609020204030204" pitchFamily="49" charset="0"/>
              </a:rPr>
              <a:t>0, </a:t>
            </a:r>
            <a:r>
              <a:rPr lang="en-US" altLang="zh-CN" sz="1000" dirty="0" err="1" smtClean="0">
                <a:solidFill>
                  <a:srgbClr val="0000FF"/>
                </a:solidFill>
                <a:latin typeface="Consolas" panose="020B0609020204030204" pitchFamily="49" charset="0"/>
              </a:rPr>
              <a:t>sizeof</a:t>
            </a:r>
            <a:r>
              <a:rPr lang="en-US" altLang="zh-CN" sz="1000" dirty="0" smtClean="0">
                <a:solidFill>
                  <a:srgbClr val="000000"/>
                </a:solidFill>
                <a:latin typeface="Consolas" panose="020B0609020204030204" pitchFamily="49" charset="0"/>
              </a:rPr>
              <a:t>(</a:t>
            </a:r>
            <a:r>
              <a:rPr lang="en-US" altLang="zh-CN" sz="1000" dirty="0" smtClean="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memset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sgradient</a:t>
            </a:r>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0, </a:t>
            </a:r>
            <a:r>
              <a:rPr lang="en-US" altLang="zh-CN" sz="1000" dirty="0" err="1" smtClean="0">
                <a:solidFill>
                  <a:srgbClr val="0000FF"/>
                </a:solidFill>
                <a:latin typeface="Consolas" panose="020B0609020204030204" pitchFamily="49" charset="0"/>
              </a:rPr>
              <a:t>sizeof</a:t>
            </a:r>
            <a:r>
              <a:rPr lang="en-US" altLang="zh-CN" sz="1000" dirty="0" smtClean="0">
                <a:solidFill>
                  <a:srgbClr val="000000"/>
                </a:solidFill>
                <a:latin typeface="Consolas" panose="020B0609020204030204" pitchFamily="49" charset="0"/>
              </a:rPr>
              <a:t>(</a:t>
            </a:r>
            <a:r>
              <a:rPr lang="en-US" altLang="zh-CN" sz="1000" dirty="0" smtClean="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-1].units);</a:t>
            </a:r>
          </a:p>
          <a:p>
            <a:r>
              <a:rPr lang="zh-CN" altLang="en-US" sz="1000" dirty="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Set the bias unit output to 1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if</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bias</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a:t>
            </a:r>
            <a:r>
              <a:rPr lang="en-US" altLang="zh-CN" sz="1000" dirty="0" err="1">
                <a:solidFill>
                  <a:srgbClr val="808080"/>
                </a:solidFill>
                <a:latin typeface="Consolas" panose="020B0609020204030204" pitchFamily="49" charset="0"/>
              </a:rPr>
              <a:t>i</a:t>
            </a:r>
            <a:r>
              <a:rPr lang="en-US" altLang="zh-CN" sz="1000" dirty="0">
                <a:solidFill>
                  <a:srgbClr val="000000"/>
                </a:solidFill>
                <a:latin typeface="Consolas" panose="020B0609020204030204" pitchFamily="49" charset="0"/>
              </a:rPr>
              <a:t>].output[</a:t>
            </a:r>
            <a:r>
              <a:rPr lang="en-US" altLang="zh-CN" sz="1000" dirty="0">
                <a:solidFill>
                  <a:srgbClr val="808080"/>
                </a:solidFill>
                <a:latin typeface="Consolas" panose="020B0609020204030204" pitchFamily="49" charset="0"/>
              </a:rPr>
              <a:t>units</a:t>
            </a:r>
            <a:r>
              <a:rPr lang="en-US" altLang="zh-CN" sz="1000" dirty="0">
                <a:solidFill>
                  <a:srgbClr val="000000"/>
                </a:solidFill>
                <a:latin typeface="Consolas" panose="020B0609020204030204" pitchFamily="49" charset="0"/>
              </a:rPr>
              <a:t>-1] = 1;</a:t>
            </a: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return</a:t>
            </a:r>
            <a:r>
              <a:rPr lang="en-US" altLang="zh-CN" sz="1000" dirty="0">
                <a:solidFill>
                  <a:srgbClr val="000000"/>
                </a:solidFill>
                <a:latin typeface="Consolas" panose="020B0609020204030204" pitchFamily="49" charset="0"/>
              </a:rPr>
              <a:t> 0;</a:t>
            </a:r>
          </a:p>
          <a:p>
            <a:r>
              <a:rPr lang="en-US" altLang="zh-CN" sz="1000" dirty="0">
                <a:solidFill>
                  <a:srgbClr val="000000"/>
                </a:solidFill>
                <a:latin typeface="Consolas" panose="020B0609020204030204" pitchFamily="49" charset="0"/>
              </a:rPr>
              <a:t>}</a:t>
            </a:r>
            <a:endParaRPr lang="zh-CN" altLang="en-US" sz="1000" dirty="0"/>
          </a:p>
        </p:txBody>
      </p:sp>
      <p:sp>
        <p:nvSpPr>
          <p:cNvPr id="5" name="流程图: 过程 4"/>
          <p:cNvSpPr/>
          <p:nvPr/>
        </p:nvSpPr>
        <p:spPr bwMode="auto">
          <a:xfrm>
            <a:off x="6705600" y="3352800"/>
            <a:ext cx="1515762" cy="2819400"/>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smtClean="0"/>
              <a:t>m</a:t>
            </a:r>
            <a:r>
              <a:rPr kumimoji="0" lang="en-US" altLang="zh-CN" sz="1600" b="0" i="0" u="none" strike="noStrike" cap="none" normalizeH="0" baseline="0" dirty="0" err="1" smtClean="0">
                <a:ln>
                  <a:noFill/>
                </a:ln>
                <a:solidFill>
                  <a:schemeClr val="tx1"/>
                </a:solidFill>
                <a:effectLst/>
              </a:rPr>
              <a:t>alloc</a:t>
            </a:r>
            <a:r>
              <a:rPr kumimoji="0" lang="en-US" altLang="zh-CN" sz="1600" b="0" i="0" u="none" strike="noStrike" cap="none" normalizeH="0" baseline="0" dirty="0" smtClean="0">
                <a:ln>
                  <a:noFill/>
                </a:ln>
                <a:solidFill>
                  <a:schemeClr val="tx1"/>
                </a:solidFill>
                <a:effectLst/>
              </a:rPr>
              <a:t> layer parameters</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t>c</a:t>
            </a:r>
            <a:r>
              <a:rPr lang="en-US" altLang="zh-CN" sz="1600" dirty="0" smtClean="0"/>
              <a:t>heck memory</a:t>
            </a:r>
          </a:p>
          <a:p>
            <a:pPr marL="0" marR="0" indent="0" algn="l" defTabSz="914400" rtl="0" eaLnBrk="0" fontAlgn="base" latinLnBrk="0" hangingPunct="0">
              <a:lnSpc>
                <a:spcPct val="100000"/>
              </a:lnSpc>
              <a:spcBef>
                <a:spcPct val="0"/>
              </a:spcBef>
              <a:spcAft>
                <a:spcPct val="0"/>
              </a:spcAft>
              <a:buClrTx/>
              <a:buSzTx/>
              <a:buFontTx/>
              <a:buNone/>
              <a:tabLst/>
            </a:pPr>
            <a:endParaRPr lang="en-US" altLang="zh-CN" sz="1600" dirty="0"/>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smtClean="0">
                <a:ln>
                  <a:noFill/>
                </a:ln>
                <a:solidFill>
                  <a:schemeClr val="tx1"/>
                </a:solidFill>
                <a:effectLst/>
              </a:rPr>
              <a:t>Initialize all the layer parameter as 0 </a:t>
            </a:r>
            <a:r>
              <a:rPr lang="en-US" altLang="zh-CN" sz="1600" dirty="0"/>
              <a:t>e</a:t>
            </a:r>
            <a:r>
              <a:rPr lang="en-US" altLang="zh-CN" sz="1600" dirty="0" smtClean="0"/>
              <a:t>xcept bi</a:t>
            </a:r>
            <a:r>
              <a:rPr lang="en-US" altLang="zh-CN" sz="1600" baseline="0" dirty="0" smtClean="0"/>
              <a:t>as as 1</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194639194"/>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过程 2"/>
          <p:cNvSpPr/>
          <p:nvPr/>
        </p:nvSpPr>
        <p:spPr bwMode="auto">
          <a:xfrm>
            <a:off x="0" y="152400"/>
            <a:ext cx="9144000" cy="428368"/>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err="1" smtClean="0"/>
              <a:t>AnnAlloc</a:t>
            </a:r>
            <a:r>
              <a:rPr lang="en-US" altLang="zh-CN" dirty="0" smtClean="0"/>
              <a:t>      </a:t>
            </a:r>
            <a:r>
              <a:rPr lang="en-US" altLang="zh-CN" dirty="0" err="1" smtClean="0"/>
              <a:t>AnnInitLayer</a:t>
            </a:r>
            <a:r>
              <a:rPr lang="en-US" altLang="zh-CN" dirty="0" smtClean="0"/>
              <a:t>    </a:t>
            </a:r>
            <a:r>
              <a:rPr lang="en-US" altLang="zh-CN" dirty="0" err="1" smtClean="0">
                <a:solidFill>
                  <a:srgbClr val="FF0000"/>
                </a:solidFill>
              </a:rPr>
              <a:t>AnnSetRandomWeights</a:t>
            </a:r>
            <a:r>
              <a:rPr lang="en-US" altLang="zh-CN" dirty="0" smtClean="0"/>
              <a:t>         </a:t>
            </a:r>
            <a:r>
              <a:rPr lang="en-US" altLang="zh-CN" dirty="0" err="1" smtClean="0"/>
              <a:t>AnnSetDeltas</a:t>
            </a:r>
            <a:r>
              <a:rPr lang="en-US" altLang="zh-CN" dirty="0" smtClean="0"/>
              <a:t>  </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2" name="矩形 1"/>
          <p:cNvSpPr/>
          <p:nvPr/>
        </p:nvSpPr>
        <p:spPr>
          <a:xfrm>
            <a:off x="24714" y="3718679"/>
            <a:ext cx="8991600" cy="3139321"/>
          </a:xfrm>
          <a:prstGeom prst="rect">
            <a:avLst/>
          </a:prstGeom>
        </p:spPr>
        <p:txBody>
          <a:bodyPr wrap="square">
            <a:spAutoFit/>
          </a:bodyPr>
          <a:lstStyle/>
          <a:p>
            <a:r>
              <a:rPr lang="en-US" altLang="zh-CN" sz="1800" dirty="0">
                <a:solidFill>
                  <a:srgbClr val="008000"/>
                </a:solidFill>
                <a:latin typeface="Consolas" panose="020B0609020204030204" pitchFamily="49" charset="0"/>
              </a:rPr>
              <a:t>/* Set random weights in the range -0.05,+0.05 */</a:t>
            </a:r>
            <a:endParaRPr lang="en-US" altLang="zh-CN" sz="1800" dirty="0">
              <a:solidFill>
                <a:srgbClr val="000000"/>
              </a:solidFill>
              <a:latin typeface="Consolas" panose="020B0609020204030204" pitchFamily="49" charset="0"/>
            </a:endParaRPr>
          </a:p>
          <a:p>
            <a:r>
              <a:rPr lang="en-US" altLang="zh-CN" sz="1800" dirty="0">
                <a:solidFill>
                  <a:srgbClr val="0000FF"/>
                </a:solidFill>
                <a:latin typeface="Consolas" panose="020B0609020204030204" pitchFamily="49" charset="0"/>
              </a:rPr>
              <a:t>void</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AnnSetRandomWeights</a:t>
            </a:r>
            <a:r>
              <a:rPr lang="en-US" altLang="zh-CN" sz="1800" dirty="0">
                <a:solidFill>
                  <a:srgbClr val="000000"/>
                </a:solidFill>
                <a:latin typeface="Consolas" panose="020B0609020204030204" pitchFamily="49" charset="0"/>
              </a:rPr>
              <a:t>(</a:t>
            </a:r>
            <a:r>
              <a:rPr lang="en-US" altLang="zh-CN" sz="1800" dirty="0" err="1">
                <a:solidFill>
                  <a:srgbClr val="0000FF"/>
                </a:solidFill>
                <a:latin typeface="Consolas" panose="020B0609020204030204" pitchFamily="49" charset="0"/>
              </a:rPr>
              <a:t>struct</a:t>
            </a:r>
            <a:r>
              <a:rPr lang="en-US" altLang="zh-CN" sz="1800" dirty="0">
                <a:solidFill>
                  <a:srgbClr val="000000"/>
                </a:solidFill>
                <a:latin typeface="Consolas" panose="020B0609020204030204" pitchFamily="49" charset="0"/>
              </a:rPr>
              <a:t> </a:t>
            </a:r>
            <a:r>
              <a:rPr lang="en-US" altLang="zh-CN" sz="1800" dirty="0">
                <a:solidFill>
                  <a:srgbClr val="2B91AF"/>
                </a:solidFill>
                <a:latin typeface="Consolas" panose="020B0609020204030204" pitchFamily="49" charset="0"/>
              </a:rPr>
              <a:t>Ann</a:t>
            </a:r>
            <a:r>
              <a:rPr lang="en-US" altLang="zh-CN" sz="1800" dirty="0">
                <a:solidFill>
                  <a:srgbClr val="000000"/>
                </a:solidFill>
                <a:latin typeface="Consolas" panose="020B0609020204030204" pitchFamily="49" charset="0"/>
              </a:rPr>
              <a:t> *</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a:t>
            </a:r>
            <a:r>
              <a:rPr lang="en-US" altLang="zh-CN" sz="1800" dirty="0" err="1">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 j, k</a:t>
            </a:r>
            <a:r>
              <a:rPr lang="en-US" altLang="zh-CN" sz="1800" dirty="0" smtClean="0">
                <a:solidFill>
                  <a:srgbClr val="000000"/>
                </a:solidFill>
                <a:latin typeface="Consolas" panose="020B0609020204030204" pitchFamily="49" charset="0"/>
              </a:rPr>
              <a:t>;</a:t>
            </a:r>
            <a:endParaRPr lang="zh-CN" altLang="en-US" sz="1800"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for</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 = 1;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 &lt; </a:t>
            </a:r>
            <a:r>
              <a:rPr lang="en-US" altLang="zh-CN" sz="1800" dirty="0">
                <a:solidFill>
                  <a:srgbClr val="6F008A"/>
                </a:solidFill>
                <a:latin typeface="Consolas" panose="020B0609020204030204" pitchFamily="49" charset="0"/>
              </a:rPr>
              <a:t>LAYERS</a:t>
            </a:r>
            <a:r>
              <a:rPr lang="en-US" altLang="zh-CN" sz="1800" dirty="0">
                <a:solidFill>
                  <a:srgbClr val="000000"/>
                </a:solidFill>
                <a:latin typeface="Consolas" panose="020B0609020204030204" pitchFamily="49" charset="0"/>
              </a:rPr>
              <a:t>(</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for</a:t>
            </a:r>
            <a:r>
              <a:rPr lang="en-US" altLang="zh-CN" sz="1800" dirty="0">
                <a:solidFill>
                  <a:srgbClr val="000000"/>
                </a:solidFill>
                <a:latin typeface="Consolas" panose="020B0609020204030204" pitchFamily="49" charset="0"/>
              </a:rPr>
              <a:t> (k = 0; k &lt; </a:t>
            </a:r>
            <a:r>
              <a:rPr lang="en-US" altLang="zh-CN" sz="1800" dirty="0">
                <a:solidFill>
                  <a:srgbClr val="6F008A"/>
                </a:solidFill>
                <a:latin typeface="Consolas" panose="020B0609020204030204" pitchFamily="49" charset="0"/>
              </a:rPr>
              <a:t>UNITS</a:t>
            </a:r>
            <a:r>
              <a:rPr lang="en-US" altLang="zh-CN" sz="1800" dirty="0">
                <a:solidFill>
                  <a:srgbClr val="000000"/>
                </a:solidFill>
                <a:latin typeface="Consolas" panose="020B0609020204030204" pitchFamily="49" charset="0"/>
              </a:rPr>
              <a:t>(</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 i-1); k++) {</a:t>
            </a:r>
          </a:p>
          <a:p>
            <a:r>
              <a:rPr lang="da-DK" altLang="zh-CN" sz="1800" dirty="0">
                <a:solidFill>
                  <a:srgbClr val="000000"/>
                </a:solidFill>
                <a:latin typeface="Consolas" panose="020B0609020204030204" pitchFamily="49" charset="0"/>
              </a:rPr>
              <a:t>            </a:t>
            </a:r>
            <a:r>
              <a:rPr lang="da-DK" altLang="zh-CN" sz="1800" dirty="0">
                <a:solidFill>
                  <a:srgbClr val="0000FF"/>
                </a:solidFill>
                <a:latin typeface="Consolas" panose="020B0609020204030204" pitchFamily="49" charset="0"/>
              </a:rPr>
              <a:t>for</a:t>
            </a:r>
            <a:r>
              <a:rPr lang="da-DK" altLang="zh-CN" sz="1800" dirty="0">
                <a:solidFill>
                  <a:srgbClr val="000000"/>
                </a:solidFill>
                <a:latin typeface="Consolas" panose="020B0609020204030204" pitchFamily="49" charset="0"/>
              </a:rPr>
              <a:t> (j = 0; j &lt; </a:t>
            </a:r>
            <a:r>
              <a:rPr lang="da-DK" altLang="zh-CN" sz="1800" dirty="0">
                <a:solidFill>
                  <a:srgbClr val="6F008A"/>
                </a:solidFill>
                <a:latin typeface="Consolas" panose="020B0609020204030204" pitchFamily="49" charset="0"/>
              </a:rPr>
              <a:t>UNITS</a:t>
            </a:r>
            <a:r>
              <a:rPr lang="da-DK" altLang="zh-CN" sz="1800" dirty="0">
                <a:solidFill>
                  <a:srgbClr val="000000"/>
                </a:solidFill>
                <a:latin typeface="Consolas" panose="020B0609020204030204" pitchFamily="49" charset="0"/>
              </a:rPr>
              <a:t>(</a:t>
            </a:r>
            <a:r>
              <a:rPr lang="da-DK" altLang="zh-CN" sz="1800" dirty="0">
                <a:solidFill>
                  <a:srgbClr val="808080"/>
                </a:solidFill>
                <a:latin typeface="Consolas" panose="020B0609020204030204" pitchFamily="49" charset="0"/>
              </a:rPr>
              <a:t>net</a:t>
            </a:r>
            <a:r>
              <a:rPr lang="da-DK" altLang="zh-CN" sz="1800" dirty="0">
                <a:solidFill>
                  <a:srgbClr val="000000"/>
                </a:solidFill>
                <a:latin typeface="Consolas" panose="020B0609020204030204" pitchFamily="49" charset="0"/>
              </a:rPr>
              <a:t>, i); j++) {</a:t>
            </a:r>
          </a:p>
          <a:p>
            <a:r>
              <a:rPr lang="en-US" altLang="zh-CN" sz="1800" dirty="0">
                <a:solidFill>
                  <a:srgbClr val="000000"/>
                </a:solidFill>
                <a:latin typeface="Consolas" panose="020B0609020204030204" pitchFamily="49" charset="0"/>
              </a:rPr>
              <a:t>                </a:t>
            </a:r>
            <a:r>
              <a:rPr lang="en-US" altLang="zh-CN" sz="1800" dirty="0">
                <a:solidFill>
                  <a:srgbClr val="6F008A"/>
                </a:solidFill>
                <a:latin typeface="Consolas" panose="020B0609020204030204" pitchFamily="49" charset="0"/>
              </a:rPr>
              <a:t>WEIGHT</a:t>
            </a:r>
            <a:r>
              <a:rPr lang="en-US" altLang="zh-CN" sz="1800" dirty="0">
                <a:solidFill>
                  <a:srgbClr val="000000"/>
                </a:solidFill>
                <a:latin typeface="Consolas" panose="020B0609020204030204" pitchFamily="49" charset="0"/>
              </a:rPr>
              <a:t>(</a:t>
            </a:r>
            <a:r>
              <a:rPr lang="en-US" altLang="zh-CN" sz="1800" dirty="0" err="1">
                <a:solidFill>
                  <a:srgbClr val="808080"/>
                </a:solidFill>
                <a:latin typeface="Consolas" panose="020B0609020204030204" pitchFamily="49" charset="0"/>
              </a:rPr>
              <a:t>net</a:t>
            </a:r>
            <a:r>
              <a:rPr lang="en-US" altLang="zh-CN" sz="1800" dirty="0" err="1">
                <a:solidFill>
                  <a:srgbClr val="000000"/>
                </a:solidFill>
                <a:latin typeface="Consolas" panose="020B0609020204030204" pitchFamily="49" charset="0"/>
              </a:rPr>
              <a:t>,i,j,k</a:t>
            </a:r>
            <a:r>
              <a:rPr lang="en-US" altLang="zh-CN" sz="1800" dirty="0">
                <a:solidFill>
                  <a:srgbClr val="000000"/>
                </a:solidFill>
                <a:latin typeface="Consolas" panose="020B0609020204030204" pitchFamily="49" charset="0"/>
              </a:rPr>
              <a:t>) = -0.05+.1*(rand()/(</a:t>
            </a:r>
            <a:r>
              <a:rPr lang="en-US" altLang="zh-CN" sz="1800" dirty="0">
                <a:solidFill>
                  <a:srgbClr val="6F008A"/>
                </a:solidFill>
                <a:latin typeface="Consolas" panose="020B0609020204030204" pitchFamily="49" charset="0"/>
              </a:rPr>
              <a:t>RAND_MAX</a:t>
            </a:r>
            <a:r>
              <a:rPr lang="en-US" altLang="zh-CN" sz="1800" dirty="0">
                <a:solidFill>
                  <a:srgbClr val="000000"/>
                </a:solidFill>
                <a:latin typeface="Consolas" panose="020B0609020204030204" pitchFamily="49" charset="0"/>
              </a:rPr>
              <a:t>+1.0));</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
        <p:nvSpPr>
          <p:cNvPr id="5" name="文本框 4"/>
          <p:cNvSpPr txBox="1"/>
          <p:nvPr/>
        </p:nvSpPr>
        <p:spPr>
          <a:xfrm>
            <a:off x="914400" y="562233"/>
            <a:ext cx="7138086" cy="3046988"/>
          </a:xfrm>
          <a:prstGeom prst="rect">
            <a:avLst/>
          </a:prstGeom>
          <a:noFill/>
        </p:spPr>
        <p:txBody>
          <a:bodyPr wrap="square" rtlCol="0">
            <a:spAutoFit/>
          </a:bodyPr>
          <a:lstStyle/>
          <a:p>
            <a:r>
              <a:rPr lang="en-US" altLang="zh-CN" dirty="0" smtClean="0"/>
              <a:t>Why 3 index??</a:t>
            </a:r>
          </a:p>
          <a:p>
            <a:r>
              <a:rPr lang="en-US" altLang="zh-CN" dirty="0" smtClean="0"/>
              <a:t>Which layer?  Let’s say 2</a:t>
            </a:r>
            <a:r>
              <a:rPr lang="en-US" altLang="zh-CN" baseline="30000" dirty="0" smtClean="0"/>
              <a:t>nd</a:t>
            </a:r>
            <a:r>
              <a:rPr lang="en-US" altLang="zh-CN" dirty="0" smtClean="0"/>
              <a:t> </a:t>
            </a:r>
          </a:p>
          <a:p>
            <a:r>
              <a:rPr lang="en-US" altLang="zh-CN" dirty="0" smtClean="0"/>
              <a:t>Which unit of the 2</a:t>
            </a:r>
            <a:r>
              <a:rPr lang="en-US" altLang="zh-CN" baseline="30000" dirty="0" smtClean="0"/>
              <a:t>nd</a:t>
            </a:r>
            <a:r>
              <a:rPr lang="en-US" altLang="zh-CN" dirty="0" smtClean="0"/>
              <a:t> layer??  Let’s say 1</a:t>
            </a:r>
            <a:r>
              <a:rPr lang="en-US" altLang="zh-CN" baseline="30000" dirty="0" smtClean="0"/>
              <a:t>st</a:t>
            </a:r>
            <a:r>
              <a:rPr lang="en-US" altLang="zh-CN" dirty="0" smtClean="0"/>
              <a:t> unit</a:t>
            </a:r>
          </a:p>
          <a:p>
            <a:r>
              <a:rPr lang="en-US" altLang="zh-CN" dirty="0" smtClean="0"/>
              <a:t>Which unit of the next layer  weight linking??</a:t>
            </a:r>
          </a:p>
          <a:p>
            <a:r>
              <a:rPr lang="en-US" altLang="zh-CN" dirty="0" smtClean="0"/>
              <a:t>Let’s say 3</a:t>
            </a:r>
            <a:r>
              <a:rPr lang="en-US" altLang="zh-CN" baseline="30000" dirty="0" smtClean="0"/>
              <a:t>rd</a:t>
            </a:r>
            <a:r>
              <a:rPr lang="en-US" altLang="zh-CN" dirty="0" smtClean="0"/>
              <a:t> unit of the next layer.</a:t>
            </a:r>
          </a:p>
          <a:p>
            <a:r>
              <a:rPr lang="en-US" altLang="zh-CN" dirty="0" smtClean="0"/>
              <a:t>Thus, 3 index are index of layer, </a:t>
            </a:r>
          </a:p>
          <a:p>
            <a:r>
              <a:rPr lang="en-US" altLang="zh-CN" dirty="0" smtClean="0"/>
              <a:t>index of unit in this layer and </a:t>
            </a:r>
          </a:p>
          <a:p>
            <a:r>
              <a:rPr lang="en-US" altLang="zh-CN" dirty="0" smtClean="0"/>
              <a:t>index of unit in next layer</a:t>
            </a:r>
          </a:p>
        </p:txBody>
      </p:sp>
      <p:sp>
        <p:nvSpPr>
          <p:cNvPr id="6" name="文本框 5"/>
          <p:cNvSpPr txBox="1"/>
          <p:nvPr/>
        </p:nvSpPr>
        <p:spPr>
          <a:xfrm>
            <a:off x="6189345" y="580768"/>
            <a:ext cx="3038011" cy="830997"/>
          </a:xfrm>
          <a:prstGeom prst="rect">
            <a:avLst/>
          </a:prstGeom>
          <a:noFill/>
        </p:spPr>
        <p:txBody>
          <a:bodyPr wrap="none" rtlCol="0">
            <a:spAutoFit/>
          </a:bodyPr>
          <a:lstStyle/>
          <a:p>
            <a:r>
              <a:rPr lang="zh-CN" altLang="en-US" dirty="0"/>
              <a:t>两点</a:t>
            </a:r>
            <a:r>
              <a:rPr lang="zh-CN" altLang="en-US" dirty="0" smtClean="0"/>
              <a:t>确定一条直线，</a:t>
            </a:r>
            <a:endParaRPr lang="en-US" altLang="zh-CN" dirty="0" smtClean="0"/>
          </a:p>
          <a:p>
            <a:r>
              <a:rPr lang="zh-CN" altLang="en-US" dirty="0"/>
              <a:t>这条</a:t>
            </a:r>
            <a:r>
              <a:rPr lang="zh-CN" altLang="en-US" dirty="0" smtClean="0"/>
              <a:t>直线在</a:t>
            </a:r>
            <a:r>
              <a:rPr lang="zh-CN" altLang="en-US" dirty="0"/>
              <a:t>某</a:t>
            </a:r>
            <a:r>
              <a:rPr lang="zh-CN" altLang="en-US" dirty="0" smtClean="0"/>
              <a:t>个</a:t>
            </a:r>
            <a:r>
              <a:rPr lang="en-US" altLang="zh-CN" dirty="0" smtClean="0"/>
              <a:t>layer</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115239609"/>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过程 2"/>
          <p:cNvSpPr/>
          <p:nvPr/>
        </p:nvSpPr>
        <p:spPr bwMode="auto">
          <a:xfrm>
            <a:off x="-18535" y="4119"/>
            <a:ext cx="9144000" cy="428368"/>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err="1" smtClean="0"/>
              <a:t>AnnAlloc</a:t>
            </a:r>
            <a:r>
              <a:rPr lang="en-US" altLang="zh-CN" dirty="0" smtClean="0"/>
              <a:t>      </a:t>
            </a:r>
            <a:r>
              <a:rPr lang="en-US" altLang="zh-CN" dirty="0" err="1" smtClean="0"/>
              <a:t>AnnInitLayer</a:t>
            </a:r>
            <a:r>
              <a:rPr lang="en-US" altLang="zh-CN" dirty="0" smtClean="0"/>
              <a:t>    </a:t>
            </a:r>
            <a:r>
              <a:rPr lang="en-US" altLang="zh-CN" dirty="0" err="1" smtClean="0"/>
              <a:t>AnnSetRandomWeights</a:t>
            </a:r>
            <a:r>
              <a:rPr lang="en-US" altLang="zh-CN" dirty="0" smtClean="0"/>
              <a:t>         </a:t>
            </a:r>
            <a:r>
              <a:rPr lang="en-US" altLang="zh-CN" dirty="0" err="1" smtClean="0">
                <a:solidFill>
                  <a:srgbClr val="FF0000"/>
                </a:solidFill>
              </a:rPr>
              <a:t>AnnSetDeltas</a:t>
            </a:r>
            <a:r>
              <a:rPr lang="en-US" altLang="zh-CN" dirty="0" smtClean="0"/>
              <a:t>  </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2" name="矩形 1"/>
          <p:cNvSpPr/>
          <p:nvPr/>
        </p:nvSpPr>
        <p:spPr>
          <a:xfrm>
            <a:off x="381000" y="3048000"/>
            <a:ext cx="8686800" cy="3139321"/>
          </a:xfrm>
          <a:prstGeom prst="rect">
            <a:avLst/>
          </a:prstGeom>
        </p:spPr>
        <p:txBody>
          <a:bodyPr wrap="square">
            <a:spAutoFit/>
          </a:bodyPr>
          <a:lstStyle/>
          <a:p>
            <a:r>
              <a:rPr lang="en-US" altLang="zh-CN" sz="1800" dirty="0">
                <a:solidFill>
                  <a:srgbClr val="0000FF"/>
                </a:solidFill>
                <a:latin typeface="Consolas" panose="020B0609020204030204" pitchFamily="49" charset="0"/>
              </a:rPr>
              <a:t>void</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AnnSetDeltas</a:t>
            </a:r>
            <a:r>
              <a:rPr lang="en-US" altLang="zh-CN" sz="1800" dirty="0">
                <a:solidFill>
                  <a:srgbClr val="000000"/>
                </a:solidFill>
                <a:latin typeface="Consolas" panose="020B0609020204030204" pitchFamily="49" charset="0"/>
              </a:rPr>
              <a:t>(</a:t>
            </a:r>
            <a:r>
              <a:rPr lang="en-US" altLang="zh-CN" sz="1800" dirty="0" err="1">
                <a:solidFill>
                  <a:srgbClr val="0000FF"/>
                </a:solidFill>
                <a:latin typeface="Consolas" panose="020B0609020204030204" pitchFamily="49" charset="0"/>
              </a:rPr>
              <a:t>struct</a:t>
            </a:r>
            <a:r>
              <a:rPr lang="en-US" altLang="zh-CN" sz="1800" dirty="0">
                <a:solidFill>
                  <a:srgbClr val="000000"/>
                </a:solidFill>
                <a:latin typeface="Consolas" panose="020B0609020204030204" pitchFamily="49" charset="0"/>
              </a:rPr>
              <a:t> </a:t>
            </a:r>
            <a:r>
              <a:rPr lang="en-US" altLang="zh-CN" sz="1800" dirty="0">
                <a:solidFill>
                  <a:srgbClr val="2B91AF"/>
                </a:solidFill>
                <a:latin typeface="Consolas" panose="020B0609020204030204" pitchFamily="49" charset="0"/>
              </a:rPr>
              <a:t>Ann</a:t>
            </a:r>
            <a:r>
              <a:rPr lang="en-US" altLang="zh-CN" sz="1800" dirty="0">
                <a:solidFill>
                  <a:srgbClr val="000000"/>
                </a:solidFill>
                <a:latin typeface="Consolas" panose="020B0609020204030204" pitchFamily="49" charset="0"/>
              </a:rPr>
              <a:t> *</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float</a:t>
            </a:r>
            <a:r>
              <a:rPr lang="en-US" altLang="zh-CN" sz="1800" dirty="0">
                <a:solidFill>
                  <a:srgbClr val="000000"/>
                </a:solidFill>
                <a:latin typeface="Consolas" panose="020B0609020204030204" pitchFamily="49" charset="0"/>
              </a:rPr>
              <a:t> </a:t>
            </a:r>
            <a:r>
              <a:rPr lang="en-US" altLang="zh-CN" sz="1800" dirty="0" err="1">
                <a:solidFill>
                  <a:srgbClr val="808080"/>
                </a:solidFill>
                <a:latin typeface="Consolas" panose="020B0609020204030204" pitchFamily="49" charset="0"/>
              </a:rPr>
              <a:t>val</a:t>
            </a:r>
            <a:r>
              <a:rPr lang="en-US" altLang="zh-CN" sz="1800"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a:t>
            </a:r>
            <a:r>
              <a:rPr lang="en-US" altLang="zh-CN" sz="1800" dirty="0" err="1">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 j, layers = </a:t>
            </a:r>
            <a:r>
              <a:rPr lang="en-US" altLang="zh-CN" sz="1800" dirty="0">
                <a:solidFill>
                  <a:srgbClr val="6F008A"/>
                </a:solidFill>
                <a:latin typeface="Consolas" panose="020B0609020204030204" pitchFamily="49" charset="0"/>
              </a:rPr>
              <a:t>LAYERS</a:t>
            </a:r>
            <a:r>
              <a:rPr lang="en-US" altLang="zh-CN" sz="1800" dirty="0">
                <a:solidFill>
                  <a:srgbClr val="000000"/>
                </a:solidFill>
                <a:latin typeface="Consolas" panose="020B0609020204030204" pitchFamily="49" charset="0"/>
              </a:rPr>
              <a:t>(</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a:t>
            </a:r>
          </a:p>
          <a:p>
            <a:endParaRPr lang="zh-CN" altLang="en-US" sz="1800"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for</a:t>
            </a:r>
            <a:r>
              <a:rPr lang="en-US" altLang="zh-CN" sz="1800" dirty="0">
                <a:solidFill>
                  <a:srgbClr val="000000"/>
                </a:solidFill>
                <a:latin typeface="Consolas" panose="020B0609020204030204" pitchFamily="49" charset="0"/>
              </a:rPr>
              <a:t> (j = 1; j &lt; layers; j++) {</a:t>
            </a:r>
          </a:p>
          <a:p>
            <a:r>
              <a:rPr lang="en-US" altLang="zh-CN" sz="1800" dirty="0">
                <a:solidFill>
                  <a:srgbClr val="000000"/>
                </a:solidFill>
                <a:latin typeface="Consolas" panose="020B0609020204030204" pitchFamily="49" charset="0"/>
              </a:rPr>
              <a:t>        </a:t>
            </a:r>
            <a:r>
              <a:rPr lang="en-US" altLang="zh-CN" sz="1800" dirty="0" err="1">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 units = </a:t>
            </a:r>
            <a:r>
              <a:rPr lang="en-US" altLang="zh-CN" sz="1800" dirty="0">
                <a:solidFill>
                  <a:srgbClr val="6F008A"/>
                </a:solidFill>
                <a:latin typeface="Consolas" panose="020B0609020204030204" pitchFamily="49" charset="0"/>
              </a:rPr>
              <a:t>UNITS</a:t>
            </a:r>
            <a:r>
              <a:rPr lang="en-US" altLang="zh-CN" sz="1800" dirty="0">
                <a:solidFill>
                  <a:srgbClr val="000000"/>
                </a:solidFill>
                <a:latin typeface="Consolas" panose="020B0609020204030204" pitchFamily="49" charset="0"/>
              </a:rPr>
              <a:t>(</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 j);</a:t>
            </a:r>
          </a:p>
          <a:p>
            <a:r>
              <a:rPr lang="en-US" altLang="zh-CN" sz="1800" dirty="0">
                <a:solidFill>
                  <a:srgbClr val="000000"/>
                </a:solidFill>
                <a:latin typeface="Consolas" panose="020B0609020204030204" pitchFamily="49" charset="0"/>
              </a:rPr>
              <a:t>        </a:t>
            </a:r>
            <a:r>
              <a:rPr lang="en-US" altLang="zh-CN" sz="1800" dirty="0" err="1">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 weights = units * </a:t>
            </a:r>
            <a:r>
              <a:rPr lang="en-US" altLang="zh-CN" sz="1800" dirty="0">
                <a:solidFill>
                  <a:srgbClr val="6F008A"/>
                </a:solidFill>
                <a:latin typeface="Consolas" panose="020B0609020204030204" pitchFamily="49" charset="0"/>
              </a:rPr>
              <a:t>UNITS</a:t>
            </a:r>
            <a:r>
              <a:rPr lang="en-US" altLang="zh-CN" sz="1800" dirty="0">
                <a:solidFill>
                  <a:srgbClr val="000000"/>
                </a:solidFill>
                <a:latin typeface="Consolas" panose="020B0609020204030204" pitchFamily="49" charset="0"/>
              </a:rPr>
              <a:t>(</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,j-1);</a:t>
            </a:r>
          </a:p>
          <a:p>
            <a:r>
              <a:rPr lang="en-US" altLang="zh-CN" sz="1800" dirty="0">
                <a:solidFill>
                  <a:srgbClr val="000000"/>
                </a:solidFill>
                <a:latin typeface="Consolas" panose="020B0609020204030204" pitchFamily="49" charset="0"/>
              </a:rPr>
              <a:t>        </a:t>
            </a:r>
            <a:r>
              <a:rPr lang="en-US" altLang="zh-CN" sz="1800" dirty="0" err="1">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a:t>
            </a:r>
          </a:p>
          <a:p>
            <a:endParaRPr lang="zh-CN" altLang="en-US" sz="1800" dirty="0">
              <a:solidFill>
                <a:srgbClr val="000000"/>
              </a:solidFill>
              <a:latin typeface="Consolas" panose="020B0609020204030204" pitchFamily="49" charset="0"/>
            </a:endParaRPr>
          </a:p>
          <a:p>
            <a:r>
              <a:rPr lang="nn-NO" altLang="zh-CN" sz="1800" dirty="0">
                <a:solidFill>
                  <a:srgbClr val="000000"/>
                </a:solidFill>
                <a:latin typeface="Consolas" panose="020B0609020204030204" pitchFamily="49" charset="0"/>
              </a:rPr>
              <a:t>        </a:t>
            </a:r>
            <a:r>
              <a:rPr lang="nn-NO" altLang="zh-CN" sz="1800" dirty="0">
                <a:solidFill>
                  <a:srgbClr val="0000FF"/>
                </a:solidFill>
                <a:latin typeface="Consolas" panose="020B0609020204030204" pitchFamily="49" charset="0"/>
              </a:rPr>
              <a:t>for</a:t>
            </a:r>
            <a:r>
              <a:rPr lang="nn-NO" altLang="zh-CN" sz="1800" dirty="0">
                <a:solidFill>
                  <a:srgbClr val="000000"/>
                </a:solidFill>
                <a:latin typeface="Consolas" panose="020B0609020204030204" pitchFamily="49" charset="0"/>
              </a:rPr>
              <a:t> (i = 0; i &lt; weights; i++) </a:t>
            </a:r>
            <a:r>
              <a:rPr lang="nn-NO" altLang="zh-CN" sz="1800" dirty="0">
                <a:solidFill>
                  <a:srgbClr val="808080"/>
                </a:solidFill>
                <a:latin typeface="Consolas" panose="020B0609020204030204" pitchFamily="49" charset="0"/>
              </a:rPr>
              <a:t>net</a:t>
            </a:r>
            <a:r>
              <a:rPr lang="nn-NO" altLang="zh-CN" sz="1800" dirty="0">
                <a:solidFill>
                  <a:srgbClr val="000000"/>
                </a:solidFill>
                <a:latin typeface="Consolas" panose="020B0609020204030204" pitchFamily="49" charset="0"/>
              </a:rPr>
              <a:t>-&gt;layer[j].delta[i] = </a:t>
            </a:r>
            <a:r>
              <a:rPr lang="nn-NO" altLang="zh-CN" sz="1800" dirty="0">
                <a:solidFill>
                  <a:srgbClr val="808080"/>
                </a:solidFill>
                <a:latin typeface="Consolas" panose="020B0609020204030204" pitchFamily="49" charset="0"/>
              </a:rPr>
              <a:t>val</a:t>
            </a:r>
            <a:r>
              <a:rPr lang="nn-NO" altLang="zh-CN" sz="1800" dirty="0">
                <a:solidFill>
                  <a:srgbClr val="000000"/>
                </a:solidFill>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p>
        </p:txBody>
      </p:sp>
      <p:sp>
        <p:nvSpPr>
          <p:cNvPr id="5" name="文本框 4"/>
          <p:cNvSpPr txBox="1"/>
          <p:nvPr/>
        </p:nvSpPr>
        <p:spPr>
          <a:xfrm>
            <a:off x="1143000" y="1219200"/>
            <a:ext cx="5094664" cy="461665"/>
          </a:xfrm>
          <a:prstGeom prst="rect">
            <a:avLst/>
          </a:prstGeom>
          <a:noFill/>
        </p:spPr>
        <p:txBody>
          <a:bodyPr wrap="none" rtlCol="0">
            <a:spAutoFit/>
          </a:bodyPr>
          <a:lstStyle/>
          <a:p>
            <a:r>
              <a:rPr lang="en-US" altLang="zh-CN" dirty="0" smtClean="0"/>
              <a:t>Double assignment for weight and delta</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28318826"/>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3001143"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Protocol Buffers</a:t>
            </a:r>
            <a:endParaRPr lang="en-US" sz="2800" b="1" dirty="0">
              <a:solidFill>
                <a:srgbClr val="0000ED"/>
              </a:solidFill>
              <a:latin typeface="Arial" pitchFamily="34" charset="0"/>
              <a:cs typeface="Arial" pitchFamily="34" charset="0"/>
            </a:endParaRPr>
          </a:p>
        </p:txBody>
      </p:sp>
      <p:sp>
        <p:nvSpPr>
          <p:cNvPr id="2" name="矩形 1"/>
          <p:cNvSpPr/>
          <p:nvPr/>
        </p:nvSpPr>
        <p:spPr>
          <a:xfrm>
            <a:off x="457200" y="1143000"/>
            <a:ext cx="8534400" cy="4524315"/>
          </a:xfrm>
          <a:prstGeom prst="rect">
            <a:avLst/>
          </a:prstGeom>
        </p:spPr>
        <p:txBody>
          <a:bodyPr wrap="square">
            <a:spAutoFit/>
          </a:bodyPr>
          <a:lstStyle/>
          <a:p>
            <a:r>
              <a:rPr lang="en-US" altLang="zh-CN" dirty="0" smtClean="0"/>
              <a:t>Protocol buffers are a language-neutral, platform-neutral extensible mechanism for serializing structured data – think XML, but smaller, faster and simpler.</a:t>
            </a:r>
            <a:endParaRPr lang="en-US" altLang="zh-CN" dirty="0" smtClean="0"/>
          </a:p>
          <a:p>
            <a:endParaRPr lang="en-US" altLang="zh-CN" dirty="0"/>
          </a:p>
          <a:p>
            <a:r>
              <a:rPr lang="zh-CN" altLang="en-US" dirty="0" smtClean="0"/>
              <a:t>跨语言跨平台的可扩展机制。</a:t>
            </a:r>
            <a:endParaRPr lang="en-US" altLang="zh-CN" dirty="0" smtClean="0"/>
          </a:p>
          <a:p>
            <a:r>
              <a:rPr lang="zh-CN" altLang="en-US" dirty="0" smtClean="0"/>
              <a:t>针对序列化的结构数据。</a:t>
            </a:r>
            <a:endParaRPr lang="en-US" altLang="zh-CN" dirty="0" smtClean="0"/>
          </a:p>
          <a:p>
            <a:r>
              <a:rPr lang="zh-CN" altLang="en-US" dirty="0" smtClean="0"/>
              <a:t>比</a:t>
            </a:r>
            <a:r>
              <a:rPr lang="en-US" altLang="zh-CN" dirty="0" smtClean="0"/>
              <a:t>XML</a:t>
            </a:r>
            <a:r>
              <a:rPr lang="zh-CN" altLang="en-US" dirty="0" smtClean="0"/>
              <a:t>更小更快更简单</a:t>
            </a:r>
            <a:endParaRPr lang="en-US" altLang="zh-CN" dirty="0" smtClean="0"/>
          </a:p>
          <a:p>
            <a:endParaRPr lang="en-US" altLang="zh-CN" dirty="0"/>
          </a:p>
          <a:p>
            <a:endParaRPr lang="en-US" altLang="zh-CN" dirty="0" smtClean="0"/>
          </a:p>
          <a:p>
            <a:r>
              <a:rPr lang="zh-CN" altLang="en-US" dirty="0" smtClean="0"/>
              <a:t>用途包括且不限于：通信协议、数据存储</a:t>
            </a:r>
            <a:endParaRPr lang="en-US" altLang="zh-CN" dirty="0"/>
          </a:p>
          <a:p>
            <a:r>
              <a:rPr lang="zh-CN" altLang="en-US" dirty="0" smtClean="0"/>
              <a:t>语言：</a:t>
            </a:r>
            <a:r>
              <a:rPr lang="en-US" altLang="zh-CN" dirty="0" smtClean="0"/>
              <a:t>Java, Python, C++, Go, </a:t>
            </a:r>
            <a:r>
              <a:rPr lang="en-US" altLang="zh-CN" dirty="0" err="1" smtClean="0"/>
              <a:t>JavaNano</a:t>
            </a:r>
            <a:r>
              <a:rPr lang="en-US" altLang="zh-CN" dirty="0" smtClean="0"/>
              <a:t>, Ruby, C#</a:t>
            </a:r>
          </a:p>
          <a:p>
            <a:r>
              <a:rPr lang="zh-CN" altLang="en-US" dirty="0" smtClean="0"/>
              <a:t>平台：</a:t>
            </a:r>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54750319"/>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2844048"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set parameters </a:t>
            </a:r>
            <a:endParaRPr lang="en-US" sz="2800" b="1" dirty="0">
              <a:solidFill>
                <a:srgbClr val="0000ED"/>
              </a:solidFill>
              <a:latin typeface="Arial" pitchFamily="34" charset="0"/>
              <a:cs typeface="Arial"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72" y="0"/>
            <a:ext cx="3019425" cy="6372225"/>
          </a:xfrm>
          <a:prstGeom prst="rect">
            <a:avLst/>
          </a:prstGeom>
        </p:spPr>
      </p:pic>
      <p:sp>
        <p:nvSpPr>
          <p:cNvPr id="3" name="矩形 2"/>
          <p:cNvSpPr/>
          <p:nvPr/>
        </p:nvSpPr>
        <p:spPr>
          <a:xfrm>
            <a:off x="-147380" y="1256438"/>
            <a:ext cx="6400800" cy="584775"/>
          </a:xfrm>
          <a:prstGeom prst="rect">
            <a:avLst/>
          </a:prstGeom>
        </p:spPr>
        <p:txBody>
          <a:bodyPr wrap="square">
            <a:spAutoFit/>
          </a:bodyPr>
          <a:lstStyle/>
          <a:p>
            <a:r>
              <a:rPr lang="en-US" altLang="zh-CN" sz="1600" dirty="0">
                <a:solidFill>
                  <a:srgbClr val="808080"/>
                </a:solidFill>
                <a:latin typeface="Consolas" panose="020B0609020204030204" pitchFamily="49" charset="0"/>
              </a:rPr>
              <a:t>#define</a:t>
            </a:r>
            <a:r>
              <a:rPr lang="en-US" altLang="zh-CN" sz="1600" dirty="0">
                <a:solidFill>
                  <a:srgbClr val="000000"/>
                </a:solidFill>
                <a:latin typeface="Consolas" panose="020B0609020204030204" pitchFamily="49" charset="0"/>
              </a:rPr>
              <a:t> </a:t>
            </a:r>
            <a:r>
              <a:rPr lang="en-US" altLang="zh-CN" sz="1600" dirty="0">
                <a:solidFill>
                  <a:srgbClr val="6F008A"/>
                </a:solidFill>
                <a:latin typeface="Consolas" panose="020B0609020204030204" pitchFamily="49" charset="0"/>
              </a:rPr>
              <a:t>WEIGHT</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net,l,i,j</a:t>
            </a:r>
            <a:r>
              <a:rPr lang="en-US" altLang="zh-CN" sz="1600" dirty="0">
                <a:solidFill>
                  <a:srgbClr val="000000"/>
                </a:solidFill>
                <a:latin typeface="Consolas" panose="020B0609020204030204" pitchFamily="49" charset="0"/>
              </a:rPr>
              <a:t>) </a:t>
            </a:r>
            <a:endParaRPr lang="en-US" altLang="zh-CN" sz="1600" dirty="0" smtClean="0">
              <a:solidFill>
                <a:srgbClr val="000000"/>
              </a:solidFill>
              <a:latin typeface="Consolas" panose="020B0609020204030204" pitchFamily="49" charset="0"/>
            </a:endParaRPr>
          </a:p>
          <a:p>
            <a:r>
              <a:rPr lang="en-US" altLang="zh-CN" sz="1600" dirty="0" smtClean="0">
                <a:solidFill>
                  <a:srgbClr val="000000"/>
                </a:solidFill>
                <a:latin typeface="Consolas" panose="020B0609020204030204" pitchFamily="49" charset="0"/>
              </a:rPr>
              <a:t>(</a:t>
            </a:r>
            <a:r>
              <a:rPr lang="en-US" altLang="zh-CN" sz="1600" dirty="0">
                <a:solidFill>
                  <a:srgbClr val="000000"/>
                </a:solidFill>
                <a:latin typeface="Consolas" panose="020B0609020204030204" pitchFamily="49" charset="0"/>
              </a:rPr>
              <a:t>net)-&gt;layer[l].weight[((j)*(net)-&gt;layer[l].units)+(</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p>
        </p:txBody>
      </p:sp>
      <p:sp>
        <p:nvSpPr>
          <p:cNvPr id="5" name="矩形 4"/>
          <p:cNvSpPr/>
          <p:nvPr/>
        </p:nvSpPr>
        <p:spPr>
          <a:xfrm>
            <a:off x="0" y="2671599"/>
            <a:ext cx="6553200" cy="954107"/>
          </a:xfrm>
          <a:prstGeom prst="rect">
            <a:avLst/>
          </a:prstGeom>
        </p:spPr>
        <p:txBody>
          <a:bodyPr wrap="square">
            <a:spAutoFit/>
          </a:bodyPr>
          <a:lstStyle/>
          <a:p>
            <a:r>
              <a:rPr lang="nl-NL" altLang="zh-CN" sz="2800" dirty="0">
                <a:solidFill>
                  <a:srgbClr val="808080"/>
                </a:solidFill>
                <a:latin typeface="Consolas" panose="020B0609020204030204" pitchFamily="49" charset="0"/>
              </a:rPr>
              <a:t>#define</a:t>
            </a:r>
            <a:r>
              <a:rPr lang="nl-NL" altLang="zh-CN" sz="2800" dirty="0">
                <a:solidFill>
                  <a:srgbClr val="000000"/>
                </a:solidFill>
                <a:latin typeface="Consolas" panose="020B0609020204030204" pitchFamily="49" charset="0"/>
              </a:rPr>
              <a:t> </a:t>
            </a:r>
            <a:r>
              <a:rPr lang="nl-NL" altLang="zh-CN" sz="2800" dirty="0">
                <a:solidFill>
                  <a:srgbClr val="6F008A"/>
                </a:solidFill>
                <a:latin typeface="Consolas" panose="020B0609020204030204" pitchFamily="49" charset="0"/>
              </a:rPr>
              <a:t>INPUT_NODE</a:t>
            </a:r>
            <a:r>
              <a:rPr lang="nl-NL" altLang="zh-CN" sz="2800" dirty="0">
                <a:solidFill>
                  <a:srgbClr val="000000"/>
                </a:solidFill>
                <a:latin typeface="Consolas" panose="020B0609020204030204" pitchFamily="49" charset="0"/>
              </a:rPr>
              <a:t>(net,i) </a:t>
            </a:r>
            <a:endParaRPr lang="nl-NL" altLang="zh-CN" sz="2800" dirty="0" smtClean="0">
              <a:solidFill>
                <a:srgbClr val="000000"/>
              </a:solidFill>
              <a:latin typeface="Consolas" panose="020B0609020204030204" pitchFamily="49" charset="0"/>
            </a:endParaRPr>
          </a:p>
          <a:p>
            <a:r>
              <a:rPr lang="nl-NL" altLang="zh-CN" sz="2800" dirty="0" smtClean="0">
                <a:solidFill>
                  <a:srgbClr val="6F008A"/>
                </a:solidFill>
                <a:latin typeface="Consolas" panose="020B0609020204030204" pitchFamily="49" charset="0"/>
              </a:rPr>
              <a:t>OUTPUT</a:t>
            </a:r>
            <a:r>
              <a:rPr lang="nl-NL" altLang="zh-CN" sz="2800" dirty="0" smtClean="0">
                <a:solidFill>
                  <a:srgbClr val="000000"/>
                </a:solidFill>
                <a:latin typeface="Consolas" panose="020B0609020204030204" pitchFamily="49" charset="0"/>
              </a:rPr>
              <a:t>(net</a:t>
            </a:r>
            <a:r>
              <a:rPr lang="nl-NL" altLang="zh-CN" sz="2800" dirty="0">
                <a:solidFill>
                  <a:srgbClr val="000000"/>
                </a:solidFill>
                <a:latin typeface="Consolas" panose="020B0609020204030204" pitchFamily="49" charset="0"/>
              </a:rPr>
              <a:t>,((net)-&gt;layers)-1,i)</a:t>
            </a:r>
          </a:p>
        </p:txBody>
      </p:sp>
      <p:sp>
        <p:nvSpPr>
          <p:cNvPr id="6" name="矩形 5"/>
          <p:cNvSpPr/>
          <p:nvPr/>
        </p:nvSpPr>
        <p:spPr>
          <a:xfrm>
            <a:off x="0" y="4512812"/>
            <a:ext cx="6477000" cy="1077218"/>
          </a:xfrm>
          <a:prstGeom prst="rect">
            <a:avLst/>
          </a:prstGeom>
        </p:spPr>
        <p:txBody>
          <a:bodyPr wrap="square">
            <a:spAutoFit/>
          </a:bodyPr>
          <a:lstStyle/>
          <a:p>
            <a:r>
              <a:rPr lang="en-US" altLang="zh-CN" sz="3200" dirty="0">
                <a:solidFill>
                  <a:srgbClr val="808080"/>
                </a:solidFill>
                <a:latin typeface="Consolas" panose="020B0609020204030204" pitchFamily="49" charset="0"/>
              </a:rPr>
              <a:t>#define</a:t>
            </a:r>
            <a:r>
              <a:rPr lang="en-US" altLang="zh-CN" sz="3200" dirty="0">
                <a:solidFill>
                  <a:srgbClr val="000000"/>
                </a:solidFill>
                <a:latin typeface="Consolas" panose="020B0609020204030204" pitchFamily="49" charset="0"/>
              </a:rPr>
              <a:t> </a:t>
            </a:r>
            <a:r>
              <a:rPr lang="en-US" altLang="zh-CN" sz="3200" dirty="0">
                <a:solidFill>
                  <a:srgbClr val="6F008A"/>
                </a:solidFill>
                <a:latin typeface="Consolas" panose="020B0609020204030204" pitchFamily="49" charset="0"/>
              </a:rPr>
              <a:t>OUTPUT</a:t>
            </a:r>
            <a:r>
              <a:rPr lang="en-US" altLang="zh-CN" sz="3200" dirty="0">
                <a:solidFill>
                  <a:srgbClr val="000000"/>
                </a:solidFill>
                <a:latin typeface="Consolas" panose="020B0609020204030204" pitchFamily="49" charset="0"/>
              </a:rPr>
              <a:t>(</a:t>
            </a:r>
            <a:r>
              <a:rPr lang="en-US" altLang="zh-CN" sz="3200" dirty="0" err="1">
                <a:solidFill>
                  <a:srgbClr val="000000"/>
                </a:solidFill>
                <a:latin typeface="Consolas" panose="020B0609020204030204" pitchFamily="49" charset="0"/>
              </a:rPr>
              <a:t>net,l,i</a:t>
            </a:r>
            <a:r>
              <a:rPr lang="en-US" altLang="zh-CN" sz="3200" dirty="0">
                <a:solidFill>
                  <a:srgbClr val="000000"/>
                </a:solidFill>
                <a:latin typeface="Consolas" panose="020B0609020204030204" pitchFamily="49" charset="0"/>
              </a:rPr>
              <a:t>) </a:t>
            </a:r>
            <a:endParaRPr lang="en-US" altLang="zh-CN" sz="3200" dirty="0" smtClean="0">
              <a:solidFill>
                <a:srgbClr val="000000"/>
              </a:solidFill>
              <a:latin typeface="Consolas" panose="020B0609020204030204" pitchFamily="49" charset="0"/>
            </a:endParaRPr>
          </a:p>
          <a:p>
            <a:r>
              <a:rPr lang="en-US" altLang="zh-CN" sz="3200" dirty="0" smtClean="0">
                <a:solidFill>
                  <a:srgbClr val="000000"/>
                </a:solidFill>
                <a:latin typeface="Consolas" panose="020B0609020204030204" pitchFamily="49" charset="0"/>
              </a:rPr>
              <a:t>(</a:t>
            </a:r>
            <a:r>
              <a:rPr lang="en-US" altLang="zh-CN" sz="3200" dirty="0">
                <a:solidFill>
                  <a:srgbClr val="000000"/>
                </a:solidFill>
                <a:latin typeface="Consolas" panose="020B0609020204030204" pitchFamily="49" charset="0"/>
              </a:rPr>
              <a:t>net)-&gt;layer[l].output[</a:t>
            </a:r>
            <a:r>
              <a:rPr lang="en-US" altLang="zh-CN" sz="3200" dirty="0" err="1">
                <a:solidFill>
                  <a:srgbClr val="000000"/>
                </a:solidFill>
                <a:latin typeface="Consolas" panose="020B0609020204030204" pitchFamily="49" charset="0"/>
              </a:rPr>
              <a:t>i</a:t>
            </a:r>
            <a:r>
              <a:rPr lang="en-US" altLang="zh-CN" sz="3200" dirty="0">
                <a:solidFill>
                  <a:srgbClr val="000000"/>
                </a:solidFill>
                <a:latin typeface="Consolas" panose="020B0609020204030204" pitchFamily="49" charset="0"/>
              </a:rPr>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823180626"/>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3257623"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AnnSimulateError</a:t>
            </a:r>
            <a:endParaRPr lang="en-US" sz="2800" b="1" dirty="0">
              <a:solidFill>
                <a:srgbClr val="0000ED"/>
              </a:solidFill>
              <a:latin typeface="Arial" pitchFamily="34" charset="0"/>
              <a:cs typeface="Arial"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338" y="0"/>
            <a:ext cx="3382662" cy="6858000"/>
          </a:xfrm>
          <a:prstGeom prst="rect">
            <a:avLst/>
          </a:prstGeom>
        </p:spPr>
      </p:pic>
      <p:sp>
        <p:nvSpPr>
          <p:cNvPr id="6" name="流程图: 过程 5"/>
          <p:cNvSpPr/>
          <p:nvPr/>
        </p:nvSpPr>
        <p:spPr bwMode="auto">
          <a:xfrm>
            <a:off x="1476411" y="1219200"/>
            <a:ext cx="2438400" cy="612648"/>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rPr>
              <a:t>AnnSimulateError</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9" name="左大括号 8"/>
          <p:cNvSpPr/>
          <p:nvPr/>
        </p:nvSpPr>
        <p:spPr bwMode="auto">
          <a:xfrm rot="5400000">
            <a:off x="2850292" y="-633324"/>
            <a:ext cx="300682" cy="5239265"/>
          </a:xfrm>
          <a:prstGeom prst="leftBrace">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0" name="流程图: 过程 9"/>
          <p:cNvSpPr/>
          <p:nvPr/>
        </p:nvSpPr>
        <p:spPr bwMode="auto">
          <a:xfrm>
            <a:off x="0" y="2136650"/>
            <a:ext cx="5867400" cy="454150"/>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rPr>
              <a:t>AnnSetInput</a:t>
            </a:r>
            <a:r>
              <a:rPr kumimoji="0" lang="en-US" altLang="zh-CN" sz="2400" b="0" i="0" u="none" strike="noStrike" cap="none" normalizeH="0" baseline="0" dirty="0" smtClean="0">
                <a:ln>
                  <a:noFill/>
                </a:ln>
                <a:solidFill>
                  <a:schemeClr val="tx1"/>
                </a:solidFill>
                <a:effectLst/>
                <a:latin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rPr>
              <a:t>AnnSimulate</a:t>
            </a:r>
            <a:r>
              <a:rPr kumimoji="0" lang="en-US" altLang="zh-CN" sz="2400" b="0" i="0" u="none" strike="noStrike" cap="none" normalizeH="0" baseline="0" dirty="0" smtClean="0">
                <a:ln>
                  <a:noFill/>
                </a:ln>
                <a:solidFill>
                  <a:schemeClr val="tx1"/>
                </a:solidFill>
                <a:effectLst/>
                <a:latin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rPr>
              <a:t>AnnGlobalError</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12" name="下箭头 11"/>
          <p:cNvSpPr/>
          <p:nvPr/>
        </p:nvSpPr>
        <p:spPr bwMode="auto">
          <a:xfrm>
            <a:off x="4558249" y="2627870"/>
            <a:ext cx="484632" cy="978408"/>
          </a:xfrm>
          <a:prstGeom prst="downArrow">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3" name="矩形 12"/>
          <p:cNvSpPr/>
          <p:nvPr/>
        </p:nvSpPr>
        <p:spPr bwMode="auto">
          <a:xfrm>
            <a:off x="1190368" y="3643348"/>
            <a:ext cx="1828800" cy="914400"/>
          </a:xfrm>
          <a:prstGeom prst="rect">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Forward</a:t>
            </a:r>
            <a:r>
              <a:rPr kumimoji="0" lang="en-US" altLang="zh-CN" sz="2400" b="0" i="0" u="none" strike="noStrike" cap="none" normalizeH="0" dirty="0" smtClean="0">
                <a:ln>
                  <a:noFill/>
                </a:ln>
                <a:solidFill>
                  <a:schemeClr val="tx1"/>
                </a:solidFill>
                <a:effectLst/>
                <a:latin typeface="Times New Roman" pitchFamily="18" charset="0"/>
              </a:rPr>
              <a:t> pass</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14" name="下箭头 13"/>
          <p:cNvSpPr/>
          <p:nvPr/>
        </p:nvSpPr>
        <p:spPr bwMode="auto">
          <a:xfrm>
            <a:off x="2104768" y="2627870"/>
            <a:ext cx="484632" cy="978408"/>
          </a:xfrm>
          <a:prstGeom prst="downArrow">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5" name="矩形 14"/>
          <p:cNvSpPr/>
          <p:nvPr/>
        </p:nvSpPr>
        <p:spPr bwMode="auto">
          <a:xfrm>
            <a:off x="3429000" y="3643348"/>
            <a:ext cx="2601097" cy="914400"/>
          </a:xfrm>
          <a:prstGeom prst="rect">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a:t>Root Mean Square (RMS) error</a:t>
            </a:r>
            <a:endParaRPr kumimoji="0" lang="zh-CN" altLang="en-US" sz="2400" b="0" i="0" u="none" strike="noStrike" cap="none" normalizeH="0" baseline="0" dirty="0" smtClean="0">
              <a:ln>
                <a:noFill/>
              </a:ln>
              <a:solidFill>
                <a:schemeClr val="tx1"/>
              </a:solidFill>
              <a:effectLst/>
              <a:latin typeface="Times New Roman" pitchFamily="18" charset="0"/>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981442845"/>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 y="1447800"/>
            <a:ext cx="8610600" cy="3046988"/>
          </a:xfrm>
          <a:prstGeom prst="rect">
            <a:avLst/>
          </a:prstGeom>
        </p:spPr>
        <p:txBody>
          <a:bodyPr wrap="square">
            <a:spAutoFit/>
          </a:bodyPr>
          <a:lstStyle/>
          <a:p>
            <a:r>
              <a:rPr lang="en-US" altLang="zh-CN" dirty="0">
                <a:solidFill>
                  <a:srgbClr val="008000"/>
                </a:solidFill>
                <a:latin typeface="Consolas" panose="020B0609020204030204" pitchFamily="49" charset="0"/>
              </a:rPr>
              <a:t>/* Simulate the net, and return the global error */</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float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AnnSimulateError</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B91AF"/>
                </a:solidFill>
                <a:latin typeface="Consolas" panose="020B0609020204030204" pitchFamily="49" charset="0"/>
              </a:rPr>
              <a:t>Ann</a:t>
            </a:r>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net</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float</a:t>
            </a:r>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input</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float</a:t>
            </a:r>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desired</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AnnSetInput</a:t>
            </a:r>
            <a:r>
              <a:rPr lang="en-US" altLang="zh-CN" dirty="0">
                <a:solidFill>
                  <a:srgbClr val="000000"/>
                </a:solidFill>
                <a:latin typeface="Consolas" panose="020B0609020204030204" pitchFamily="49" charset="0"/>
              </a:rPr>
              <a:t>(</a:t>
            </a:r>
            <a:r>
              <a:rPr lang="en-US" altLang="zh-CN" dirty="0">
                <a:solidFill>
                  <a:srgbClr val="808080"/>
                </a:solidFill>
                <a:latin typeface="Consolas" panose="020B0609020204030204" pitchFamily="49" charset="0"/>
              </a:rPr>
              <a:t>net</a:t>
            </a:r>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input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AnnSimulate</a:t>
            </a:r>
            <a:r>
              <a:rPr lang="en-US" altLang="zh-CN" dirty="0">
                <a:solidFill>
                  <a:srgbClr val="000000"/>
                </a:solidFill>
                <a:latin typeface="Consolas" panose="020B0609020204030204" pitchFamily="49" charset="0"/>
              </a:rPr>
              <a:t>(</a:t>
            </a:r>
            <a:r>
              <a:rPr lang="en-US" altLang="zh-CN" dirty="0">
                <a:solidFill>
                  <a:srgbClr val="808080"/>
                </a:solidFill>
                <a:latin typeface="Consolas" panose="020B0609020204030204" pitchFamily="49" charset="0"/>
              </a:rPr>
              <a:t>net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AnnGlobalError</a:t>
            </a:r>
            <a:r>
              <a:rPr lang="en-US" altLang="zh-CN" dirty="0">
                <a:solidFill>
                  <a:srgbClr val="000000"/>
                </a:solidFill>
                <a:latin typeface="Consolas" panose="020B0609020204030204" pitchFamily="49" charset="0"/>
              </a:rPr>
              <a:t>(</a:t>
            </a:r>
            <a:r>
              <a:rPr lang="en-US" altLang="zh-CN" dirty="0">
                <a:solidFill>
                  <a:srgbClr val="808080"/>
                </a:solidFill>
                <a:latin typeface="Consolas" panose="020B0609020204030204" pitchFamily="49" charset="0"/>
              </a:rPr>
              <a:t>net</a:t>
            </a:r>
            <a:r>
              <a:rPr lang="en-US" altLang="zh-CN" dirty="0">
                <a:solidFill>
                  <a:srgbClr val="000000"/>
                </a:solidFill>
                <a:latin typeface="Consolas" panose="020B0609020204030204" pitchFamily="49" charset="0"/>
              </a:rPr>
              <a:t>, </a:t>
            </a:r>
            <a:r>
              <a:rPr lang="en-US" altLang="zh-CN" dirty="0">
                <a:solidFill>
                  <a:srgbClr val="808080"/>
                </a:solidFill>
                <a:latin typeface="Consolas" panose="020B0609020204030204" pitchFamily="49" charset="0"/>
              </a:rPr>
              <a:t>desired</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TextBox 3"/>
          <p:cNvSpPr txBox="1"/>
          <p:nvPr/>
        </p:nvSpPr>
        <p:spPr>
          <a:xfrm>
            <a:off x="1066800" y="228600"/>
            <a:ext cx="3257623"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AnnSimulateError</a:t>
            </a:r>
            <a:endParaRPr lang="en-US" sz="2800" b="1" dirty="0">
              <a:solidFill>
                <a:srgbClr val="0000ED"/>
              </a:solidFill>
              <a:latin typeface="Arial" pitchFamily="34" charset="0"/>
              <a:cs typeface="Arial" pitchFamily="34" charset="0"/>
            </a:endParaRPr>
          </a:p>
        </p:txBody>
      </p:sp>
      <p:sp>
        <p:nvSpPr>
          <p:cNvPr id="6" name="文本框 5"/>
          <p:cNvSpPr txBox="1"/>
          <p:nvPr/>
        </p:nvSpPr>
        <p:spPr>
          <a:xfrm>
            <a:off x="1143000" y="5257800"/>
            <a:ext cx="4958409" cy="461665"/>
          </a:xfrm>
          <a:prstGeom prst="rect">
            <a:avLst/>
          </a:prstGeom>
          <a:noFill/>
        </p:spPr>
        <p:txBody>
          <a:bodyPr wrap="none" rtlCol="0">
            <a:spAutoFit/>
          </a:bodyPr>
          <a:lstStyle/>
          <a:p>
            <a:r>
              <a:rPr lang="en-US" altLang="zh-CN" dirty="0" smtClean="0"/>
              <a:t>Double input assignment in nn-test-1.c</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62037494"/>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过程 2"/>
          <p:cNvSpPr/>
          <p:nvPr/>
        </p:nvSpPr>
        <p:spPr bwMode="auto">
          <a:xfrm>
            <a:off x="1066800" y="76200"/>
            <a:ext cx="5867400" cy="454150"/>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FF0000"/>
                </a:solidFill>
                <a:effectLst/>
                <a:latin typeface="Times New Roman" pitchFamily="18" charset="0"/>
              </a:rPr>
              <a:t>AnnSetInput</a:t>
            </a:r>
            <a:r>
              <a:rPr kumimoji="0" lang="en-US" altLang="zh-CN" sz="2400" b="0" i="0" u="none" strike="noStrike" cap="none" normalizeH="0" baseline="0" dirty="0" smtClean="0">
                <a:ln>
                  <a:noFill/>
                </a:ln>
                <a:solidFill>
                  <a:schemeClr val="tx1"/>
                </a:solidFill>
                <a:effectLst/>
                <a:latin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rPr>
              <a:t>AnnSimulate</a:t>
            </a:r>
            <a:r>
              <a:rPr kumimoji="0" lang="en-US" altLang="zh-CN" sz="2400" b="0" i="0" u="none" strike="noStrike" cap="none" normalizeH="0" baseline="0" dirty="0" smtClean="0">
                <a:ln>
                  <a:noFill/>
                </a:ln>
                <a:solidFill>
                  <a:schemeClr val="tx1"/>
                </a:solidFill>
                <a:effectLst/>
                <a:latin typeface="Times New Roman" pitchFamily="18" charset="0"/>
              </a:rPr>
              <a:t>   </a:t>
            </a:r>
            <a:r>
              <a:rPr kumimoji="0" lang="en-US" altLang="zh-CN" sz="2400" b="0" i="0" u="none" strike="noStrike" cap="none" normalizeH="0" baseline="0" dirty="0" err="1" smtClean="0">
                <a:ln>
                  <a:noFill/>
                </a:ln>
                <a:solidFill>
                  <a:srgbClr val="FF0000"/>
                </a:solidFill>
                <a:effectLst/>
                <a:latin typeface="Times New Roman" pitchFamily="18" charset="0"/>
              </a:rPr>
              <a:t>AnnGlobalError</a:t>
            </a:r>
            <a:endParaRPr kumimoji="0" lang="zh-CN" altLang="en-US" sz="2400" b="0" i="0" u="none" strike="noStrike" cap="none" normalizeH="0" baseline="0" dirty="0" smtClean="0">
              <a:ln>
                <a:noFill/>
              </a:ln>
              <a:solidFill>
                <a:srgbClr val="FF0000"/>
              </a:solidFill>
              <a:effectLst/>
              <a:latin typeface="Times New Roman" pitchFamily="18" charset="0"/>
            </a:endParaRPr>
          </a:p>
        </p:txBody>
      </p:sp>
      <p:sp>
        <p:nvSpPr>
          <p:cNvPr id="2" name="矩形 1"/>
          <p:cNvSpPr/>
          <p:nvPr/>
        </p:nvSpPr>
        <p:spPr>
          <a:xfrm>
            <a:off x="838200" y="861669"/>
            <a:ext cx="9067800" cy="1815882"/>
          </a:xfrm>
          <a:prstGeom prst="rect">
            <a:avLst/>
          </a:prstGeom>
        </p:spPr>
        <p:txBody>
          <a:bodyPr wrap="square">
            <a:spAutoFit/>
          </a:bodyPr>
          <a:lstStyle/>
          <a:p>
            <a:r>
              <a:rPr lang="en-US" altLang="zh-CN" sz="1600" dirty="0">
                <a:solidFill>
                  <a:srgbClr val="008000"/>
                </a:solidFill>
                <a:latin typeface="Consolas" panose="020B0609020204030204" pitchFamily="49" charset="0"/>
              </a:rPr>
              <a:t>/* Set the network input */</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AnnSetInput</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struct</a:t>
            </a:r>
            <a:r>
              <a:rPr lang="en-US" altLang="zh-CN" sz="1600" dirty="0">
                <a:solidFill>
                  <a:srgbClr val="000000"/>
                </a:solidFill>
                <a:latin typeface="Consolas" panose="020B0609020204030204" pitchFamily="49" charset="0"/>
              </a:rPr>
              <a:t> </a:t>
            </a:r>
            <a:r>
              <a:rPr lang="en-US" altLang="zh-CN" sz="1600" dirty="0">
                <a:solidFill>
                  <a:srgbClr val="2B91AF"/>
                </a:solidFill>
                <a:latin typeface="Consolas" panose="020B0609020204030204" pitchFamily="49" charset="0"/>
              </a:rPr>
              <a:t>Ann</a:t>
            </a:r>
            <a:r>
              <a:rPr lang="en-US" altLang="zh-CN" sz="1600" dirty="0">
                <a:solidFill>
                  <a:srgbClr val="000000"/>
                </a:solidFill>
                <a:latin typeface="Consolas" panose="020B0609020204030204" pitchFamily="49" charset="0"/>
              </a:rPr>
              <a:t> *</a:t>
            </a:r>
            <a:r>
              <a:rPr lang="en-US" altLang="zh-CN" sz="1600" dirty="0">
                <a:solidFill>
                  <a:srgbClr val="808080"/>
                </a:solidFill>
                <a:latin typeface="Consolas" panose="020B0609020204030204" pitchFamily="49" charset="0"/>
              </a:rPr>
              <a:t>net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float</a:t>
            </a:r>
            <a:r>
              <a:rPr lang="en-US" altLang="zh-CN" sz="1600" dirty="0">
                <a:solidFill>
                  <a:srgbClr val="000000"/>
                </a:solidFill>
                <a:latin typeface="Consolas" panose="020B0609020204030204" pitchFamily="49" charset="0"/>
              </a:rPr>
              <a:t> *</a:t>
            </a:r>
            <a:r>
              <a:rPr lang="en-US" altLang="zh-CN" sz="1600" dirty="0">
                <a:solidFill>
                  <a:srgbClr val="808080"/>
                </a:solidFill>
                <a:latin typeface="Consolas" panose="020B0609020204030204" pitchFamily="49" charset="0"/>
              </a:rPr>
              <a:t>input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inputs = </a:t>
            </a:r>
            <a:r>
              <a:rPr lang="en-US" altLang="zh-CN" sz="1600" dirty="0">
                <a:solidFill>
                  <a:srgbClr val="6F008A"/>
                </a:solidFill>
                <a:latin typeface="Consolas" panose="020B0609020204030204" pitchFamily="49" charset="0"/>
              </a:rPr>
              <a:t>INPUT_UNITS</a:t>
            </a:r>
            <a:r>
              <a:rPr lang="en-US" altLang="zh-CN" sz="1600" dirty="0">
                <a:solidFill>
                  <a:srgbClr val="000000"/>
                </a:solidFill>
                <a:latin typeface="Consolas" panose="020B0609020204030204" pitchFamily="49" charset="0"/>
              </a:rPr>
              <a:t>(</a:t>
            </a:r>
            <a:r>
              <a:rPr lang="en-US" altLang="zh-CN" sz="1600" dirty="0">
                <a:solidFill>
                  <a:srgbClr val="808080"/>
                </a:solidFill>
                <a:latin typeface="Consolas" panose="020B0609020204030204" pitchFamily="49" charset="0"/>
              </a:rPr>
              <a:t>net</a:t>
            </a:r>
            <a:r>
              <a:rPr lang="en-US" altLang="zh-CN" sz="1600" dirty="0">
                <a:solidFill>
                  <a:srgbClr val="000000"/>
                </a:solidFill>
                <a:latin typeface="Consolas" panose="020B0609020204030204" pitchFamily="49" charset="0"/>
              </a:rPr>
              <a:t>);</a:t>
            </a:r>
          </a:p>
          <a:p>
            <a:endParaRPr lang="zh-CN" altLang="en-US"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 inputs;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a:t>
            </a:r>
            <a:r>
              <a:rPr lang="en-US" altLang="zh-CN" sz="1600" dirty="0">
                <a:solidFill>
                  <a:srgbClr val="6F008A"/>
                </a:solidFill>
                <a:latin typeface="Consolas" panose="020B0609020204030204" pitchFamily="49" charset="0"/>
              </a:rPr>
              <a:t>INPUT_NODE</a:t>
            </a:r>
            <a:r>
              <a:rPr lang="en-US" altLang="zh-CN" sz="1600" dirty="0">
                <a:solidFill>
                  <a:srgbClr val="000000"/>
                </a:solidFill>
                <a:latin typeface="Consolas" panose="020B0609020204030204" pitchFamily="49" charset="0"/>
              </a:rPr>
              <a:t>(</a:t>
            </a:r>
            <a:r>
              <a:rPr lang="en-US" altLang="zh-CN" sz="1600" dirty="0" err="1">
                <a:solidFill>
                  <a:srgbClr val="808080"/>
                </a:solidFill>
                <a:latin typeface="Consolas" panose="020B0609020204030204" pitchFamily="49" charset="0"/>
              </a:rPr>
              <a:t>net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a:solidFill>
                  <a:srgbClr val="808080"/>
                </a:solidFill>
                <a:latin typeface="Consolas" panose="020B0609020204030204" pitchFamily="49" charset="0"/>
              </a:rPr>
              <a:t>input</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endParaRPr lang="zh-CN" altLang="en-US" sz="1600" dirty="0"/>
          </a:p>
        </p:txBody>
      </p:sp>
      <p:sp>
        <p:nvSpPr>
          <p:cNvPr id="5" name="矩形 4"/>
          <p:cNvSpPr/>
          <p:nvPr/>
        </p:nvSpPr>
        <p:spPr>
          <a:xfrm>
            <a:off x="152400" y="2819400"/>
            <a:ext cx="8763000" cy="3539430"/>
          </a:xfrm>
          <a:prstGeom prst="rect">
            <a:avLst/>
          </a:prstGeom>
        </p:spPr>
        <p:txBody>
          <a:bodyPr wrap="square">
            <a:spAutoFit/>
          </a:bodyPr>
          <a:lstStyle/>
          <a:p>
            <a:r>
              <a:rPr lang="en-US" altLang="zh-CN" sz="1600" dirty="0">
                <a:solidFill>
                  <a:srgbClr val="008000"/>
                </a:solidFill>
                <a:latin typeface="Consolas" panose="020B0609020204030204" pitchFamily="49" charset="0"/>
              </a:rPr>
              <a:t>/* </a:t>
            </a:r>
            <a:r>
              <a:rPr lang="en-US" altLang="zh-CN" sz="1600" dirty="0" err="1">
                <a:solidFill>
                  <a:srgbClr val="008000"/>
                </a:solidFill>
                <a:latin typeface="Consolas" panose="020B0609020204030204" pitchFamily="49" charset="0"/>
              </a:rPr>
              <a:t>Calcuate</a:t>
            </a:r>
            <a:r>
              <a:rPr lang="en-US" altLang="zh-CN" sz="1600" dirty="0">
                <a:solidFill>
                  <a:srgbClr val="008000"/>
                </a:solidFill>
                <a:latin typeface="Consolas" panose="020B0609020204030204" pitchFamily="49" charset="0"/>
              </a:rPr>
              <a:t> the global error of the net. This is just the</a:t>
            </a:r>
            <a:endParaRPr lang="en-US" altLang="zh-CN" sz="1600" dirty="0">
              <a:solidFill>
                <a:srgbClr val="000000"/>
              </a:solidFill>
              <a:latin typeface="Consolas" panose="020B0609020204030204" pitchFamily="49" charset="0"/>
            </a:endParaRPr>
          </a:p>
          <a:p>
            <a:r>
              <a:rPr lang="en-US" altLang="zh-CN" sz="1600" dirty="0">
                <a:solidFill>
                  <a:srgbClr val="008000"/>
                </a:solidFill>
                <a:latin typeface="Consolas" panose="020B0609020204030204" pitchFamily="49" charset="0"/>
              </a:rPr>
              <a:t> * Root Mean Square (RMS) error, which is half the sum of the squared</a:t>
            </a:r>
            <a:endParaRPr lang="en-US" altLang="zh-CN" sz="1600" dirty="0">
              <a:solidFill>
                <a:srgbClr val="000000"/>
              </a:solidFill>
              <a:latin typeface="Consolas" panose="020B0609020204030204" pitchFamily="49" charset="0"/>
            </a:endParaRPr>
          </a:p>
          <a:p>
            <a:r>
              <a:rPr lang="en-US" altLang="zh-CN" sz="1600" dirty="0">
                <a:solidFill>
                  <a:srgbClr val="008000"/>
                </a:solidFill>
                <a:latin typeface="Consolas" panose="020B0609020204030204" pitchFamily="49" charset="0"/>
              </a:rPr>
              <a:t> * errors. */</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float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AnnGlobalError</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struct</a:t>
            </a:r>
            <a:r>
              <a:rPr lang="en-US" altLang="zh-CN" sz="1600" dirty="0">
                <a:solidFill>
                  <a:srgbClr val="000000"/>
                </a:solidFill>
                <a:latin typeface="Consolas" panose="020B0609020204030204" pitchFamily="49" charset="0"/>
              </a:rPr>
              <a:t> </a:t>
            </a:r>
            <a:r>
              <a:rPr lang="en-US" altLang="zh-CN" sz="1600" dirty="0">
                <a:solidFill>
                  <a:srgbClr val="2B91AF"/>
                </a:solidFill>
                <a:latin typeface="Consolas" panose="020B0609020204030204" pitchFamily="49" charset="0"/>
              </a:rPr>
              <a:t>Ann</a:t>
            </a:r>
            <a:r>
              <a:rPr lang="en-US" altLang="zh-CN" sz="1600" dirty="0">
                <a:solidFill>
                  <a:srgbClr val="000000"/>
                </a:solidFill>
                <a:latin typeface="Consolas" panose="020B0609020204030204" pitchFamily="49" charset="0"/>
              </a:rPr>
              <a:t> *</a:t>
            </a:r>
            <a:r>
              <a:rPr lang="en-US" altLang="zh-CN" sz="1600" dirty="0">
                <a:solidFill>
                  <a:srgbClr val="808080"/>
                </a:solidFill>
                <a:latin typeface="Consolas" panose="020B0609020204030204" pitchFamily="49" charset="0"/>
              </a:rPr>
              <a:t>net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float</a:t>
            </a:r>
            <a:r>
              <a:rPr lang="en-US" altLang="zh-CN" sz="1600" dirty="0">
                <a:solidFill>
                  <a:srgbClr val="000000"/>
                </a:solidFill>
                <a:latin typeface="Consolas" panose="020B0609020204030204" pitchFamily="49" charset="0"/>
              </a:rPr>
              <a:t> *</a:t>
            </a:r>
            <a:r>
              <a:rPr lang="en-US" altLang="zh-CN" sz="1600" dirty="0">
                <a:solidFill>
                  <a:srgbClr val="808080"/>
                </a:solidFill>
                <a:latin typeface="Consolas" panose="020B0609020204030204" pitchFamily="49" charset="0"/>
              </a:rPr>
              <a:t>desired</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float</a:t>
            </a:r>
            <a:r>
              <a:rPr lang="en-US" altLang="zh-CN" sz="1600" dirty="0">
                <a:solidFill>
                  <a:srgbClr val="000000"/>
                </a:solidFill>
                <a:latin typeface="Consolas" panose="020B0609020204030204" pitchFamily="49" charset="0"/>
              </a:rPr>
              <a:t> e, t;</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outputs = </a:t>
            </a:r>
            <a:r>
              <a:rPr lang="en-US" altLang="zh-CN" sz="1600" dirty="0">
                <a:solidFill>
                  <a:srgbClr val="6F008A"/>
                </a:solidFill>
                <a:latin typeface="Consolas" panose="020B0609020204030204" pitchFamily="49" charset="0"/>
              </a:rPr>
              <a:t>OUTPUT_UNITS</a:t>
            </a:r>
            <a:r>
              <a:rPr lang="en-US" altLang="zh-CN" sz="1600" dirty="0">
                <a:solidFill>
                  <a:srgbClr val="000000"/>
                </a:solidFill>
                <a:latin typeface="Consolas" panose="020B0609020204030204" pitchFamily="49" charset="0"/>
              </a:rPr>
              <a:t>(</a:t>
            </a:r>
            <a:r>
              <a:rPr lang="en-US" altLang="zh-CN" sz="1600" dirty="0">
                <a:solidFill>
                  <a:srgbClr val="808080"/>
                </a:solidFill>
                <a:latin typeface="Consolas" panose="020B0609020204030204" pitchFamily="49" charset="0"/>
              </a:rPr>
              <a:t>net</a:t>
            </a:r>
            <a:r>
              <a:rPr lang="en-US" altLang="zh-CN" sz="1600" dirty="0">
                <a:solidFill>
                  <a:srgbClr val="000000"/>
                </a:solidFill>
                <a:latin typeface="Consolas" panose="020B0609020204030204" pitchFamily="49" charset="0"/>
              </a:rPr>
              <a:t>);</a:t>
            </a:r>
          </a:p>
          <a:p>
            <a:endParaRPr lang="zh-CN" altLang="en-US"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e = 0;</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0;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 outputs;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t = </a:t>
            </a:r>
            <a:r>
              <a:rPr lang="en-US" altLang="zh-CN" sz="1600" dirty="0">
                <a:solidFill>
                  <a:srgbClr val="808080"/>
                </a:solidFill>
                <a:latin typeface="Consolas" panose="020B0609020204030204" pitchFamily="49" charset="0"/>
              </a:rPr>
              <a:t>desired</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 </a:t>
            </a:r>
            <a:r>
              <a:rPr lang="en-US" altLang="zh-CN" sz="1600" dirty="0">
                <a:solidFill>
                  <a:srgbClr val="6F008A"/>
                </a:solidFill>
                <a:latin typeface="Consolas" panose="020B0609020204030204" pitchFamily="49" charset="0"/>
              </a:rPr>
              <a:t>OUTPUT_NODE</a:t>
            </a:r>
            <a:r>
              <a:rPr lang="en-US" altLang="zh-CN" sz="1600" dirty="0">
                <a:solidFill>
                  <a:srgbClr val="000000"/>
                </a:solidFill>
                <a:latin typeface="Consolas" panose="020B0609020204030204" pitchFamily="49" charset="0"/>
              </a:rPr>
              <a:t>(</a:t>
            </a:r>
            <a:r>
              <a:rPr lang="en-US" altLang="zh-CN" sz="1600" dirty="0" err="1">
                <a:solidFill>
                  <a:srgbClr val="808080"/>
                </a:solidFill>
                <a:latin typeface="Consolas" panose="020B0609020204030204" pitchFamily="49" charset="0"/>
              </a:rPr>
              <a:t>net</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e += t*t; </a:t>
            </a:r>
            <a:r>
              <a:rPr lang="en-US" altLang="zh-CN" sz="1600" dirty="0">
                <a:solidFill>
                  <a:srgbClr val="008000"/>
                </a:solidFill>
                <a:latin typeface="Consolas" panose="020B0609020204030204" pitchFamily="49" charset="0"/>
              </a:rPr>
              <a:t>/* No need for </a:t>
            </a:r>
            <a:r>
              <a:rPr lang="en-US" altLang="zh-CN" sz="1600" dirty="0" err="1">
                <a:solidFill>
                  <a:srgbClr val="008000"/>
                </a:solidFill>
                <a:latin typeface="Consolas" panose="020B0609020204030204" pitchFamily="49" charset="0"/>
              </a:rPr>
              <a:t>fabs</a:t>
            </a:r>
            <a:r>
              <a:rPr lang="en-US" altLang="zh-CN" sz="1600" dirty="0">
                <a:solidFill>
                  <a:srgbClr val="008000"/>
                </a:solidFill>
                <a:latin typeface="Consolas" panose="020B0609020204030204" pitchFamily="49" charset="0"/>
              </a:rPr>
              <a:t>(t), t*t will always be positive. */</a:t>
            </a:r>
            <a:endParaRPr lang="en-US" altLang="zh-CN" sz="1600" dirty="0">
              <a:solidFill>
                <a:srgbClr val="000000"/>
              </a:solidFill>
              <a:latin typeface="Consolas" panose="020B0609020204030204" pitchFamily="49" charset="0"/>
            </a:endParaRPr>
          </a:p>
          <a:p>
            <a:r>
              <a:rPr lang="zh-CN" altLang="en-US" sz="1600" dirty="0">
                <a:solidFill>
                  <a:srgbClr val="000000"/>
                </a:solidFill>
                <a:latin typeface="Consolas" panose="020B0609020204030204" pitchFamily="49" charset="0"/>
              </a:rPr>
              <a:t>    </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.5*e;</a:t>
            </a:r>
          </a:p>
          <a:p>
            <a:r>
              <a:rPr lang="en-US" altLang="zh-CN" sz="1600" dirty="0">
                <a:solidFill>
                  <a:srgbClr val="000000"/>
                </a:solidFill>
                <a:latin typeface="Consolas" panose="020B0609020204030204" pitchFamily="49" charset="0"/>
              </a:rPr>
              <a:t>}</a:t>
            </a:r>
            <a:endParaRPr lang="zh-CN" altLang="en-US" sz="16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976842398"/>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过程 2"/>
          <p:cNvSpPr/>
          <p:nvPr/>
        </p:nvSpPr>
        <p:spPr bwMode="auto">
          <a:xfrm>
            <a:off x="1066800" y="76200"/>
            <a:ext cx="5867400" cy="454150"/>
          </a:xfrm>
          <a:prstGeom prst="flowChartProcess">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rPr>
              <a:t>AnnSetInput</a:t>
            </a:r>
            <a:r>
              <a:rPr kumimoji="0" lang="en-US" altLang="zh-CN" sz="2400" b="0" i="0" u="none" strike="noStrike" cap="none" normalizeH="0" baseline="0" dirty="0" smtClean="0">
                <a:ln>
                  <a:noFill/>
                </a:ln>
                <a:solidFill>
                  <a:schemeClr val="tx1"/>
                </a:solidFill>
                <a:effectLst/>
                <a:latin typeface="Times New Roman" pitchFamily="18" charset="0"/>
              </a:rPr>
              <a:t>   </a:t>
            </a:r>
            <a:r>
              <a:rPr kumimoji="0" lang="en-US" altLang="zh-CN" sz="2400" b="0" i="0" u="none" strike="noStrike" cap="none" normalizeH="0" baseline="0" dirty="0" err="1" smtClean="0">
                <a:ln>
                  <a:noFill/>
                </a:ln>
                <a:solidFill>
                  <a:srgbClr val="FF0000"/>
                </a:solidFill>
                <a:effectLst/>
                <a:latin typeface="Times New Roman" pitchFamily="18" charset="0"/>
              </a:rPr>
              <a:t>AnnSimulate</a:t>
            </a:r>
            <a:r>
              <a:rPr kumimoji="0" lang="en-US" altLang="zh-CN" sz="2400" b="0" i="0" u="none" strike="noStrike" cap="none" normalizeH="0" baseline="0" dirty="0" smtClean="0">
                <a:ln>
                  <a:noFill/>
                </a:ln>
                <a:solidFill>
                  <a:schemeClr val="tx1"/>
                </a:solidFill>
                <a:effectLst/>
                <a:latin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rPr>
              <a:t>AnnGlobalError</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2" name="矩形 1"/>
          <p:cNvSpPr/>
          <p:nvPr/>
        </p:nvSpPr>
        <p:spPr>
          <a:xfrm>
            <a:off x="533400" y="1066800"/>
            <a:ext cx="9982200" cy="5909310"/>
          </a:xfrm>
          <a:prstGeom prst="rect">
            <a:avLst/>
          </a:prstGeom>
        </p:spPr>
        <p:txBody>
          <a:bodyPr wrap="square">
            <a:spAutoFit/>
          </a:bodyPr>
          <a:lstStyle/>
          <a:p>
            <a:r>
              <a:rPr lang="en-US" altLang="zh-CN" sz="1800" dirty="0">
                <a:solidFill>
                  <a:srgbClr val="0000FF"/>
                </a:solidFill>
                <a:latin typeface="Consolas" panose="020B0609020204030204" pitchFamily="49" charset="0"/>
              </a:rPr>
              <a:t>void</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AnnSimulate</a:t>
            </a:r>
            <a:r>
              <a:rPr lang="en-US" altLang="zh-CN" sz="1800" dirty="0">
                <a:solidFill>
                  <a:srgbClr val="000000"/>
                </a:solidFill>
                <a:latin typeface="Consolas" panose="020B0609020204030204" pitchFamily="49" charset="0"/>
              </a:rPr>
              <a:t>(</a:t>
            </a:r>
            <a:r>
              <a:rPr lang="en-US" altLang="zh-CN" sz="1800" dirty="0" err="1">
                <a:solidFill>
                  <a:srgbClr val="0000FF"/>
                </a:solidFill>
                <a:latin typeface="Consolas" panose="020B0609020204030204" pitchFamily="49" charset="0"/>
              </a:rPr>
              <a:t>struct</a:t>
            </a:r>
            <a:r>
              <a:rPr lang="en-US" altLang="zh-CN" sz="1800" dirty="0">
                <a:solidFill>
                  <a:srgbClr val="000000"/>
                </a:solidFill>
                <a:latin typeface="Consolas" panose="020B0609020204030204" pitchFamily="49" charset="0"/>
              </a:rPr>
              <a:t> </a:t>
            </a:r>
            <a:r>
              <a:rPr lang="en-US" altLang="zh-CN" sz="1800" dirty="0">
                <a:solidFill>
                  <a:srgbClr val="2B91AF"/>
                </a:solidFill>
                <a:latin typeface="Consolas" panose="020B0609020204030204" pitchFamily="49" charset="0"/>
              </a:rPr>
              <a:t>Ann</a:t>
            </a:r>
            <a:r>
              <a:rPr lang="en-US" altLang="zh-CN" sz="1800" dirty="0">
                <a:solidFill>
                  <a:srgbClr val="000000"/>
                </a:solidFill>
                <a:latin typeface="Consolas" panose="020B0609020204030204" pitchFamily="49" charset="0"/>
              </a:rPr>
              <a:t> *</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a:t>
            </a:r>
            <a:r>
              <a:rPr lang="en-US" altLang="zh-CN" sz="1800" dirty="0" err="1">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 j, k;</a:t>
            </a:r>
          </a:p>
          <a:p>
            <a:endParaRPr lang="zh-CN" altLang="en-US" sz="1800"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for</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 = </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-&gt;layers-1;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 &gt; 0;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 {</a:t>
            </a:r>
          </a:p>
          <a:p>
            <a:r>
              <a:rPr lang="en-US" altLang="zh-CN" sz="1800" dirty="0">
                <a:solidFill>
                  <a:srgbClr val="000000"/>
                </a:solidFill>
                <a:latin typeface="Consolas" panose="020B0609020204030204" pitchFamily="49" charset="0"/>
              </a:rPr>
              <a:t>        </a:t>
            </a:r>
            <a:r>
              <a:rPr lang="en-US" altLang="zh-CN" sz="1800" dirty="0" err="1">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nextunits</a:t>
            </a:r>
            <a:r>
              <a:rPr lang="en-US" altLang="zh-CN" sz="1800" dirty="0">
                <a:solidFill>
                  <a:srgbClr val="000000"/>
                </a:solidFill>
                <a:latin typeface="Consolas" panose="020B0609020204030204" pitchFamily="49" charset="0"/>
              </a:rPr>
              <a:t> = </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-&gt;layer[i-1].units;</a:t>
            </a:r>
          </a:p>
          <a:p>
            <a:r>
              <a:rPr lang="en-US" altLang="zh-CN" sz="1800" dirty="0">
                <a:solidFill>
                  <a:srgbClr val="000000"/>
                </a:solidFill>
                <a:latin typeface="Consolas" panose="020B0609020204030204" pitchFamily="49" charset="0"/>
              </a:rPr>
              <a:t>        </a:t>
            </a:r>
            <a:r>
              <a:rPr lang="en-US" altLang="zh-CN" sz="1800" dirty="0" err="1">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 units = </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-&gt;layer[</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].units;</a:t>
            </a: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if</a:t>
            </a:r>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 &gt; 1) </a:t>
            </a:r>
            <a:r>
              <a:rPr lang="en-US" altLang="zh-CN" sz="1800" dirty="0" err="1">
                <a:solidFill>
                  <a:srgbClr val="000000"/>
                </a:solidFill>
                <a:latin typeface="Consolas" panose="020B0609020204030204" pitchFamily="49" charset="0"/>
              </a:rPr>
              <a:t>nextunits</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t>
            </a:r>
            <a:r>
              <a:rPr lang="en-US" altLang="zh-CN" sz="1800" dirty="0" err="1">
                <a:solidFill>
                  <a:srgbClr val="008000"/>
                </a:solidFill>
                <a:latin typeface="Consolas" panose="020B0609020204030204" pitchFamily="49" charset="0"/>
              </a:rPr>
              <a:t>dont</a:t>
            </a:r>
            <a:r>
              <a:rPr lang="en-US" altLang="zh-CN" sz="1800" dirty="0">
                <a:solidFill>
                  <a:srgbClr val="008000"/>
                </a:solidFill>
                <a:latin typeface="Consolas" panose="020B0609020204030204" pitchFamily="49" charset="0"/>
              </a:rPr>
              <a:t> output on bias units */</a:t>
            </a:r>
            <a:endParaRPr lang="en-US" altLang="zh-CN" sz="1800"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for</a:t>
            </a:r>
            <a:r>
              <a:rPr lang="en-US" altLang="zh-CN" sz="1800" dirty="0">
                <a:solidFill>
                  <a:srgbClr val="000000"/>
                </a:solidFill>
                <a:latin typeface="Consolas" panose="020B0609020204030204" pitchFamily="49" charset="0"/>
              </a:rPr>
              <a:t> (j = 0; j &lt; </a:t>
            </a:r>
            <a:r>
              <a:rPr lang="en-US" altLang="zh-CN" sz="1800" dirty="0" err="1">
                <a:solidFill>
                  <a:srgbClr val="000000"/>
                </a:solidFill>
                <a:latin typeface="Consolas" panose="020B0609020204030204" pitchFamily="49" charset="0"/>
              </a:rPr>
              <a:t>nextunits</a:t>
            </a:r>
            <a:r>
              <a:rPr lang="en-US" altLang="zh-CN" sz="1800" dirty="0">
                <a:solidFill>
                  <a:srgbClr val="000000"/>
                </a:solidFill>
                <a:latin typeface="Consolas" panose="020B0609020204030204" pitchFamily="49" charset="0"/>
              </a:rPr>
              <a:t>; j++) {</a:t>
            </a: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float</a:t>
            </a:r>
            <a:r>
              <a:rPr lang="en-US" altLang="zh-CN" sz="1800" dirty="0">
                <a:solidFill>
                  <a:srgbClr val="000000"/>
                </a:solidFill>
                <a:latin typeface="Consolas" panose="020B0609020204030204" pitchFamily="49" charset="0"/>
              </a:rPr>
              <a:t> A = 0; </a:t>
            </a:r>
            <a:r>
              <a:rPr lang="en-US" altLang="zh-CN" sz="1800" dirty="0">
                <a:solidFill>
                  <a:srgbClr val="008000"/>
                </a:solidFill>
                <a:latin typeface="Consolas" panose="020B0609020204030204" pitchFamily="49" charset="0"/>
              </a:rPr>
              <a:t>/* Activation final value. */</a:t>
            </a:r>
            <a:endParaRPr lang="en-US" altLang="zh-CN" sz="1800"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float</a:t>
            </a:r>
            <a:r>
              <a:rPr lang="en-US" altLang="zh-CN" sz="1800" dirty="0">
                <a:solidFill>
                  <a:srgbClr val="000000"/>
                </a:solidFill>
                <a:latin typeface="Consolas" panose="020B0609020204030204" pitchFamily="49" charset="0"/>
              </a:rPr>
              <a:t> *w = </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-&gt;layer[</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].weight + j*units;</a:t>
            </a: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float</a:t>
            </a:r>
            <a:r>
              <a:rPr lang="en-US" altLang="zh-CN" sz="1800" dirty="0">
                <a:solidFill>
                  <a:srgbClr val="000000"/>
                </a:solidFill>
                <a:latin typeface="Consolas" panose="020B0609020204030204" pitchFamily="49" charset="0"/>
              </a:rPr>
              <a:t> *o = </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-&gt;layer[</a:t>
            </a:r>
            <a:r>
              <a:rPr lang="en-US" altLang="zh-CN" sz="1800" dirty="0" err="1">
                <a:solidFill>
                  <a:srgbClr val="000000"/>
                </a:solidFill>
                <a:latin typeface="Consolas" panose="020B0609020204030204" pitchFamily="49" charset="0"/>
              </a:rPr>
              <a:t>i</a:t>
            </a:r>
            <a:r>
              <a:rPr lang="en-US" altLang="zh-CN" sz="1800" dirty="0">
                <a:solidFill>
                  <a:srgbClr val="000000"/>
                </a:solidFill>
                <a:latin typeface="Consolas" panose="020B0609020204030204" pitchFamily="49" charset="0"/>
              </a:rPr>
              <a:t>].output</a:t>
            </a:r>
            <a:r>
              <a:rPr lang="en-US" altLang="zh-CN" sz="1800" dirty="0" smtClean="0">
                <a:solidFill>
                  <a:srgbClr val="000000"/>
                </a:solidFill>
                <a:latin typeface="Consolas" panose="020B0609020204030204" pitchFamily="49" charset="0"/>
              </a:rPr>
              <a:t>;</a:t>
            </a:r>
            <a:endParaRPr lang="zh-CN" altLang="en-US" sz="1800"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            k = 0</a:t>
            </a:r>
            <a:r>
              <a:rPr lang="en-US" altLang="zh-CN" sz="1800" dirty="0" smtClean="0">
                <a:solidFill>
                  <a:srgbClr val="000000"/>
                </a:solidFill>
                <a:latin typeface="Consolas" panose="020B0609020204030204" pitchFamily="49" charset="0"/>
              </a:rPr>
              <a:t>;</a:t>
            </a:r>
          </a:p>
          <a:p>
            <a:r>
              <a:rPr lang="en-US" altLang="zh-CN" sz="1800" dirty="0" smtClean="0">
                <a:solidFill>
                  <a:srgbClr val="000000"/>
                </a:solidFill>
                <a:latin typeface="Consolas" panose="020B0609020204030204" pitchFamily="49" charset="0"/>
              </a:rPr>
              <a:t>            </a:t>
            </a:r>
            <a:r>
              <a:rPr lang="en-US" altLang="zh-CN" sz="1800" dirty="0" smtClean="0">
                <a:solidFill>
                  <a:srgbClr val="0000FF"/>
                </a:solidFill>
                <a:latin typeface="Consolas" panose="020B0609020204030204" pitchFamily="49" charset="0"/>
              </a:rPr>
              <a:t>for</a:t>
            </a:r>
            <a:r>
              <a:rPr lang="en-US" altLang="zh-CN" sz="1800" dirty="0" smtClean="0">
                <a:solidFill>
                  <a:srgbClr val="000000"/>
                </a:solidFill>
                <a:latin typeface="Consolas" panose="020B0609020204030204" pitchFamily="49" charset="0"/>
              </a:rPr>
              <a:t> (; k &lt; units; k++) {</a:t>
            </a:r>
          </a:p>
          <a:p>
            <a:r>
              <a:rPr lang="en-US" altLang="zh-CN" sz="1800" dirty="0" smtClean="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float</a:t>
            </a:r>
            <a:r>
              <a:rPr lang="en-US" altLang="zh-CN" sz="1800" dirty="0">
                <a:solidFill>
                  <a:srgbClr val="000000"/>
                </a:solidFill>
                <a:latin typeface="Consolas" panose="020B0609020204030204" pitchFamily="49" charset="0"/>
              </a:rPr>
              <a:t> W = *w++;</a:t>
            </a:r>
          </a:p>
          <a:p>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float</a:t>
            </a:r>
            <a:r>
              <a:rPr lang="en-US" altLang="zh-CN" sz="1800" dirty="0">
                <a:solidFill>
                  <a:srgbClr val="000000"/>
                </a:solidFill>
                <a:latin typeface="Consolas" panose="020B0609020204030204" pitchFamily="49" charset="0"/>
              </a:rPr>
              <a:t> O = *o++;</a:t>
            </a:r>
          </a:p>
          <a:p>
            <a:r>
              <a:rPr lang="en-US" altLang="zh-CN" sz="1800" dirty="0">
                <a:solidFill>
                  <a:srgbClr val="000000"/>
                </a:solidFill>
                <a:latin typeface="Consolas" panose="020B0609020204030204" pitchFamily="49" charset="0"/>
              </a:rPr>
              <a:t>                A += W*O;</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            </a:t>
            </a:r>
            <a:r>
              <a:rPr lang="en-US" altLang="zh-CN" sz="1800" dirty="0">
                <a:solidFill>
                  <a:srgbClr val="6F008A"/>
                </a:solidFill>
                <a:latin typeface="Consolas" panose="020B0609020204030204" pitchFamily="49" charset="0"/>
              </a:rPr>
              <a:t>OUTPUT</a:t>
            </a:r>
            <a:r>
              <a:rPr lang="en-US" altLang="zh-CN" sz="1800" dirty="0">
                <a:solidFill>
                  <a:srgbClr val="000000"/>
                </a:solidFill>
                <a:latin typeface="Consolas" panose="020B0609020204030204" pitchFamily="49" charset="0"/>
              </a:rPr>
              <a:t>(</a:t>
            </a:r>
            <a:r>
              <a:rPr lang="en-US" altLang="zh-CN" sz="1800" dirty="0">
                <a:solidFill>
                  <a:srgbClr val="808080"/>
                </a:solidFill>
                <a:latin typeface="Consolas" panose="020B0609020204030204" pitchFamily="49" charset="0"/>
              </a:rPr>
              <a:t>net</a:t>
            </a:r>
            <a:r>
              <a:rPr lang="en-US" altLang="zh-CN" sz="1800" dirty="0">
                <a:solidFill>
                  <a:srgbClr val="000000"/>
                </a:solidFill>
                <a:latin typeface="Consolas" panose="020B0609020204030204" pitchFamily="49" charset="0"/>
              </a:rPr>
              <a:t>, i-1, j) = sigmoid(A);</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r>
              <a:rPr lang="en-US" altLang="zh-CN" sz="1800" dirty="0">
                <a:solidFill>
                  <a:srgbClr val="000000"/>
                </a:solidFill>
                <a:latin typeface="Consolas" panose="020B0609020204030204" pitchFamily="49" charset="0"/>
              </a:rPr>
              <a:t>}</a:t>
            </a:r>
            <a:endParaRPr lang="zh-CN" altLang="en-US" sz="1800" dirty="0"/>
          </a:p>
        </p:txBody>
      </p:sp>
      <p:sp>
        <p:nvSpPr>
          <p:cNvPr id="6" name="椭圆形标注 5"/>
          <p:cNvSpPr/>
          <p:nvPr/>
        </p:nvSpPr>
        <p:spPr bwMode="auto">
          <a:xfrm>
            <a:off x="6629400" y="914400"/>
            <a:ext cx="2514600" cy="1676400"/>
          </a:xfrm>
          <a:prstGeom prst="wedgeEllipseCallout">
            <a:avLst>
              <a:gd name="adj1" fmla="val -70646"/>
              <a:gd name="adj2" fmla="val 110596"/>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Find the position of weight</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7" name="椭圆形标注 6"/>
          <p:cNvSpPr/>
          <p:nvPr/>
        </p:nvSpPr>
        <p:spPr bwMode="auto">
          <a:xfrm>
            <a:off x="5791200" y="5029200"/>
            <a:ext cx="3429000" cy="762000"/>
          </a:xfrm>
          <a:prstGeom prst="wedgeEllipseCallout">
            <a:avLst>
              <a:gd name="adj1" fmla="val -63684"/>
              <a:gd name="adj2" fmla="val 48679"/>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600" dirty="0" smtClean="0"/>
              <a:t>Activation:</a:t>
            </a:r>
          </a:p>
          <a:p>
            <a:r>
              <a:rPr lang="en-US" altLang="zh-CN" sz="1600" dirty="0" smtClean="0"/>
              <a:t>return </a:t>
            </a:r>
            <a:r>
              <a:rPr lang="en-US" altLang="zh-CN" sz="1600" dirty="0"/>
              <a:t>(float)1/(1+exp(-x));</a:t>
            </a:r>
            <a:endParaRPr kumimoji="0" lang="zh-CN" altLang="en-US" sz="1600" b="0" i="0" u="none" strike="noStrike" cap="none" normalizeH="0" baseline="0" dirty="0" smtClean="0">
              <a:ln>
                <a:noFill/>
              </a:ln>
              <a:solidFill>
                <a:schemeClr val="tx1"/>
              </a:solidFill>
              <a:effectLst/>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094438978"/>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2523448"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AnnSetDeltas</a:t>
            </a:r>
            <a:endParaRPr lang="en-US" sz="2800" b="1" dirty="0">
              <a:solidFill>
                <a:srgbClr val="0000ED"/>
              </a:solidFill>
              <a:latin typeface="Arial" pitchFamily="34" charset="0"/>
              <a:cs typeface="Arial"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338" y="0"/>
            <a:ext cx="3382662" cy="6858000"/>
          </a:xfrm>
          <a:prstGeom prst="rect">
            <a:avLst/>
          </a:prstGeom>
        </p:spPr>
      </p:pic>
      <p:sp>
        <p:nvSpPr>
          <p:cNvPr id="2" name="文本框 1"/>
          <p:cNvSpPr txBox="1"/>
          <p:nvPr/>
        </p:nvSpPr>
        <p:spPr>
          <a:xfrm>
            <a:off x="41302" y="3200400"/>
            <a:ext cx="5606022" cy="1200329"/>
          </a:xfrm>
          <a:prstGeom prst="rect">
            <a:avLst/>
          </a:prstGeom>
          <a:noFill/>
        </p:spPr>
        <p:txBody>
          <a:bodyPr wrap="none" rtlCol="0">
            <a:spAutoFit/>
          </a:bodyPr>
          <a:lstStyle/>
          <a:p>
            <a:r>
              <a:rPr lang="en-US" altLang="zh-CN" dirty="0" smtClean="0"/>
              <a:t>Deltas have been set in </a:t>
            </a:r>
            <a:r>
              <a:rPr lang="en-US" altLang="zh-CN" dirty="0" err="1" smtClean="0"/>
              <a:t>AnnCreateNet</a:t>
            </a:r>
            <a:r>
              <a:rPr lang="en-US" altLang="zh-CN" dirty="0" smtClean="0"/>
              <a:t> by</a:t>
            </a:r>
          </a:p>
          <a:p>
            <a:r>
              <a:rPr lang="en-US" altLang="zh-CN" dirty="0" smtClean="0"/>
              <a:t>global definition  </a:t>
            </a:r>
            <a:r>
              <a:rPr lang="en-US" altLang="zh-CN" dirty="0" smtClean="0">
                <a:solidFill>
                  <a:srgbClr val="6F008A"/>
                </a:solidFill>
                <a:latin typeface="Consolas" panose="020B0609020204030204" pitchFamily="49" charset="0"/>
              </a:rPr>
              <a:t>RPROP_INITIAL_DELTA</a:t>
            </a:r>
          </a:p>
          <a:p>
            <a:r>
              <a:rPr lang="en-US" altLang="zh-CN" dirty="0" smtClean="0"/>
              <a:t>In iteration, delta set to 0.</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1653060486"/>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52400"/>
            <a:ext cx="4281941"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AnnCalculateGradients</a:t>
            </a:r>
            <a:endParaRPr lang="en-US" sz="2800" b="1" dirty="0">
              <a:solidFill>
                <a:srgbClr val="0000ED"/>
              </a:solidFill>
              <a:latin typeface="Arial" pitchFamily="34" charset="0"/>
              <a:cs typeface="Arial"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338" y="0"/>
            <a:ext cx="3382662" cy="6858000"/>
          </a:xfrm>
          <a:prstGeom prst="rect">
            <a:avLst/>
          </a:prstGeom>
        </p:spPr>
      </p:pic>
      <p:sp>
        <p:nvSpPr>
          <p:cNvPr id="5" name="圆角矩形 4"/>
          <p:cNvSpPr/>
          <p:nvPr/>
        </p:nvSpPr>
        <p:spPr bwMode="auto">
          <a:xfrm>
            <a:off x="883670" y="1981200"/>
            <a:ext cx="3733800" cy="533400"/>
          </a:xfrm>
          <a:prstGeom prst="roundRect">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rPr>
              <a:t>AnnCalculateOutputError</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6" name="下箭头 5"/>
          <p:cNvSpPr/>
          <p:nvPr/>
        </p:nvSpPr>
        <p:spPr bwMode="auto">
          <a:xfrm>
            <a:off x="2508254" y="2518684"/>
            <a:ext cx="484632" cy="978408"/>
          </a:xfrm>
          <a:prstGeom prst="downArrow">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7" name="圆角矩形 6"/>
          <p:cNvSpPr/>
          <p:nvPr/>
        </p:nvSpPr>
        <p:spPr bwMode="auto">
          <a:xfrm>
            <a:off x="990600" y="3497092"/>
            <a:ext cx="4114800" cy="914400"/>
          </a:xfrm>
          <a:prstGeom prst="roundRect">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Iteration for each weight</a:t>
            </a:r>
          </a:p>
          <a:p>
            <a:pPr marL="0" marR="0" indent="0" algn="l" defTabSz="914400" rtl="0" eaLnBrk="0" fontAlgn="base" latinLnBrk="0" hangingPunct="0">
              <a:lnSpc>
                <a:spcPct val="100000"/>
              </a:lnSpc>
              <a:spcBef>
                <a:spcPct val="0"/>
              </a:spcBef>
              <a:spcAft>
                <a:spcPct val="0"/>
              </a:spcAft>
              <a:buClrTx/>
              <a:buSzTx/>
              <a:buFontTx/>
              <a:buNone/>
              <a:tabLst/>
            </a:pPr>
            <a:r>
              <a:rPr lang="en-US" altLang="zh-CN" dirty="0"/>
              <a:t>	</a:t>
            </a:r>
            <a:r>
              <a:rPr lang="en-US" altLang="zh-CN" dirty="0" smtClean="0"/>
              <a:t>calculate the gradients</a:t>
            </a:r>
            <a:endParaRPr kumimoji="0" lang="zh-CN" altLang="en-US" sz="2400" b="0" i="0" u="none" strike="noStrike" cap="none" normalizeH="0" baseline="0" dirty="0" smtClean="0">
              <a:ln>
                <a:noFill/>
              </a:ln>
              <a:solidFill>
                <a:schemeClr val="tx1"/>
              </a:solidFill>
              <a:effectLst/>
              <a:latin typeface="Times New Roman" pitchFamily="18"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572229753"/>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4538422"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AnnCalculateOutputError</a:t>
            </a:r>
            <a:endParaRPr lang="en-US" sz="2800" b="1" dirty="0">
              <a:solidFill>
                <a:srgbClr val="0000ED"/>
              </a:solidFill>
              <a:latin typeface="Arial" pitchFamily="34" charset="0"/>
              <a:cs typeface="Arial" pitchFamily="34" charset="0"/>
            </a:endParaRPr>
          </a:p>
        </p:txBody>
      </p:sp>
      <p:sp>
        <p:nvSpPr>
          <p:cNvPr id="2" name="矩形 1"/>
          <p:cNvSpPr/>
          <p:nvPr/>
        </p:nvSpPr>
        <p:spPr>
          <a:xfrm>
            <a:off x="-21336" y="3048000"/>
            <a:ext cx="9012936" cy="3477875"/>
          </a:xfrm>
          <a:prstGeom prst="rect">
            <a:avLst/>
          </a:prstGeom>
        </p:spPr>
        <p:txBody>
          <a:bodyPr wrap="square">
            <a:spAutoFit/>
          </a:bodyPr>
          <a:lstStyle/>
          <a:p>
            <a:r>
              <a:rPr lang="en-US" altLang="zh-CN" sz="2000" dirty="0">
                <a:solidFill>
                  <a:srgbClr val="008000"/>
                </a:solidFill>
                <a:latin typeface="Consolas" panose="020B0609020204030204" pitchFamily="49" charset="0"/>
              </a:rPr>
              <a:t>/* Compute the error vector y-t in the output unit. This error depends</a:t>
            </a:r>
            <a:endParaRPr lang="en-US" altLang="zh-CN" sz="2000" dirty="0">
              <a:solidFill>
                <a:srgbClr val="000000"/>
              </a:solidFill>
              <a:latin typeface="Consolas" panose="020B0609020204030204" pitchFamily="49" charset="0"/>
            </a:endParaRPr>
          </a:p>
          <a:p>
            <a:r>
              <a:rPr lang="en-US" altLang="zh-CN" sz="2000" dirty="0">
                <a:solidFill>
                  <a:srgbClr val="008000"/>
                </a:solidFill>
                <a:latin typeface="Consolas" panose="020B0609020204030204" pitchFamily="49" charset="0"/>
              </a:rPr>
              <a:t> * on the loss function we use. */</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AnnCalculateOutputError</a:t>
            </a:r>
            <a:r>
              <a:rPr lang="en-US" altLang="zh-CN" sz="2000" dirty="0">
                <a:solidFill>
                  <a:srgbClr val="000000"/>
                </a:solidFill>
                <a:latin typeface="Consolas" panose="020B0609020204030204" pitchFamily="49" charset="0"/>
              </a:rPr>
              <a:t>(</a:t>
            </a:r>
            <a:r>
              <a:rPr lang="en-US" altLang="zh-CN" sz="2000" dirty="0" err="1">
                <a:solidFill>
                  <a:srgbClr val="0000FF"/>
                </a:solidFill>
                <a:latin typeface="Consolas" panose="020B0609020204030204" pitchFamily="49" charset="0"/>
              </a:rPr>
              <a:t>struct</a:t>
            </a:r>
            <a:r>
              <a:rPr lang="en-US" altLang="zh-CN" sz="2000" dirty="0">
                <a:solidFill>
                  <a:srgbClr val="000000"/>
                </a:solidFill>
                <a:latin typeface="Consolas" panose="020B0609020204030204" pitchFamily="49" charset="0"/>
              </a:rPr>
              <a:t> </a:t>
            </a:r>
            <a:r>
              <a:rPr lang="en-US" altLang="zh-CN" sz="2000" dirty="0">
                <a:solidFill>
                  <a:srgbClr val="2B91AF"/>
                </a:solidFill>
                <a:latin typeface="Consolas" panose="020B0609020204030204" pitchFamily="49" charset="0"/>
              </a:rPr>
              <a:t>Ann</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net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float</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desired</a:t>
            </a:r>
            <a:r>
              <a:rPr lang="en-US" altLang="zh-CN" sz="2000"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units = </a:t>
            </a:r>
            <a:r>
              <a:rPr lang="en-US" altLang="zh-CN" sz="2000" dirty="0">
                <a:solidFill>
                  <a:srgbClr val="6F008A"/>
                </a:solidFill>
                <a:latin typeface="Consolas" panose="020B0609020204030204" pitchFamily="49" charset="0"/>
              </a:rPr>
              <a:t>OUTPUT_UNITS</a:t>
            </a:r>
            <a:r>
              <a:rPr lang="en-US" altLang="zh-CN" sz="2000" dirty="0">
                <a:solidFill>
                  <a:srgbClr val="000000"/>
                </a:solidFill>
                <a:latin typeface="Consolas" panose="020B0609020204030204" pitchFamily="49" charset="0"/>
              </a:rPr>
              <a:t>(</a:t>
            </a:r>
            <a:r>
              <a:rPr lang="en-US" altLang="zh-CN" sz="2000" dirty="0">
                <a:solidFill>
                  <a:srgbClr val="808080"/>
                </a:solidFill>
                <a:latin typeface="Consolas" panose="020B0609020204030204" pitchFamily="49" charset="0"/>
              </a:rPr>
              <a:t>net</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float</a:t>
            </a:r>
            <a:r>
              <a:rPr lang="en-US" altLang="zh-CN" sz="2000" dirty="0">
                <a:solidFill>
                  <a:srgbClr val="000000"/>
                </a:solidFill>
                <a:latin typeface="Consolas" panose="020B0609020204030204" pitchFamily="49" charset="0"/>
              </a:rPr>
              <a:t> factor = (</a:t>
            </a:r>
            <a:r>
              <a:rPr lang="en-US" altLang="zh-CN" sz="2000" dirty="0">
                <a:solidFill>
                  <a:srgbClr val="0000FF"/>
                </a:solidFill>
                <a:latin typeface="Consolas" panose="020B0609020204030204" pitchFamily="49" charset="0"/>
              </a:rPr>
              <a:t>float</a:t>
            </a:r>
            <a:r>
              <a:rPr lang="en-US" altLang="zh-CN" sz="2000" dirty="0">
                <a:solidFill>
                  <a:srgbClr val="000000"/>
                </a:solidFill>
                <a:latin typeface="Consolas" panose="020B0609020204030204" pitchFamily="49" charset="0"/>
              </a:rPr>
              <a:t>)2/units;</a:t>
            </a:r>
          </a:p>
          <a:p>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for</a:t>
            </a:r>
            <a:r>
              <a:rPr lang="en-US" altLang="zh-CN" sz="2000" dirty="0">
                <a:solidFill>
                  <a:srgbClr val="000000"/>
                </a:solidFill>
                <a:latin typeface="Consolas" panose="020B0609020204030204" pitchFamily="49" charset="0"/>
              </a:rPr>
              <a:t> (</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j = 0; j &lt; units; j++) {</a:t>
            </a:r>
          </a:p>
          <a:p>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net</a:t>
            </a:r>
            <a:r>
              <a:rPr lang="en-US" altLang="zh-CN" sz="2000" dirty="0">
                <a:solidFill>
                  <a:srgbClr val="000000"/>
                </a:solidFill>
                <a:latin typeface="Consolas" panose="020B0609020204030204" pitchFamily="49" charset="0"/>
              </a:rPr>
              <a:t>-&gt;layer[0].error[j] =</a:t>
            </a:r>
          </a:p>
          <a:p>
            <a:r>
              <a:rPr lang="en-US" altLang="zh-CN" sz="2000" dirty="0">
                <a:solidFill>
                  <a:srgbClr val="000000"/>
                </a:solidFill>
                <a:latin typeface="Consolas" panose="020B0609020204030204" pitchFamily="49" charset="0"/>
              </a:rPr>
              <a:t>            factor * (</a:t>
            </a:r>
            <a:r>
              <a:rPr lang="en-US" altLang="zh-CN" sz="2000" dirty="0">
                <a:solidFill>
                  <a:srgbClr val="808080"/>
                </a:solidFill>
                <a:latin typeface="Consolas" panose="020B0609020204030204" pitchFamily="49" charset="0"/>
              </a:rPr>
              <a:t>net</a:t>
            </a:r>
            <a:r>
              <a:rPr lang="en-US" altLang="zh-CN" sz="2000" dirty="0">
                <a:solidFill>
                  <a:srgbClr val="000000"/>
                </a:solidFill>
                <a:latin typeface="Consolas" panose="020B0609020204030204" pitchFamily="49" charset="0"/>
              </a:rPr>
              <a:t>-&gt;layer[0].output[j] - </a:t>
            </a:r>
            <a:r>
              <a:rPr lang="en-US" altLang="zh-CN" sz="2000" dirty="0">
                <a:solidFill>
                  <a:srgbClr val="808080"/>
                </a:solidFill>
                <a:latin typeface="Consolas" panose="020B0609020204030204" pitchFamily="49" charset="0"/>
              </a:rPr>
              <a:t>desired</a:t>
            </a:r>
            <a:r>
              <a:rPr lang="en-US" altLang="zh-CN" sz="2000" dirty="0">
                <a:solidFill>
                  <a:srgbClr val="000000"/>
                </a:solidFill>
                <a:latin typeface="Consolas" panose="020B0609020204030204" pitchFamily="49" charset="0"/>
              </a:rPr>
              <a:t>[j]);</a:t>
            </a:r>
          </a:p>
          <a:p>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zh-CN" altLang="en-US" sz="2000" dirty="0"/>
          </a:p>
        </p:txBody>
      </p:sp>
      <mc:AlternateContent xmlns:mc="http://schemas.openxmlformats.org/markup-compatibility/2006" xmlns:a14="http://schemas.microsoft.com/office/drawing/2010/main">
        <mc:Choice Requires="a14">
          <p:sp>
            <p:nvSpPr>
              <p:cNvPr id="3" name="文本框 2"/>
              <p:cNvSpPr txBox="1"/>
              <p:nvPr/>
            </p:nvSpPr>
            <p:spPr>
              <a:xfrm>
                <a:off x="2057400" y="1828800"/>
                <a:ext cx="4661468" cy="7682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𝑒𝑟𝑟𝑜𝑟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𝑜𝑢𝑡𝑝𝑢𝑡</m:t>
                              </m:r>
                            </m:e>
                            <m:sub>
                              <m:r>
                                <a:rPr lang="en-US" altLang="zh-CN" b="0" i="1" smtClean="0">
                                  <a:latin typeface="Cambria Math" panose="02040503050406030204" pitchFamily="18" charset="0"/>
                                </a:rPr>
                                <m:t>𝑜</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i="1">
                                  <a:latin typeface="Cambria Math" panose="02040503050406030204" pitchFamily="18" charset="0"/>
                                </a:rPr>
                                <m:t>𝑜𝑖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𝑐𝑙𝑎𝑠𝑠𝑖𝑓𝑖𝑐𝑎𝑡𝑖𝑜𝑛𝑁𝑢𝑚𝑏𝑒𝑟</m:t>
                          </m:r>
                        </m:den>
                      </m:f>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057400" y="1828800"/>
                <a:ext cx="4661468" cy="768224"/>
              </a:xfrm>
              <a:prstGeom prst="rect">
                <a:avLst/>
              </a:prstGeom>
              <a:blipFill rotWithShape="0">
                <a:blip r:embed="rId2"/>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297075463"/>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6173485"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AnnCalculateOutputError</a:t>
            </a:r>
            <a:r>
              <a:rPr lang="en-US" sz="2800" b="1" dirty="0" smtClean="0">
                <a:solidFill>
                  <a:srgbClr val="0000ED"/>
                </a:solidFill>
                <a:latin typeface="Arial" pitchFamily="34" charset="0"/>
                <a:cs typeface="Arial" pitchFamily="34" charset="0"/>
              </a:rPr>
              <a:t>  Problem</a:t>
            </a:r>
            <a:endParaRPr lang="en-US" sz="2800" b="1" dirty="0">
              <a:solidFill>
                <a:srgbClr val="0000ED"/>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文本框 2"/>
              <p:cNvSpPr txBox="1"/>
              <p:nvPr/>
            </p:nvSpPr>
            <p:spPr>
              <a:xfrm>
                <a:off x="1066800" y="1828800"/>
                <a:ext cx="6814045" cy="3416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𝑒𝑟𝑟𝑜𝑟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𝑐𝑙𝑎𝑠𝑠𝑖𝑓𝑖𝑐𝑎𝑡𝑖𝑜𝑛𝑁𝑢𝑚𝑏𝑒𝑟</m:t>
                          </m:r>
                        </m:den>
                      </m:f>
                    </m:oMath>
                  </m:oMathPara>
                </a14:m>
                <a:endParaRPr lang="en-US" altLang="zh-CN" dirty="0" smtClean="0"/>
              </a:p>
              <a:p>
                <a:pPr algn="ctr"/>
                <a:r>
                  <a:rPr lang="zh-CN" altLang="en-US" sz="8000" dirty="0"/>
                  <a:t>≠</a:t>
                </a:r>
                <a:endParaRPr lang="en-US" altLang="zh-CN" sz="8000" dirty="0" smtClean="0"/>
              </a:p>
              <a:p>
                <a:pPr/>
                <a14:m>
                  <m:oMathPara xmlns:m="http://schemas.openxmlformats.org/officeDocument/2006/math">
                    <m:oMathParaPr>
                      <m:jc m:val="centerGroup"/>
                    </m:oMathParaPr>
                    <m:oMath xmlns:m="http://schemas.openxmlformats.org/officeDocument/2006/math">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rPr>
                                <m:t>𝐸</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i="1" dirty="0">
                          <a:solidFill>
                            <a:srgbClr val="333333"/>
                          </a:solidFill>
                          <a:latin typeface="Cambria Math" panose="02040503050406030204" pitchFamily="18" charset="0"/>
                          <a:ea typeface="Cambria Math" panose="02040503050406030204" pitchFamily="18" charset="0"/>
                        </a:rPr>
                        <m:t>=</m:t>
                      </m:r>
                      <m:f>
                        <m:fPr>
                          <m:ctrlPr>
                            <a:rPr lang="en-US" altLang="zh-CN" i="1" dirty="0">
                              <a:solidFill>
                                <a:srgbClr val="333333"/>
                              </a:solidFill>
                              <a:latin typeface="Cambria Math" panose="02040503050406030204" pitchFamily="18" charset="0"/>
                            </a:rPr>
                          </m:ctrlPr>
                        </m:fPr>
                        <m:num>
                          <m:r>
                            <a:rPr lang="el-GR" altLang="zh-CN" dirty="0">
                              <a:solidFill>
                                <a:srgbClr val="333333"/>
                              </a:solidFill>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num>
                        <m:den>
                          <m:r>
                            <a:rPr lang="el-GR" altLang="zh-CN" dirty="0">
                              <a:solidFill>
                                <a:srgbClr val="333333"/>
                              </a:solidFill>
                              <a:latin typeface="Cambria Math" panose="02040503050406030204" pitchFamily="18" charset="0"/>
                              <a:ea typeface="Cambria Math" panose="02040503050406030204" pitchFamily="18" charset="0"/>
                            </a:rPr>
                            <m:t>𝜕</m:t>
                          </m:r>
                          <m:sSub>
                            <m:sSubPr>
                              <m:ctrlPr>
                                <a:rPr lang="el-GR" altLang="zh-CN" i="1" dirty="0">
                                  <a:solidFill>
                                    <a:srgbClr val="333333"/>
                                  </a:solidFill>
                                  <a:latin typeface="Cambria Math" panose="02040503050406030204" pitchFamily="18" charset="0"/>
                                  <a:ea typeface="Cambria Math" panose="02040503050406030204" pitchFamily="18" charset="0"/>
                                </a:rPr>
                              </m:ctrlPr>
                            </m:sSubPr>
                            <m:e>
                              <m:r>
                                <a:rPr lang="en-US" altLang="zh-CN" i="1" dirty="0">
                                  <a:solidFill>
                                    <a:srgbClr val="333333"/>
                                  </a:solidFill>
                                  <a:latin typeface="Cambria Math" panose="02040503050406030204" pitchFamily="18" charset="0"/>
                                  <a:ea typeface="Cambria Math" panose="02040503050406030204" pitchFamily="18" charset="0"/>
                                </a:rPr>
                                <m:t>𝑜𝑢𝑡</m:t>
                              </m:r>
                            </m:e>
                            <m:sub>
                              <m:r>
                                <a:rPr lang="en-US" altLang="zh-CN" i="1" dirty="0">
                                  <a:solidFill>
                                    <a:srgbClr val="333333"/>
                                  </a:solidFill>
                                  <a:latin typeface="Cambria Math" panose="02040503050406030204" pitchFamily="18" charset="0"/>
                                  <a:ea typeface="Cambria Math" panose="02040503050406030204" pitchFamily="18" charset="0"/>
                                </a:rPr>
                                <m:t>𝑜</m:t>
                              </m:r>
                              <m:r>
                                <a:rPr lang="en-US" altLang="zh-CN" i="1" dirty="0">
                                  <a:solidFill>
                                    <a:srgbClr val="333333"/>
                                  </a:solidFill>
                                  <a:latin typeface="Cambria Math" panose="02040503050406030204" pitchFamily="18" charset="0"/>
                                  <a:ea typeface="Cambria Math" panose="02040503050406030204" pitchFamily="18" charset="0"/>
                                </a:rPr>
                                <m:t>1</m:t>
                              </m:r>
                            </m:sub>
                          </m:sSub>
                        </m:den>
                      </m:f>
                      <m:r>
                        <a:rPr lang="en-US" altLang="zh-CN" i="1" dirty="0">
                          <a:solidFill>
                            <a:srgbClr val="333333"/>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i="1">
                              <a:latin typeface="Cambria Math" panose="02040503050406030204" pitchFamily="18" charset="0"/>
                            </a:rPr>
                            <m:t>1</m:t>
                          </m:r>
                        </m:sub>
                      </m:sSub>
                    </m:oMath>
                  </m:oMathPara>
                </a14:m>
                <a:endParaRPr lang="zh-CN" altLang="en-US"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1066800" y="1828800"/>
                <a:ext cx="6814045" cy="3416833"/>
              </a:xfrm>
              <a:prstGeom prst="rect">
                <a:avLst/>
              </a:prstGeom>
              <a:blipFill rotWithShape="0">
                <a:blip r:embed="rId2"/>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1602310233"/>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09600" y="152400"/>
            <a:ext cx="3417923"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Problem continue..</a:t>
            </a:r>
            <a:endParaRPr lang="en-US" sz="2800" b="1" dirty="0">
              <a:solidFill>
                <a:srgbClr val="0000ED"/>
              </a:solidFill>
              <a:latin typeface="Arial" pitchFamily="34" charset="0"/>
              <a:cs typeface="Arial" pitchFamily="34" charset="0"/>
            </a:endParaRPr>
          </a:p>
        </p:txBody>
      </p:sp>
      <p:sp>
        <p:nvSpPr>
          <p:cNvPr id="2" name="文本框 1"/>
          <p:cNvSpPr txBox="1"/>
          <p:nvPr/>
        </p:nvSpPr>
        <p:spPr>
          <a:xfrm>
            <a:off x="1066800" y="914400"/>
            <a:ext cx="3788217" cy="461665"/>
          </a:xfrm>
          <a:prstGeom prst="rect">
            <a:avLst/>
          </a:prstGeom>
          <a:noFill/>
        </p:spPr>
        <p:txBody>
          <a:bodyPr wrap="none" rtlCol="0">
            <a:spAutoFit/>
          </a:bodyPr>
          <a:lstStyle/>
          <a:p>
            <a:r>
              <a:rPr lang="en-US" altLang="zh-CN" dirty="0" smtClean="0"/>
              <a:t>Let n = classification number</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762000" y="2590800"/>
                <a:ext cx="7416326" cy="19374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zh-CN" altLang="en-US" i="1" smtClean="0">
                              <a:latin typeface="Cambria Math" panose="02040503050406030204" pitchFamily="18" charset="0"/>
                            </a:rPr>
                          </m:ctrlPr>
                        </m:naryP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𝑒𝑟𝑟𝑜𝑟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𝑑</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r>
                            <a:rPr lang="en-US" altLang="zh-CN" b="0" i="1" smtClean="0">
                              <a:latin typeface="Cambria Math" panose="02040503050406030204" pitchFamily="18" charset="0"/>
                            </a:rPr>
                            <m:t>)=</m:t>
                          </m:r>
                          <m:nary>
                            <m:naryPr>
                              <m:limLoc m:val="undOvr"/>
                              <m:subHide m:val="on"/>
                              <m:supHide m:val="on"/>
                              <m:ctrlPr>
                                <a:rPr lang="en-US" altLang="zh-CN" b="0" i="1" smtClean="0">
                                  <a:latin typeface="Cambria Math" panose="02040503050406030204" pitchFamily="18" charset="0"/>
                                </a:rPr>
                              </m:ctrlPr>
                            </m:naryPr>
                            <m:sub/>
                            <m:sup/>
                            <m:e>
                              <m:f>
                                <m:fPr>
                                  <m:ctrlPr>
                                    <a:rPr lang="en-US" altLang="zh-CN" i="1">
                                      <a:latin typeface="Cambria Math" panose="02040503050406030204" pitchFamily="18" charset="0"/>
                                    </a:rPr>
                                  </m:ctrlPr>
                                </m:fPr>
                                <m:num>
                                  <m:r>
                                    <a:rPr lang="en-US" altLang="zh-CN" i="1">
                                      <a:latin typeface="Cambria Math" panose="02040503050406030204" pitchFamily="18" charset="0"/>
                                    </a:rPr>
                                    <m:t>2∗</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b="0" i="1" smtClean="0">
                                              <a:latin typeface="Cambria Math" panose="02040503050406030204" pitchFamily="18" charset="0"/>
                                            </a:rPr>
                                            <m:t>1</m:t>
                                          </m:r>
                                        </m:sub>
                                      </m:sSub>
                                    </m:e>
                                  </m:d>
                                </m:num>
                                <m:den>
                                  <m:r>
                                    <a:rPr lang="en-US" altLang="zh-CN" b="0" i="1" smtClean="0">
                                      <a:latin typeface="Cambria Math" panose="02040503050406030204" pitchFamily="18" charset="0"/>
                                    </a:rPr>
                                    <m:t>𝑛</m:t>
                                  </m:r>
                                </m:den>
                              </m:f>
                              <m:r>
                                <a:rPr lang="en-US" altLang="zh-CN" i="1">
                                  <a:latin typeface="Cambria Math" panose="02040503050406030204" pitchFamily="18" charset="0"/>
                                </a:rPr>
                                <m:t>𝑑</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e>
                              </m:d>
                            </m:e>
                          </m:nary>
                        </m:e>
                      </m:nary>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𝑛</m:t>
                          </m:r>
                        </m:den>
                      </m:f>
                      <m:nary>
                        <m:naryPr>
                          <m:limLoc m:val="undOvr"/>
                          <m:subHide m:val="on"/>
                          <m:supHide m:val="on"/>
                          <m:ctrlPr>
                            <a:rPr lang="en-US" altLang="zh-CN" b="0" i="1" smtClean="0">
                              <a:latin typeface="Cambria Math" panose="02040503050406030204" pitchFamily="18" charset="0"/>
                            </a:rPr>
                          </m:ctrlPr>
                        </m:naryPr>
                        <m:sub/>
                        <m:sup/>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𝑡𝑎𝑟𝑔𝑒𝑡</m:t>
                                  </m:r>
                                </m:e>
                                <m:sub>
                                  <m:r>
                                    <a:rPr lang="en-US" altLang="zh-CN" i="1">
                                      <a:latin typeface="Cambria Math" panose="02040503050406030204" pitchFamily="18" charset="0"/>
                                    </a:rPr>
                                    <m:t>1</m:t>
                                  </m:r>
                                </m:sub>
                              </m:sSub>
                            </m:e>
                          </m:d>
                        </m:e>
                      </m:nary>
                      <m:r>
                        <a:rPr lang="en-US" altLang="zh-CN" i="1">
                          <a:latin typeface="Cambria Math" panose="02040503050406030204" pitchFamily="18" charset="0"/>
                        </a:rPr>
                        <m:t>𝑑</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𝑜𝑢𝑡</m:t>
                              </m:r>
                            </m:e>
                            <m:sub>
                              <m:r>
                                <a:rPr lang="en-US" altLang="zh-CN" i="1">
                                  <a:latin typeface="Cambria Math" panose="02040503050406030204" pitchFamily="18" charset="0"/>
                                </a:rPr>
                                <m:t>𝑜</m:t>
                              </m:r>
                              <m:r>
                                <a:rPr lang="en-US" altLang="zh-CN" i="1">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i="1" smtClean="0">
                              <a:solidFill>
                                <a:srgbClr val="FF0000"/>
                              </a:solidFill>
                              <a:latin typeface="Cambria Math" panose="02040503050406030204" pitchFamily="18" charset="0"/>
                            </a:rPr>
                          </m:ctrlPr>
                        </m:fPr>
                        <m:num>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𝑡𝑎𝑟𝑔𝑒𝑡</m:t>
                                  </m:r>
                                </m:e>
                                <m:sub>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𝑜𝑢𝑡</m:t>
                                  </m:r>
                                </m:e>
                                <m:sub>
                                  <m:r>
                                    <a:rPr lang="en-US" altLang="zh-CN" i="1">
                                      <a:solidFill>
                                        <a:srgbClr val="FF0000"/>
                                      </a:solidFill>
                                      <a:latin typeface="Cambria Math" panose="02040503050406030204" pitchFamily="18" charset="0"/>
                                    </a:rPr>
                                    <m:t>𝑜</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e>
                            <m:sup>
                              <m:r>
                                <a:rPr lang="en-US" altLang="zh-CN" i="1">
                                  <a:solidFill>
                                    <a:srgbClr val="FF0000"/>
                                  </a:solidFill>
                                  <a:latin typeface="Cambria Math" panose="02040503050406030204" pitchFamily="18" charset="0"/>
                                </a:rPr>
                                <m:t>2</m:t>
                              </m:r>
                            </m:sup>
                          </m:sSup>
                        </m:num>
                        <m:den>
                          <m:r>
                            <a:rPr lang="en-US" altLang="zh-CN" b="0" i="1" smtClean="0">
                              <a:solidFill>
                                <a:srgbClr val="FF0000"/>
                              </a:solidFill>
                              <a:latin typeface="Cambria Math" panose="02040503050406030204" pitchFamily="18" charset="0"/>
                            </a:rPr>
                            <m:t>𝑛</m:t>
                          </m:r>
                        </m:den>
                      </m:f>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762000" y="2590800"/>
                <a:ext cx="7416326" cy="193745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724400" y="89752"/>
                <a:ext cx="4343400" cy="7036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dirty="0">
                              <a:solidFill>
                                <a:srgbClr val="333333"/>
                              </a:solidFill>
                              <a:latin typeface="Cambria Math" panose="02040503050406030204" pitchFamily="18" charset="0"/>
                            </a:rPr>
                          </m:ctrlPr>
                        </m:fPr>
                        <m:num>
                          <m:r>
                            <a:rPr lang="el-GR" altLang="zh-CN" sz="1400" dirty="0">
                              <a:solidFill>
                                <a:srgbClr val="333333"/>
                              </a:solidFill>
                              <a:latin typeface="Cambria Math" panose="02040503050406030204" pitchFamily="18" charset="0"/>
                              <a:ea typeface="Cambria Math" panose="02040503050406030204" pitchFamily="18" charset="0"/>
                            </a:rPr>
                            <m:t>𝜕</m:t>
                          </m:r>
                          <m:sSub>
                            <m:sSubPr>
                              <m:ctrlPr>
                                <a:rPr lang="el-GR" altLang="zh-CN" sz="1400" i="1" dirty="0">
                                  <a:solidFill>
                                    <a:srgbClr val="333333"/>
                                  </a:solidFill>
                                  <a:latin typeface="Cambria Math" panose="02040503050406030204" pitchFamily="18" charset="0"/>
                                  <a:ea typeface="Cambria Math" panose="02040503050406030204" pitchFamily="18" charset="0"/>
                                </a:rPr>
                              </m:ctrlPr>
                            </m:sSubPr>
                            <m:e>
                              <m:r>
                                <a:rPr lang="en-US" altLang="zh-CN" sz="1400" i="1" dirty="0">
                                  <a:solidFill>
                                    <a:srgbClr val="333333"/>
                                  </a:solidFill>
                                  <a:latin typeface="Cambria Math" panose="02040503050406030204" pitchFamily="18" charset="0"/>
                                </a:rPr>
                                <m:t>𝐸</m:t>
                              </m:r>
                            </m:e>
                            <m:sub>
                              <m:r>
                                <a:rPr lang="en-US" altLang="zh-CN" sz="1400" i="1" dirty="0">
                                  <a:solidFill>
                                    <a:srgbClr val="333333"/>
                                  </a:solidFill>
                                  <a:latin typeface="Cambria Math" panose="02040503050406030204" pitchFamily="18" charset="0"/>
                                  <a:ea typeface="Cambria Math" panose="02040503050406030204" pitchFamily="18" charset="0"/>
                                </a:rPr>
                                <m:t>𝑜</m:t>
                              </m:r>
                              <m:r>
                                <a:rPr lang="en-US" altLang="zh-CN" sz="1400" i="1" dirty="0">
                                  <a:solidFill>
                                    <a:srgbClr val="333333"/>
                                  </a:solidFill>
                                  <a:latin typeface="Cambria Math" panose="02040503050406030204" pitchFamily="18" charset="0"/>
                                  <a:ea typeface="Cambria Math" panose="02040503050406030204" pitchFamily="18" charset="0"/>
                                </a:rPr>
                                <m:t>1</m:t>
                              </m:r>
                            </m:sub>
                          </m:sSub>
                        </m:num>
                        <m:den>
                          <m:r>
                            <a:rPr lang="el-GR" altLang="zh-CN" sz="1400" dirty="0">
                              <a:solidFill>
                                <a:srgbClr val="333333"/>
                              </a:solidFill>
                              <a:latin typeface="Cambria Math" panose="02040503050406030204" pitchFamily="18" charset="0"/>
                              <a:ea typeface="Cambria Math" panose="02040503050406030204" pitchFamily="18" charset="0"/>
                            </a:rPr>
                            <m:t>𝜕</m:t>
                          </m:r>
                          <m:sSub>
                            <m:sSubPr>
                              <m:ctrlPr>
                                <a:rPr lang="el-GR" altLang="zh-CN" sz="1400" i="1" dirty="0">
                                  <a:solidFill>
                                    <a:srgbClr val="333333"/>
                                  </a:solidFill>
                                  <a:latin typeface="Cambria Math" panose="02040503050406030204" pitchFamily="18" charset="0"/>
                                  <a:ea typeface="Cambria Math" panose="02040503050406030204" pitchFamily="18" charset="0"/>
                                </a:rPr>
                              </m:ctrlPr>
                            </m:sSubPr>
                            <m:e>
                              <m:r>
                                <a:rPr lang="en-US" altLang="zh-CN" sz="1400" i="1" dirty="0">
                                  <a:solidFill>
                                    <a:srgbClr val="333333"/>
                                  </a:solidFill>
                                  <a:latin typeface="Cambria Math" panose="02040503050406030204" pitchFamily="18" charset="0"/>
                                  <a:ea typeface="Cambria Math" panose="02040503050406030204" pitchFamily="18" charset="0"/>
                                </a:rPr>
                                <m:t>𝑜𝑢𝑡</m:t>
                              </m:r>
                            </m:e>
                            <m:sub>
                              <m:r>
                                <a:rPr lang="en-US" altLang="zh-CN" sz="1400" i="1" dirty="0">
                                  <a:solidFill>
                                    <a:srgbClr val="333333"/>
                                  </a:solidFill>
                                  <a:latin typeface="Cambria Math" panose="02040503050406030204" pitchFamily="18" charset="0"/>
                                  <a:ea typeface="Cambria Math" panose="02040503050406030204" pitchFamily="18" charset="0"/>
                                </a:rPr>
                                <m:t>𝑜</m:t>
                              </m:r>
                              <m:r>
                                <a:rPr lang="en-US" altLang="zh-CN" sz="1400" i="1" dirty="0">
                                  <a:solidFill>
                                    <a:srgbClr val="333333"/>
                                  </a:solidFill>
                                  <a:latin typeface="Cambria Math" panose="02040503050406030204" pitchFamily="18" charset="0"/>
                                  <a:ea typeface="Cambria Math" panose="02040503050406030204" pitchFamily="18" charset="0"/>
                                </a:rPr>
                                <m:t>1</m:t>
                              </m:r>
                            </m:sub>
                          </m:sSub>
                        </m:den>
                      </m:f>
                      <m:r>
                        <a:rPr lang="en-US" altLang="zh-CN" sz="1400" i="1" dirty="0">
                          <a:solidFill>
                            <a:srgbClr val="333333"/>
                          </a:solidFill>
                          <a:latin typeface="Cambria Math" panose="02040503050406030204" pitchFamily="18" charset="0"/>
                          <a:ea typeface="Cambria Math" panose="02040503050406030204" pitchFamily="18" charset="0"/>
                        </a:rPr>
                        <m:t>=</m:t>
                      </m:r>
                      <m:f>
                        <m:fPr>
                          <m:ctrlPr>
                            <a:rPr lang="en-US" altLang="zh-CN" sz="1400" i="1" dirty="0">
                              <a:solidFill>
                                <a:srgbClr val="333333"/>
                              </a:solidFill>
                              <a:latin typeface="Cambria Math" panose="02040503050406030204" pitchFamily="18" charset="0"/>
                            </a:rPr>
                          </m:ctrlPr>
                        </m:fPr>
                        <m:num>
                          <m:r>
                            <a:rPr lang="el-GR" altLang="zh-CN" sz="1400" dirty="0">
                              <a:solidFill>
                                <a:srgbClr val="333333"/>
                              </a:solidFill>
                              <a:latin typeface="Cambria Math" panose="02040503050406030204" pitchFamily="18" charset="0"/>
                              <a:ea typeface="Cambria Math" panose="02040503050406030204" pitchFamily="18" charset="0"/>
                            </a:rPr>
                            <m:t>𝜕</m:t>
                          </m:r>
                          <m:f>
                            <m:fPr>
                              <m:ctrlPr>
                                <a:rPr lang="en-US" altLang="zh-CN" sz="1400" i="1">
                                  <a:latin typeface="Cambria Math" panose="02040503050406030204" pitchFamily="18" charset="0"/>
                                </a:rPr>
                              </m:ctrlPr>
                            </m:fPr>
                            <m:num>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𝑡𝑎𝑟𝑔𝑒𝑡</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𝑜𝑢𝑡</m:t>
                                      </m:r>
                                    </m:e>
                                    <m:sub>
                                      <m:r>
                                        <a:rPr lang="en-US" altLang="zh-CN" sz="1400" i="1">
                                          <a:latin typeface="Cambria Math" panose="02040503050406030204" pitchFamily="18" charset="0"/>
                                        </a:rPr>
                                        <m:t>𝑜</m:t>
                                      </m:r>
                                      <m:r>
                                        <a:rPr lang="en-US" altLang="zh-CN" sz="1400" i="1">
                                          <a:latin typeface="Cambria Math" panose="02040503050406030204" pitchFamily="18" charset="0"/>
                                        </a:rPr>
                                        <m:t>1</m:t>
                                      </m:r>
                                    </m:sub>
                                  </m:sSub>
                                  <m:r>
                                    <a:rPr lang="en-US" altLang="zh-CN" sz="1400" i="1">
                                      <a:latin typeface="Cambria Math" panose="02040503050406030204" pitchFamily="18" charset="0"/>
                                    </a:rPr>
                                    <m:t>)</m:t>
                                  </m:r>
                                </m:e>
                                <m:sup>
                                  <m:r>
                                    <a:rPr lang="en-US" altLang="zh-CN" sz="1400" i="1">
                                      <a:latin typeface="Cambria Math" panose="02040503050406030204" pitchFamily="18" charset="0"/>
                                    </a:rPr>
                                    <m:t>2</m:t>
                                  </m:r>
                                </m:sup>
                              </m:sSup>
                            </m:num>
                            <m:den>
                              <m:r>
                                <a:rPr lang="en-US" altLang="zh-CN" sz="1400" i="1">
                                  <a:latin typeface="Cambria Math" panose="02040503050406030204" pitchFamily="18" charset="0"/>
                                </a:rPr>
                                <m:t>2</m:t>
                              </m:r>
                            </m:den>
                          </m:f>
                        </m:num>
                        <m:den>
                          <m:r>
                            <a:rPr lang="el-GR" altLang="zh-CN" sz="1400" dirty="0">
                              <a:solidFill>
                                <a:srgbClr val="333333"/>
                              </a:solidFill>
                              <a:latin typeface="Cambria Math" panose="02040503050406030204" pitchFamily="18" charset="0"/>
                              <a:ea typeface="Cambria Math" panose="02040503050406030204" pitchFamily="18" charset="0"/>
                            </a:rPr>
                            <m:t>𝜕</m:t>
                          </m:r>
                          <m:sSub>
                            <m:sSubPr>
                              <m:ctrlPr>
                                <a:rPr lang="el-GR" altLang="zh-CN" sz="1400" i="1" dirty="0">
                                  <a:solidFill>
                                    <a:srgbClr val="333333"/>
                                  </a:solidFill>
                                  <a:latin typeface="Cambria Math" panose="02040503050406030204" pitchFamily="18" charset="0"/>
                                  <a:ea typeface="Cambria Math" panose="02040503050406030204" pitchFamily="18" charset="0"/>
                                </a:rPr>
                              </m:ctrlPr>
                            </m:sSubPr>
                            <m:e>
                              <m:r>
                                <a:rPr lang="en-US" altLang="zh-CN" sz="1400" i="1" dirty="0">
                                  <a:solidFill>
                                    <a:srgbClr val="333333"/>
                                  </a:solidFill>
                                  <a:latin typeface="Cambria Math" panose="02040503050406030204" pitchFamily="18" charset="0"/>
                                  <a:ea typeface="Cambria Math" panose="02040503050406030204" pitchFamily="18" charset="0"/>
                                </a:rPr>
                                <m:t>𝑜𝑢𝑡</m:t>
                              </m:r>
                            </m:e>
                            <m:sub>
                              <m:r>
                                <a:rPr lang="en-US" altLang="zh-CN" sz="1400" i="1" dirty="0">
                                  <a:solidFill>
                                    <a:srgbClr val="333333"/>
                                  </a:solidFill>
                                  <a:latin typeface="Cambria Math" panose="02040503050406030204" pitchFamily="18" charset="0"/>
                                  <a:ea typeface="Cambria Math" panose="02040503050406030204" pitchFamily="18" charset="0"/>
                                </a:rPr>
                                <m:t>𝑜</m:t>
                              </m:r>
                              <m:r>
                                <a:rPr lang="en-US" altLang="zh-CN" sz="1400" i="1" dirty="0">
                                  <a:solidFill>
                                    <a:srgbClr val="333333"/>
                                  </a:solidFill>
                                  <a:latin typeface="Cambria Math" panose="02040503050406030204" pitchFamily="18" charset="0"/>
                                  <a:ea typeface="Cambria Math" panose="02040503050406030204" pitchFamily="18" charset="0"/>
                                </a:rPr>
                                <m:t>1</m:t>
                              </m:r>
                            </m:sub>
                          </m:sSub>
                        </m:den>
                      </m:f>
                      <m:r>
                        <a:rPr lang="en-US" altLang="zh-CN" sz="1400" i="1" dirty="0">
                          <a:solidFill>
                            <a:srgbClr val="333333"/>
                          </a:solidFill>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𝑜𝑢𝑡</m:t>
                          </m:r>
                        </m:e>
                        <m:sub>
                          <m:r>
                            <a:rPr lang="en-US" altLang="zh-CN" sz="1400" i="1">
                              <a:latin typeface="Cambria Math" panose="02040503050406030204" pitchFamily="18" charset="0"/>
                            </a:rPr>
                            <m:t>𝑜</m:t>
                          </m:r>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𝑡𝑎𝑟𝑔𝑒𝑡</m:t>
                          </m:r>
                        </m:e>
                        <m:sub>
                          <m:r>
                            <a:rPr lang="en-US" altLang="zh-CN" sz="1400" i="1">
                              <a:latin typeface="Cambria Math" panose="02040503050406030204" pitchFamily="18" charset="0"/>
                            </a:rPr>
                            <m:t>1</m:t>
                          </m:r>
                        </m:sub>
                      </m:sSub>
                    </m:oMath>
                  </m:oMathPara>
                </a14:m>
                <a:endParaRPr lang="zh-CN" altLang="en-US" sz="1400" dirty="0"/>
              </a:p>
            </p:txBody>
          </p:sp>
        </mc:Choice>
        <mc:Fallback xmlns="">
          <p:sp>
            <p:nvSpPr>
              <p:cNvPr id="6" name="矩形 5"/>
              <p:cNvSpPr>
                <a:spLocks noRot="1" noChangeAspect="1" noMove="1" noResize="1" noEditPoints="1" noAdjustHandles="1" noChangeArrowheads="1" noChangeShapeType="1" noTextEdit="1"/>
              </p:cNvSpPr>
              <p:nvPr/>
            </p:nvSpPr>
            <p:spPr>
              <a:xfrm>
                <a:off x="4724400" y="89752"/>
                <a:ext cx="4343400" cy="703654"/>
              </a:xfrm>
              <a:prstGeom prst="rect">
                <a:avLst/>
              </a:prstGeom>
              <a:blipFill rotWithShape="0">
                <a:blip r:embed="rId3"/>
                <a:stretch>
                  <a:fillRect/>
                </a:stretch>
              </a:blipFill>
            </p:spPr>
            <p:txBody>
              <a:bodyPr/>
              <a:lstStyle/>
              <a:p>
                <a:r>
                  <a:rPr lang="zh-CN" altLang="en-US">
                    <a:noFill/>
                  </a:rPr>
                  <a:t> </a:t>
                </a:r>
              </a:p>
            </p:txBody>
          </p:sp>
        </mc:Fallback>
      </mc:AlternateContent>
      <p:sp>
        <p:nvSpPr>
          <p:cNvPr id="7" name="圆角矩形标注 6"/>
          <p:cNvSpPr/>
          <p:nvPr/>
        </p:nvSpPr>
        <p:spPr bwMode="auto">
          <a:xfrm>
            <a:off x="578708" y="5486400"/>
            <a:ext cx="2590800" cy="457200"/>
          </a:xfrm>
          <a:prstGeom prst="wedgeRoundRectCallout">
            <a:avLst>
              <a:gd name="adj1" fmla="val 169628"/>
              <a:gd name="adj2" fmla="val -341884"/>
              <a:gd name="adj3" fmla="val 16667"/>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rPr>
              <a:t>Real loss function</a:t>
            </a:r>
            <a:endParaRPr kumimoji="0" lang="zh-CN" altLang="en-US" sz="2400" b="0" i="0" u="none" strike="noStrike" cap="none" normalizeH="0" baseline="0" dirty="0" smtClean="0">
              <a:ln>
                <a:noFill/>
              </a:ln>
              <a:solidFill>
                <a:srgbClr val="FF0000"/>
              </a:solidFill>
              <a:effectLst/>
              <a:latin typeface="Times New Roman" pitchFamily="18" charset="0"/>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276739588"/>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2539478" cy="523220"/>
          </a:xfrm>
          <a:prstGeom prst="rect">
            <a:avLst/>
          </a:prstGeom>
          <a:noFill/>
        </p:spPr>
        <p:txBody>
          <a:bodyPr wrap="none" rtlCol="0">
            <a:spAutoFit/>
          </a:bodyPr>
          <a:lstStyle/>
          <a:p>
            <a:r>
              <a:rPr lang="en-US" altLang="zh-CN" sz="2800" b="1" dirty="0" smtClean="0">
                <a:solidFill>
                  <a:srgbClr val="0000ED"/>
                </a:solidFill>
                <a:latin typeface="Arial" pitchFamily="34" charset="0"/>
                <a:cs typeface="Arial" pitchFamily="34" charset="0"/>
              </a:rPr>
              <a:t>How to work?</a:t>
            </a:r>
            <a:endParaRPr lang="en-US" sz="2800" b="1" dirty="0">
              <a:solidFill>
                <a:srgbClr val="0000ED"/>
              </a:solidFill>
              <a:latin typeface="Arial" pitchFamily="34" charset="0"/>
              <a:cs typeface="Arial" pitchFamily="34" charset="0"/>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
        <p:nvSpPr>
          <p:cNvPr id="13" name="文本框 12"/>
          <p:cNvSpPr txBox="1"/>
          <p:nvPr/>
        </p:nvSpPr>
        <p:spPr>
          <a:xfrm>
            <a:off x="457201" y="1143000"/>
            <a:ext cx="8458200" cy="3416320"/>
          </a:xfrm>
          <a:prstGeom prst="rect">
            <a:avLst/>
          </a:prstGeom>
          <a:noFill/>
        </p:spPr>
        <p:txBody>
          <a:bodyPr wrap="square" rtlCol="0">
            <a:spAutoFit/>
          </a:bodyPr>
          <a:lstStyle/>
          <a:p>
            <a:pPr marL="457200" indent="-457200">
              <a:buAutoNum type="arabicPeriod"/>
            </a:pPr>
            <a:r>
              <a:rPr lang="en-US" altLang="zh-CN" dirty="0" smtClean="0"/>
              <a:t>Define protocol buffer message types in .proto file</a:t>
            </a:r>
          </a:p>
          <a:p>
            <a:pPr marL="457200" indent="-457200">
              <a:buAutoNum type="arabicPeriod"/>
            </a:pPr>
            <a:r>
              <a:rPr lang="en-US" altLang="zh-CN" dirty="0" smtClean="0"/>
              <a:t>Protocol buffer compiler generate data access classes by the .proto file  </a:t>
            </a:r>
          </a:p>
          <a:p>
            <a:pPr marL="457200" indent="-457200">
              <a:buAutoNum type="arabicPeriod"/>
            </a:pPr>
            <a:r>
              <a:rPr lang="en-US" altLang="zh-CN" dirty="0" smtClean="0"/>
              <a:t>Use the protocol buffer interface to access the data</a:t>
            </a:r>
          </a:p>
          <a:p>
            <a:endParaRPr lang="en-US" altLang="zh-CN" dirty="0"/>
          </a:p>
          <a:p>
            <a:endParaRPr lang="en-US" altLang="zh-CN" dirty="0" smtClean="0"/>
          </a:p>
          <a:p>
            <a:r>
              <a:rPr lang="en-US" altLang="zh-CN" dirty="0" smtClean="0"/>
              <a:t>1.</a:t>
            </a:r>
            <a:r>
              <a:rPr lang="zh-CN" altLang="en-US" dirty="0" smtClean="0"/>
              <a:t>定义自己</a:t>
            </a:r>
            <a:r>
              <a:rPr lang="en-US" altLang="zh-CN" dirty="0" smtClean="0"/>
              <a:t>.proto</a:t>
            </a:r>
            <a:r>
              <a:rPr lang="zh-CN" altLang="en-US" dirty="0" smtClean="0"/>
              <a:t>文件来组织数据结构</a:t>
            </a:r>
            <a:endParaRPr lang="en-US" altLang="zh-CN" dirty="0"/>
          </a:p>
          <a:p>
            <a:r>
              <a:rPr lang="en-US" altLang="zh-CN" dirty="0" smtClean="0"/>
              <a:t>2.</a:t>
            </a:r>
            <a:r>
              <a:rPr lang="zh-CN" altLang="en-US" dirty="0" smtClean="0"/>
              <a:t>利用</a:t>
            </a:r>
            <a:r>
              <a:rPr lang="en-US" altLang="zh-CN" dirty="0" smtClean="0"/>
              <a:t>protocol buffer</a:t>
            </a:r>
            <a:r>
              <a:rPr lang="zh-CN" altLang="en-US" dirty="0" smtClean="0"/>
              <a:t>程序去编译</a:t>
            </a:r>
            <a:r>
              <a:rPr lang="en-US" altLang="zh-CN" dirty="0" smtClean="0"/>
              <a:t>.proto</a:t>
            </a:r>
            <a:r>
              <a:rPr lang="zh-CN" altLang="en-US" dirty="0" smtClean="0"/>
              <a:t>文件得到一些文件</a:t>
            </a:r>
            <a:endParaRPr lang="en-US" altLang="zh-CN" dirty="0" smtClean="0"/>
          </a:p>
          <a:p>
            <a:r>
              <a:rPr lang="en-US" altLang="zh-CN" dirty="0" smtClean="0"/>
              <a:t>3.</a:t>
            </a:r>
            <a:r>
              <a:rPr lang="zh-CN" altLang="en-US" dirty="0" smtClean="0"/>
              <a:t>这些文件可以直接用于编程</a:t>
            </a:r>
            <a:r>
              <a:rPr lang="en-US" altLang="zh-CN" dirty="0" smtClean="0"/>
              <a:t> </a:t>
            </a:r>
            <a:endParaRPr lang="zh-CN" altLang="en-US" dirty="0"/>
          </a:p>
        </p:txBody>
      </p:sp>
    </p:spTree>
    <p:extLst>
      <p:ext uri="{BB962C8B-B14F-4D97-AF65-F5344CB8AC3E}">
        <p14:creationId xmlns:p14="http://schemas.microsoft.com/office/powerpoint/2010/main" val="319698957"/>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4161717"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AnnCalculateGradients</a:t>
            </a:r>
            <a:endParaRPr lang="en-US" sz="2800" b="1" dirty="0">
              <a:solidFill>
                <a:srgbClr val="0000ED"/>
              </a:solidFill>
              <a:latin typeface="Arial" pitchFamily="34" charset="0"/>
              <a:cs typeface="Arial" pitchFamily="34" charset="0"/>
            </a:endParaRPr>
          </a:p>
        </p:txBody>
      </p:sp>
      <p:sp>
        <p:nvSpPr>
          <p:cNvPr id="2" name="矩形 1"/>
          <p:cNvSpPr/>
          <p:nvPr/>
        </p:nvSpPr>
        <p:spPr>
          <a:xfrm>
            <a:off x="685800" y="735344"/>
            <a:ext cx="9144000" cy="6093976"/>
          </a:xfrm>
          <a:prstGeom prst="rect">
            <a:avLst/>
          </a:prstGeom>
        </p:spPr>
        <p:txBody>
          <a:bodyPr wrap="square">
            <a:spAutoFit/>
          </a:bodyPr>
          <a:lstStyle/>
          <a:p>
            <a:r>
              <a:rPr lang="en-US" altLang="zh-CN" sz="1000" dirty="0">
                <a:solidFill>
                  <a:srgbClr val="0000FF"/>
                </a:solidFill>
                <a:latin typeface="Consolas" panose="020B0609020204030204" pitchFamily="49" charset="0"/>
              </a:rPr>
              <a:t>void</a:t>
            </a:r>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AnnCalculateGradients</a:t>
            </a:r>
            <a:r>
              <a:rPr lang="en-US" altLang="zh-CN" sz="1000" dirty="0">
                <a:solidFill>
                  <a:srgbClr val="000000"/>
                </a:solidFill>
                <a:latin typeface="Consolas" panose="020B0609020204030204" pitchFamily="49" charset="0"/>
              </a:rPr>
              <a:t>(</a:t>
            </a:r>
            <a:r>
              <a:rPr lang="en-US" altLang="zh-CN" sz="1000" dirty="0" err="1">
                <a:solidFill>
                  <a:srgbClr val="0000FF"/>
                </a:solidFill>
                <a:latin typeface="Consolas" panose="020B0609020204030204" pitchFamily="49" charset="0"/>
              </a:rPr>
              <a:t>struct</a:t>
            </a:r>
            <a:r>
              <a:rPr lang="en-US" altLang="zh-CN" sz="1000" dirty="0">
                <a:solidFill>
                  <a:srgbClr val="000000"/>
                </a:solidFill>
                <a:latin typeface="Consolas" panose="020B0609020204030204" pitchFamily="49" charset="0"/>
              </a:rPr>
              <a:t> </a:t>
            </a:r>
            <a:r>
              <a:rPr lang="en-US" altLang="zh-CN" sz="1000" dirty="0">
                <a:solidFill>
                  <a:srgbClr val="2B91AF"/>
                </a:solidFill>
                <a:latin typeface="Consolas" panose="020B0609020204030204" pitchFamily="49" charset="0"/>
              </a:rPr>
              <a:t>Ann</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 *</a:t>
            </a:r>
            <a:r>
              <a:rPr lang="en-US" altLang="zh-CN" sz="1000" dirty="0">
                <a:solidFill>
                  <a:srgbClr val="808080"/>
                </a:solidFill>
                <a:latin typeface="Consolas" panose="020B0609020204030204" pitchFamily="49" charset="0"/>
              </a:rPr>
              <a:t>desired</a:t>
            </a:r>
            <a:r>
              <a:rPr lang="en-US" altLang="zh-CN" sz="1000" dirty="0">
                <a:solidFill>
                  <a:srgbClr val="000000"/>
                </a:solidFill>
                <a:latin typeface="Consolas" panose="020B0609020204030204" pitchFamily="49" charset="0"/>
              </a:rPr>
              <a:t>) {</a:t>
            </a:r>
          </a:p>
          <a:p>
            <a:r>
              <a:rPr lang="en-US" altLang="zh-CN" sz="1000" dirty="0">
                <a:solidFill>
                  <a:srgbClr val="000000"/>
                </a:solidFill>
                <a:latin typeface="Consolas" panose="020B0609020204030204" pitchFamily="49" charset="0"/>
              </a:rPr>
              <a:t>    </a:t>
            </a:r>
            <a:r>
              <a:rPr lang="en-US" altLang="zh-CN" sz="1000" dirty="0" err="1">
                <a:solidFill>
                  <a:srgbClr val="0000FF"/>
                </a:solidFill>
                <a:latin typeface="Consolas" panose="020B0609020204030204" pitchFamily="49" charset="0"/>
              </a:rPr>
              <a:t>int</a:t>
            </a:r>
            <a:r>
              <a:rPr lang="en-US" altLang="zh-CN" sz="1000" dirty="0">
                <a:solidFill>
                  <a:srgbClr val="000000"/>
                </a:solidFill>
                <a:latin typeface="Consolas" panose="020B0609020204030204" pitchFamily="49" charset="0"/>
              </a:rPr>
              <a:t> j, layers = </a:t>
            </a:r>
            <a:r>
              <a:rPr lang="en-US" altLang="zh-CN" sz="1000" dirty="0">
                <a:solidFill>
                  <a:srgbClr val="6F008A"/>
                </a:solidFill>
                <a:latin typeface="Consolas" panose="020B0609020204030204" pitchFamily="49" charset="0"/>
              </a:rPr>
              <a:t>LAYERS</a:t>
            </a:r>
            <a:r>
              <a:rPr lang="en-US" altLang="zh-CN" sz="1000" dirty="0">
                <a:solidFill>
                  <a:srgbClr val="000000"/>
                </a:solidFill>
                <a:latin typeface="Consolas" panose="020B0609020204030204" pitchFamily="49" charset="0"/>
              </a:rPr>
              <a:t>(</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)-1</a:t>
            </a:r>
            <a:r>
              <a:rPr lang="en-US" altLang="zh-CN" sz="1000" dirty="0" smtClean="0">
                <a:solidFill>
                  <a:srgbClr val="000000"/>
                </a:solidFill>
                <a:latin typeface="Consolas" panose="020B0609020204030204" pitchFamily="49" charset="0"/>
              </a:rPr>
              <a:t>;</a:t>
            </a:r>
            <a:endParaRPr lang="zh-CN" altLang="en-US"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Populate the error vector </a:t>
            </a:r>
            <a:r>
              <a:rPr lang="en-US" altLang="zh-CN" sz="1000" dirty="0" smtClean="0">
                <a:solidFill>
                  <a:srgbClr val="008000"/>
                </a:solidFill>
                <a:latin typeface="Consolas" panose="020B0609020204030204" pitchFamily="49" charset="0"/>
              </a:rPr>
              <a:t>net-&gt;layer[0]-&gt;error according to </a:t>
            </a:r>
            <a:r>
              <a:rPr lang="en-US" altLang="zh-CN" sz="1000" dirty="0">
                <a:solidFill>
                  <a:srgbClr val="008000"/>
                </a:solidFill>
                <a:latin typeface="Consolas" panose="020B0609020204030204" pitchFamily="49" charset="0"/>
              </a:rPr>
              <a:t>the loss function.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err="1" smtClean="0">
                <a:solidFill>
                  <a:srgbClr val="000000"/>
                </a:solidFill>
                <a:latin typeface="Consolas" panose="020B0609020204030204" pitchFamily="49" charset="0"/>
              </a:rPr>
              <a:t>AnnCalculateOutputError</a:t>
            </a:r>
            <a:r>
              <a:rPr lang="en-US" altLang="zh-CN" sz="1000" dirty="0" smtClean="0">
                <a:solidFill>
                  <a:srgbClr val="000000"/>
                </a:solidFill>
                <a:latin typeface="Consolas" panose="020B0609020204030204" pitchFamily="49" charset="0"/>
              </a:rPr>
              <a:t>(</a:t>
            </a:r>
            <a:r>
              <a:rPr lang="en-US" altLang="zh-CN" sz="1000" dirty="0" err="1" smtClean="0">
                <a:solidFill>
                  <a:srgbClr val="808080"/>
                </a:solidFill>
                <a:latin typeface="Consolas" panose="020B0609020204030204" pitchFamily="49" charset="0"/>
              </a:rPr>
              <a:t>net</a:t>
            </a:r>
            <a:r>
              <a:rPr lang="en-US" altLang="zh-CN" sz="1000" dirty="0" err="1" smtClean="0">
                <a:solidFill>
                  <a:srgbClr val="000000"/>
                </a:solidFill>
                <a:latin typeface="Consolas" panose="020B0609020204030204" pitchFamily="49" charset="0"/>
              </a:rPr>
              <a:t>,</a:t>
            </a:r>
            <a:r>
              <a:rPr lang="en-US" altLang="zh-CN" sz="1000" dirty="0" err="1" smtClean="0">
                <a:solidFill>
                  <a:srgbClr val="808080"/>
                </a:solidFill>
                <a:latin typeface="Consolas" panose="020B0609020204030204" pitchFamily="49" charset="0"/>
              </a:rPr>
              <a:t>desired</a:t>
            </a:r>
            <a:r>
              <a:rPr lang="en-US" altLang="zh-CN" sz="1000" dirty="0" smtClean="0">
                <a:solidFill>
                  <a:srgbClr val="000000"/>
                </a:solidFill>
                <a:latin typeface="Consolas" panose="020B0609020204030204" pitchFamily="49" charset="0"/>
              </a:rPr>
              <a:t>);</a:t>
            </a:r>
            <a:endParaRPr lang="zh-CN" altLang="en-US"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Back-propagate the error and compute the </a:t>
            </a:r>
            <a:r>
              <a:rPr lang="en-US" altLang="zh-CN" sz="1000" dirty="0" smtClean="0">
                <a:solidFill>
                  <a:srgbClr val="008000"/>
                </a:solidFill>
                <a:latin typeface="Consolas" panose="020B0609020204030204" pitchFamily="49" charset="0"/>
              </a:rPr>
              <a:t>gradient </a:t>
            </a:r>
            <a:r>
              <a:rPr lang="en-US" altLang="zh-CN" sz="1000" dirty="0">
                <a:solidFill>
                  <a:srgbClr val="008000"/>
                </a:solidFill>
                <a:latin typeface="Consolas" panose="020B0609020204030204" pitchFamily="49" charset="0"/>
              </a:rPr>
              <a:t>for every weight in the net.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for</a:t>
            </a:r>
            <a:r>
              <a:rPr lang="en-US" altLang="zh-CN" sz="1000" dirty="0">
                <a:solidFill>
                  <a:srgbClr val="000000"/>
                </a:solidFill>
                <a:latin typeface="Consolas" panose="020B0609020204030204" pitchFamily="49" charset="0"/>
              </a:rPr>
              <a:t> (j = 0; j &lt; layers; j++) {</a:t>
            </a:r>
          </a:p>
          <a:p>
            <a:r>
              <a:rPr lang="en-US" altLang="zh-CN" sz="1000" dirty="0">
                <a:solidFill>
                  <a:srgbClr val="000000"/>
                </a:solidFill>
                <a:latin typeface="Consolas" panose="020B0609020204030204" pitchFamily="49" charset="0"/>
              </a:rPr>
              <a:t>        </a:t>
            </a:r>
            <a:r>
              <a:rPr lang="en-US" altLang="zh-CN" sz="1000" dirty="0" err="1">
                <a:solidFill>
                  <a:srgbClr val="0000FF"/>
                </a:solidFill>
                <a:latin typeface="Consolas" panose="020B0609020204030204" pitchFamily="49" charset="0"/>
              </a:rPr>
              <a:t>struct</a:t>
            </a:r>
            <a:r>
              <a:rPr lang="en-US" altLang="zh-CN" sz="1000" dirty="0">
                <a:solidFill>
                  <a:srgbClr val="000000"/>
                </a:solidFill>
                <a:latin typeface="Consolas" panose="020B0609020204030204" pitchFamily="49" charset="0"/>
              </a:rPr>
              <a:t> </a:t>
            </a:r>
            <a:r>
              <a:rPr lang="en-US" altLang="zh-CN" sz="1000" dirty="0" err="1">
                <a:solidFill>
                  <a:srgbClr val="2B91AF"/>
                </a:solidFill>
                <a:latin typeface="Consolas" panose="020B0609020204030204" pitchFamily="49" charset="0"/>
              </a:rPr>
              <a:t>AnnLayer</a:t>
            </a:r>
            <a:r>
              <a:rPr lang="en-US" altLang="zh-CN" sz="1000" dirty="0">
                <a:solidFill>
                  <a:srgbClr val="000000"/>
                </a:solidFill>
                <a:latin typeface="Consolas" panose="020B0609020204030204" pitchFamily="49" charset="0"/>
              </a:rPr>
              <a:t> *layer = &amp;</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-&gt;layer[j</a:t>
            </a:r>
            <a:r>
              <a:rPr lang="en-US" altLang="zh-CN" sz="1000" dirty="0" smtClean="0">
                <a:solidFill>
                  <a:srgbClr val="000000"/>
                </a:solidFill>
                <a:latin typeface="Consolas" panose="020B0609020204030204" pitchFamily="49" charset="0"/>
              </a:rPr>
              <a:t>], </a:t>
            </a:r>
            <a:r>
              <a:rPr lang="en-US" altLang="zh-CN" sz="1000" dirty="0" err="1">
                <a:solidFill>
                  <a:srgbClr val="2B91AF"/>
                </a:solidFill>
                <a:latin typeface="Consolas" panose="020B0609020204030204" pitchFamily="49" charset="0"/>
              </a:rPr>
              <a:t>AnnLayer</a:t>
            </a:r>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prev_layer</a:t>
            </a:r>
            <a:r>
              <a:rPr lang="en-US" altLang="zh-CN" sz="1000" dirty="0">
                <a:solidFill>
                  <a:srgbClr val="000000"/>
                </a:solidFill>
                <a:latin typeface="Consolas" panose="020B0609020204030204" pitchFamily="49" charset="0"/>
              </a:rPr>
              <a:t> = &amp;</a:t>
            </a:r>
            <a:r>
              <a:rPr lang="en-US" altLang="zh-CN" sz="1000" dirty="0">
                <a:solidFill>
                  <a:srgbClr val="808080"/>
                </a:solidFill>
                <a:latin typeface="Consolas" panose="020B0609020204030204" pitchFamily="49" charset="0"/>
              </a:rPr>
              <a:t>net</a:t>
            </a:r>
            <a:r>
              <a:rPr lang="en-US" altLang="zh-CN" sz="1000" dirty="0">
                <a:solidFill>
                  <a:srgbClr val="000000"/>
                </a:solidFill>
                <a:latin typeface="Consolas" panose="020B0609020204030204" pitchFamily="49" charset="0"/>
              </a:rPr>
              <a:t>-&gt;layer[j+1</a:t>
            </a:r>
            <a:r>
              <a:rPr lang="en-US" altLang="zh-CN" sz="1000" dirty="0" smtClean="0">
                <a:solidFill>
                  <a:srgbClr val="000000"/>
                </a:solidFill>
                <a:latin typeface="Consolas" panose="020B0609020204030204" pitchFamily="49" charset="0"/>
              </a:rPr>
              <a:t>];</a:t>
            </a:r>
            <a:endParaRPr lang="en-US" altLang="zh-CN" sz="1000" dirty="0">
              <a:solidFill>
                <a:srgbClr val="000000"/>
              </a:solidFill>
              <a:latin typeface="Consolas" panose="020B0609020204030204" pitchFamily="49" charset="0"/>
            </a:endParaRPr>
          </a:p>
          <a:p>
            <a:r>
              <a:rPr lang="en-US" altLang="zh-CN" sz="1000" dirty="0">
                <a:solidFill>
                  <a:srgbClr val="0000FF"/>
                </a:solidFill>
                <a:latin typeface="Consolas" panose="020B0609020204030204" pitchFamily="49" charset="0"/>
              </a:rPr>
              <a:t> </a:t>
            </a:r>
            <a:r>
              <a:rPr lang="en-US" altLang="zh-CN" sz="1000" dirty="0" smtClean="0">
                <a:solidFill>
                  <a:srgbClr val="0000FF"/>
                </a:solidFill>
                <a:latin typeface="Consolas" panose="020B0609020204030204" pitchFamily="49" charset="0"/>
              </a:rPr>
              <a:t>       </a:t>
            </a:r>
            <a:r>
              <a:rPr lang="en-US" altLang="zh-CN" sz="1000" dirty="0" err="1" smtClean="0">
                <a:solidFill>
                  <a:srgbClr val="0000FF"/>
                </a:solidFill>
                <a:latin typeface="Consolas" panose="020B0609020204030204" pitchFamily="49" charset="0"/>
              </a:rPr>
              <a:t>int</a:t>
            </a:r>
            <a:r>
              <a:rPr lang="en-US" altLang="zh-CN" sz="1000" dirty="0" smtClean="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i</a:t>
            </a:r>
            <a:r>
              <a:rPr lang="en-US" altLang="zh-CN" sz="1000" dirty="0">
                <a:solidFill>
                  <a:srgbClr val="000000"/>
                </a:solidFill>
                <a:latin typeface="Consolas" panose="020B0609020204030204" pitchFamily="49" charset="0"/>
              </a:rPr>
              <a:t>, units = layer-&gt;</a:t>
            </a:r>
            <a:r>
              <a:rPr lang="en-US" altLang="zh-CN" sz="1000" dirty="0" smtClean="0">
                <a:solidFill>
                  <a:srgbClr val="000000"/>
                </a:solidFill>
                <a:latin typeface="Consolas" panose="020B0609020204030204" pitchFamily="49" charset="0"/>
              </a:rPr>
              <a:t>units, </a:t>
            </a:r>
            <a:r>
              <a:rPr lang="en-US" altLang="zh-CN" sz="1000" dirty="0" err="1">
                <a:solidFill>
                  <a:srgbClr val="000000"/>
                </a:solidFill>
                <a:latin typeface="Consolas" panose="020B0609020204030204" pitchFamily="49" charset="0"/>
              </a:rPr>
              <a:t>prevunits</a:t>
            </a:r>
            <a:r>
              <a:rPr lang="en-US" altLang="zh-CN" sz="1000" dirty="0">
                <a:solidFill>
                  <a:srgbClr val="000000"/>
                </a:solidFill>
                <a:latin typeface="Consolas" panose="020B0609020204030204" pitchFamily="49" charset="0"/>
              </a:rPr>
              <a:t> = </a:t>
            </a:r>
            <a:r>
              <a:rPr lang="en-US" altLang="zh-CN" sz="1000" dirty="0" err="1">
                <a:solidFill>
                  <a:srgbClr val="000000"/>
                </a:solidFill>
                <a:latin typeface="Consolas" panose="020B0609020204030204" pitchFamily="49" charset="0"/>
              </a:rPr>
              <a:t>prev_layer</a:t>
            </a:r>
            <a:r>
              <a:rPr lang="en-US" altLang="zh-CN" sz="1000" dirty="0">
                <a:solidFill>
                  <a:srgbClr val="000000"/>
                </a:solidFill>
                <a:latin typeface="Consolas" panose="020B0609020204030204" pitchFamily="49" charset="0"/>
              </a:rPr>
              <a:t>-&gt;units</a:t>
            </a:r>
            <a:r>
              <a:rPr lang="en-US" altLang="zh-CN" sz="1000" dirty="0" smtClean="0">
                <a:solidFill>
                  <a:srgbClr val="000000"/>
                </a:solidFill>
                <a:latin typeface="Consolas" panose="020B0609020204030204" pitchFamily="49" charset="0"/>
              </a:rPr>
              <a:t>;</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       </a:t>
            </a:r>
            <a:r>
              <a:rPr lang="en-US" altLang="zh-CN" sz="1000" dirty="0" smtClean="0">
                <a:solidFill>
                  <a:srgbClr val="008000"/>
                </a:solidFill>
                <a:latin typeface="Consolas" panose="020B0609020204030204" pitchFamily="49" charset="0"/>
              </a:rPr>
              <a:t>/* </a:t>
            </a:r>
            <a:r>
              <a:rPr lang="en-US" altLang="zh-CN" sz="1000" dirty="0">
                <a:solidFill>
                  <a:srgbClr val="008000"/>
                </a:solidFill>
                <a:latin typeface="Consolas" panose="020B0609020204030204" pitchFamily="49" charset="0"/>
              </a:rPr>
              <a:t>Skip bias units, they have no connections with the </a:t>
            </a:r>
            <a:r>
              <a:rPr lang="en-US" altLang="zh-CN" sz="1000" dirty="0" smtClean="0">
                <a:solidFill>
                  <a:srgbClr val="008000"/>
                </a:solidFill>
                <a:latin typeface="Consolas" panose="020B0609020204030204" pitchFamily="49" charset="0"/>
              </a:rPr>
              <a:t>previous layers</a:t>
            </a:r>
            <a:r>
              <a:rPr lang="en-US" altLang="zh-CN" sz="1000" dirty="0">
                <a:solidFill>
                  <a:srgbClr val="008000"/>
                </a:solidFill>
                <a:latin typeface="Consolas" panose="020B0609020204030204" pitchFamily="49" charset="0"/>
              </a:rPr>
              <a:t>.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if</a:t>
            </a:r>
            <a:r>
              <a:rPr lang="en-US" altLang="zh-CN" sz="1000" dirty="0">
                <a:solidFill>
                  <a:srgbClr val="000000"/>
                </a:solidFill>
                <a:latin typeface="Consolas" panose="020B0609020204030204" pitchFamily="49" charset="0"/>
              </a:rPr>
              <a:t> (j &gt; 1) units--;</a:t>
            </a: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Reset the next layer errors array */</a:t>
            </a:r>
            <a:endParaRPr lang="en-US" altLang="zh-CN" sz="1000" dirty="0">
              <a:solidFill>
                <a:srgbClr val="000000"/>
              </a:solidFill>
              <a:latin typeface="Consolas" panose="020B0609020204030204" pitchFamily="49" charset="0"/>
            </a:endParaRPr>
          </a:p>
          <a:p>
            <a:r>
              <a:rPr lang="nb-NO" altLang="zh-CN" sz="1000" dirty="0">
                <a:solidFill>
                  <a:srgbClr val="000000"/>
                </a:solidFill>
                <a:latin typeface="Consolas" panose="020B0609020204030204" pitchFamily="49" charset="0"/>
              </a:rPr>
              <a:t>        </a:t>
            </a:r>
            <a:r>
              <a:rPr lang="nb-NO" altLang="zh-CN" sz="1000" dirty="0">
                <a:solidFill>
                  <a:srgbClr val="0000FF"/>
                </a:solidFill>
                <a:latin typeface="Consolas" panose="020B0609020204030204" pitchFamily="49" charset="0"/>
              </a:rPr>
              <a:t>for</a:t>
            </a:r>
            <a:r>
              <a:rPr lang="nb-NO" altLang="zh-CN" sz="1000" dirty="0">
                <a:solidFill>
                  <a:srgbClr val="000000"/>
                </a:solidFill>
                <a:latin typeface="Consolas" panose="020B0609020204030204" pitchFamily="49" charset="0"/>
              </a:rPr>
              <a:t> (i = 0; i &lt; prevunits; i++) prev_layer-&gt;error[i] = 0;</a:t>
            </a: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For every node in this layer ...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for</a:t>
            </a:r>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i</a:t>
            </a:r>
            <a:r>
              <a:rPr lang="en-US" altLang="zh-CN" sz="1000" dirty="0">
                <a:solidFill>
                  <a:srgbClr val="000000"/>
                </a:solidFill>
                <a:latin typeface="Consolas" panose="020B0609020204030204" pitchFamily="49" charset="0"/>
              </a:rPr>
              <a:t> = 0; </a:t>
            </a:r>
            <a:r>
              <a:rPr lang="en-US" altLang="zh-CN" sz="1000" dirty="0" err="1">
                <a:solidFill>
                  <a:srgbClr val="000000"/>
                </a:solidFill>
                <a:latin typeface="Consolas" panose="020B0609020204030204" pitchFamily="49" charset="0"/>
              </a:rPr>
              <a:t>i</a:t>
            </a:r>
            <a:r>
              <a:rPr lang="en-US" altLang="zh-CN" sz="1000" dirty="0">
                <a:solidFill>
                  <a:srgbClr val="000000"/>
                </a:solidFill>
                <a:latin typeface="Consolas" panose="020B0609020204030204" pitchFamily="49" charset="0"/>
              </a:rPr>
              <a:t> &lt; units; </a:t>
            </a:r>
            <a:r>
              <a:rPr lang="en-US" altLang="zh-CN" sz="1000" dirty="0" err="1">
                <a:solidFill>
                  <a:srgbClr val="000000"/>
                </a:solidFill>
                <a:latin typeface="Consolas" panose="020B0609020204030204" pitchFamily="49" charset="0"/>
              </a:rPr>
              <a:t>i</a:t>
            </a:r>
            <a:r>
              <a:rPr lang="en-US" altLang="zh-CN" sz="1000" dirty="0">
                <a:solidFill>
                  <a:srgbClr val="000000"/>
                </a:solidFill>
                <a:latin typeface="Consolas" panose="020B0609020204030204" pitchFamily="49" charset="0"/>
              </a:rPr>
              <a:t>++) {</a:t>
            </a:r>
          </a:p>
          <a:p>
            <a:r>
              <a:rPr lang="nn-NO" altLang="zh-CN" sz="1000" dirty="0">
                <a:solidFill>
                  <a:srgbClr val="000000"/>
                </a:solidFill>
                <a:latin typeface="Consolas" panose="020B0609020204030204" pitchFamily="49" charset="0"/>
              </a:rPr>
              <a:t>            </a:t>
            </a:r>
            <a:r>
              <a:rPr lang="nn-NO" altLang="zh-CN" sz="1000" dirty="0">
                <a:solidFill>
                  <a:srgbClr val="0000FF"/>
                </a:solidFill>
                <a:latin typeface="Consolas" panose="020B0609020204030204" pitchFamily="49" charset="0"/>
              </a:rPr>
              <a:t>float</a:t>
            </a:r>
            <a:r>
              <a:rPr lang="nn-NO" altLang="zh-CN" sz="1000" dirty="0">
                <a:solidFill>
                  <a:srgbClr val="000000"/>
                </a:solidFill>
                <a:latin typeface="Consolas" panose="020B0609020204030204" pitchFamily="49" charset="0"/>
              </a:rPr>
              <a:t> error_signal, ei, oi, derivative;</a:t>
            </a:r>
          </a:p>
          <a:p>
            <a:r>
              <a:rPr lang="en-US" altLang="zh-CN" sz="1000" dirty="0">
                <a:solidFill>
                  <a:srgbClr val="000000"/>
                </a:solidFill>
                <a:latin typeface="Consolas" panose="020B0609020204030204" pitchFamily="49" charset="0"/>
              </a:rPr>
              <a:t>            </a:t>
            </a:r>
            <a:r>
              <a:rPr lang="en-US" altLang="zh-CN" sz="1000" dirty="0" err="1">
                <a:solidFill>
                  <a:srgbClr val="0000FF"/>
                </a:solidFill>
                <a:latin typeface="Consolas" panose="020B0609020204030204" pitchFamily="49" charset="0"/>
              </a:rPr>
              <a:t>int</a:t>
            </a:r>
            <a:r>
              <a:rPr lang="en-US" altLang="zh-CN" sz="1000" dirty="0">
                <a:solidFill>
                  <a:srgbClr val="000000"/>
                </a:solidFill>
                <a:latin typeface="Consolas" panose="020B0609020204030204" pitchFamily="49" charset="0"/>
              </a:rPr>
              <a:t> k</a:t>
            </a:r>
            <a:r>
              <a:rPr lang="en-US" altLang="zh-CN" sz="1000" dirty="0" smtClean="0">
                <a:solidFill>
                  <a:srgbClr val="000000"/>
                </a:solidFill>
                <a:latin typeface="Consolas" panose="020B0609020204030204" pitchFamily="49" charset="0"/>
              </a:rPr>
              <a:t>;</a:t>
            </a:r>
            <a:endParaRPr lang="zh-CN" altLang="en-US"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Compute gradient.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ei</a:t>
            </a:r>
            <a:r>
              <a:rPr lang="en-US" altLang="zh-CN" sz="1000" dirty="0">
                <a:solidFill>
                  <a:srgbClr val="000000"/>
                </a:solidFill>
                <a:latin typeface="Consolas" panose="020B0609020204030204" pitchFamily="49" charset="0"/>
              </a:rPr>
              <a:t> = layer-&gt;error[</a:t>
            </a:r>
            <a:r>
              <a:rPr lang="en-US" altLang="zh-CN" sz="1000" dirty="0" err="1">
                <a:solidFill>
                  <a:srgbClr val="000000"/>
                </a:solidFill>
                <a:latin typeface="Consolas" panose="020B0609020204030204" pitchFamily="49" charset="0"/>
              </a:rPr>
              <a:t>i</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oi</a:t>
            </a:r>
            <a:r>
              <a:rPr lang="en-US" altLang="zh-CN" sz="1000" dirty="0">
                <a:solidFill>
                  <a:srgbClr val="000000"/>
                </a:solidFill>
                <a:latin typeface="Consolas" panose="020B0609020204030204" pitchFamily="49" charset="0"/>
              </a:rPr>
              <a:t> = layer-&gt;output[</a:t>
            </a:r>
            <a:r>
              <a:rPr lang="en-US" altLang="zh-CN" sz="1000" dirty="0" err="1">
                <a:solidFill>
                  <a:srgbClr val="000000"/>
                </a:solidFill>
                <a:latin typeface="Consolas" panose="020B0609020204030204" pitchFamily="49" charset="0"/>
              </a:rPr>
              <a:t>i</a:t>
            </a:r>
            <a:r>
              <a:rPr lang="en-US" altLang="zh-CN" sz="1000" dirty="0" smtClean="0">
                <a:solidFill>
                  <a:srgbClr val="000000"/>
                </a:solidFill>
                <a:latin typeface="Consolas" panose="020B0609020204030204" pitchFamily="49" charset="0"/>
              </a:rPr>
              <a:t>];</a:t>
            </a:r>
            <a:endParaRPr lang="zh-CN" altLang="en-US"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Common </a:t>
            </a:r>
            <a:r>
              <a:rPr lang="en-US" altLang="zh-CN" sz="1000" dirty="0" err="1" smtClean="0">
                <a:solidFill>
                  <a:srgbClr val="008000"/>
                </a:solidFill>
                <a:latin typeface="Consolas" panose="020B0609020204030204" pitchFamily="49" charset="0"/>
              </a:rPr>
              <a:t>derivatives:sigmoid</a:t>
            </a:r>
            <a:r>
              <a:rPr lang="en-US" altLang="zh-CN" sz="1000" dirty="0">
                <a:solidFill>
                  <a:srgbClr val="008000"/>
                </a:solidFill>
                <a:latin typeface="Consolas" panose="020B0609020204030204" pitchFamily="49" charset="0"/>
              </a:rPr>
              <a:t>: </a:t>
            </a:r>
            <a:r>
              <a:rPr lang="en-US" altLang="zh-CN" sz="1000" dirty="0" err="1">
                <a:solidFill>
                  <a:srgbClr val="008000"/>
                </a:solidFill>
                <a:latin typeface="Consolas" panose="020B0609020204030204" pitchFamily="49" charset="0"/>
              </a:rPr>
              <a:t>oi</a:t>
            </a:r>
            <a:r>
              <a:rPr lang="en-US" altLang="zh-CN" sz="1000" dirty="0">
                <a:solidFill>
                  <a:srgbClr val="008000"/>
                </a:solidFill>
                <a:latin typeface="Consolas" panose="020B0609020204030204" pitchFamily="49" charset="0"/>
              </a:rPr>
              <a:t>*(1-oi)</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smtClean="0">
                <a:solidFill>
                  <a:srgbClr val="000000"/>
                </a:solidFill>
                <a:latin typeface="Consolas" panose="020B0609020204030204" pitchFamily="49" charset="0"/>
              </a:rPr>
              <a:t>           derivative </a:t>
            </a:r>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oi</a:t>
            </a:r>
            <a:r>
              <a:rPr lang="en-US" altLang="zh-CN" sz="1000" dirty="0">
                <a:solidFill>
                  <a:srgbClr val="000000"/>
                </a:solidFill>
                <a:latin typeface="Consolas" panose="020B0609020204030204" pitchFamily="49" charset="0"/>
              </a:rPr>
              <a:t>*(1-oi);</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error_signal</a:t>
            </a:r>
            <a:r>
              <a:rPr lang="en-US" altLang="zh-CN" sz="1000" dirty="0">
                <a:solidFill>
                  <a:srgbClr val="000000"/>
                </a:solidFill>
                <a:latin typeface="Consolas" panose="020B0609020204030204" pitchFamily="49" charset="0"/>
              </a:rPr>
              <a:t> = </a:t>
            </a:r>
            <a:r>
              <a:rPr lang="en-US" altLang="zh-CN" sz="1000" dirty="0" err="1">
                <a:solidFill>
                  <a:srgbClr val="000000"/>
                </a:solidFill>
                <a:latin typeface="Consolas" panose="020B0609020204030204" pitchFamily="49" charset="0"/>
              </a:rPr>
              <a:t>ei</a:t>
            </a:r>
            <a:r>
              <a:rPr lang="en-US" altLang="zh-CN" sz="1000" dirty="0">
                <a:solidFill>
                  <a:srgbClr val="000000"/>
                </a:solidFill>
                <a:latin typeface="Consolas" panose="020B0609020204030204" pitchFamily="49" charset="0"/>
              </a:rPr>
              <a:t>*derivative</a:t>
            </a:r>
            <a:r>
              <a:rPr lang="en-US" altLang="zh-CN" sz="1000" dirty="0" smtClean="0">
                <a:solidFill>
                  <a:srgbClr val="000000"/>
                </a:solidFill>
                <a:latin typeface="Consolas" panose="020B0609020204030204" pitchFamily="49" charset="0"/>
              </a:rPr>
              <a:t>;</a:t>
            </a:r>
            <a:endParaRPr lang="zh-CN" altLang="en-US"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For every weight between this node </a:t>
            </a:r>
            <a:r>
              <a:rPr lang="en-US" altLang="zh-CN" sz="1000" dirty="0" smtClean="0">
                <a:solidFill>
                  <a:srgbClr val="008000"/>
                </a:solidFill>
                <a:latin typeface="Consolas" panose="020B0609020204030204" pitchFamily="49" charset="0"/>
              </a:rPr>
              <a:t>and</a:t>
            </a:r>
            <a:r>
              <a:rPr lang="en-US" altLang="zh-CN" sz="1000" dirty="0" smtClean="0">
                <a:solidFill>
                  <a:srgbClr val="000000"/>
                </a:solidFill>
                <a:latin typeface="Consolas" panose="020B0609020204030204" pitchFamily="49" charset="0"/>
              </a:rPr>
              <a:t> </a:t>
            </a:r>
            <a:r>
              <a:rPr lang="en-US" altLang="zh-CN" sz="1000" dirty="0" smtClean="0">
                <a:solidFill>
                  <a:srgbClr val="008000"/>
                </a:solidFill>
                <a:latin typeface="Consolas" panose="020B0609020204030204" pitchFamily="49" charset="0"/>
              </a:rPr>
              <a:t>the </a:t>
            </a:r>
            <a:r>
              <a:rPr lang="en-US" altLang="zh-CN" sz="1000" dirty="0">
                <a:solidFill>
                  <a:srgbClr val="008000"/>
                </a:solidFill>
                <a:latin typeface="Consolas" panose="020B0609020204030204" pitchFamily="49" charset="0"/>
              </a:rPr>
              <a:t>previous layer's nodes: */</a:t>
            </a:r>
            <a:endParaRPr lang="en-US" altLang="zh-CN"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 *g = </a:t>
            </a:r>
            <a:r>
              <a:rPr lang="en-US" altLang="zh-CN" sz="1000" dirty="0" err="1">
                <a:solidFill>
                  <a:srgbClr val="000000"/>
                </a:solidFill>
                <a:latin typeface="Consolas" panose="020B0609020204030204" pitchFamily="49" charset="0"/>
              </a:rPr>
              <a:t>prev_layer</a:t>
            </a:r>
            <a:r>
              <a:rPr lang="en-US" altLang="zh-CN" sz="1000" dirty="0">
                <a:solidFill>
                  <a:srgbClr val="000000"/>
                </a:solidFill>
                <a:latin typeface="Consolas" panose="020B0609020204030204" pitchFamily="49" charset="0"/>
              </a:rPr>
              <a:t>-&gt;gradient + </a:t>
            </a:r>
            <a:r>
              <a:rPr lang="en-US" altLang="zh-CN" sz="1000" dirty="0" err="1">
                <a:solidFill>
                  <a:srgbClr val="000000"/>
                </a:solidFill>
                <a:latin typeface="Consolas" panose="020B0609020204030204" pitchFamily="49" charset="0"/>
              </a:rPr>
              <a:t>i</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prevunits</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 *w = </a:t>
            </a:r>
            <a:r>
              <a:rPr lang="en-US" altLang="zh-CN" sz="1000" dirty="0" err="1">
                <a:solidFill>
                  <a:srgbClr val="000000"/>
                </a:solidFill>
                <a:latin typeface="Consolas" panose="020B0609020204030204" pitchFamily="49" charset="0"/>
              </a:rPr>
              <a:t>prev_layer</a:t>
            </a:r>
            <a:r>
              <a:rPr lang="en-US" altLang="zh-CN" sz="1000" dirty="0">
                <a:solidFill>
                  <a:srgbClr val="000000"/>
                </a:solidFill>
                <a:latin typeface="Consolas" panose="020B0609020204030204" pitchFamily="49" charset="0"/>
              </a:rPr>
              <a:t>-&gt;weight + </a:t>
            </a:r>
            <a:r>
              <a:rPr lang="en-US" altLang="zh-CN" sz="1000" dirty="0" err="1">
                <a:solidFill>
                  <a:srgbClr val="000000"/>
                </a:solidFill>
                <a:latin typeface="Consolas" panose="020B0609020204030204" pitchFamily="49" charset="0"/>
              </a:rPr>
              <a:t>i</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prevunits</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 *o = </a:t>
            </a:r>
            <a:r>
              <a:rPr lang="en-US" altLang="zh-CN" sz="1000" dirty="0" err="1">
                <a:solidFill>
                  <a:srgbClr val="000000"/>
                </a:solidFill>
                <a:latin typeface="Consolas" panose="020B0609020204030204" pitchFamily="49" charset="0"/>
              </a:rPr>
              <a:t>prev_layer</a:t>
            </a:r>
            <a:r>
              <a:rPr lang="en-US" altLang="zh-CN" sz="1000" dirty="0">
                <a:solidFill>
                  <a:srgbClr val="000000"/>
                </a:solidFill>
                <a:latin typeface="Consolas" panose="020B0609020204030204" pitchFamily="49" charset="0"/>
              </a:rPr>
              <a:t>-&gt;output;</a:t>
            </a:r>
          </a:p>
          <a:p>
            <a:r>
              <a:rPr lang="en-US" altLang="zh-CN" sz="1000" dirty="0">
                <a:solidFill>
                  <a:srgbClr val="000000"/>
                </a:solidFill>
                <a:latin typeface="Consolas" panose="020B0609020204030204" pitchFamily="49" charset="0"/>
              </a:rPr>
              <a:t>            </a:t>
            </a:r>
            <a:r>
              <a:rPr lang="en-US" altLang="zh-CN" sz="1000" dirty="0">
                <a:solidFill>
                  <a:srgbClr val="0000FF"/>
                </a:solidFill>
                <a:latin typeface="Consolas" panose="020B0609020204030204" pitchFamily="49" charset="0"/>
              </a:rPr>
              <a:t>float</a:t>
            </a:r>
            <a:r>
              <a:rPr lang="en-US" altLang="zh-CN" sz="1000" dirty="0">
                <a:solidFill>
                  <a:srgbClr val="000000"/>
                </a:solidFill>
                <a:latin typeface="Consolas" panose="020B0609020204030204" pitchFamily="49" charset="0"/>
              </a:rPr>
              <a:t> *e = </a:t>
            </a:r>
            <a:r>
              <a:rPr lang="en-US" altLang="zh-CN" sz="1000" dirty="0" err="1">
                <a:solidFill>
                  <a:srgbClr val="000000"/>
                </a:solidFill>
                <a:latin typeface="Consolas" panose="020B0609020204030204" pitchFamily="49" charset="0"/>
              </a:rPr>
              <a:t>prev_layer</a:t>
            </a:r>
            <a:r>
              <a:rPr lang="en-US" altLang="zh-CN" sz="1000" dirty="0">
                <a:solidFill>
                  <a:srgbClr val="000000"/>
                </a:solidFill>
                <a:latin typeface="Consolas" panose="020B0609020204030204" pitchFamily="49" charset="0"/>
              </a:rPr>
              <a:t>-&gt;error</a:t>
            </a:r>
            <a:r>
              <a:rPr lang="en-US" altLang="zh-CN" sz="1000" dirty="0" smtClean="0">
                <a:solidFill>
                  <a:srgbClr val="000000"/>
                </a:solidFill>
                <a:latin typeface="Consolas" panose="020B0609020204030204" pitchFamily="49" charset="0"/>
              </a:rPr>
              <a:t>;</a:t>
            </a:r>
            <a:endParaRPr lang="zh-CN" altLang="en-US"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1. Calculate the gradient */</a:t>
            </a:r>
            <a:endParaRPr lang="en-US" altLang="zh-CN" sz="1000" dirty="0">
              <a:solidFill>
                <a:srgbClr val="000000"/>
              </a:solidFill>
              <a:latin typeface="Consolas" panose="020B0609020204030204" pitchFamily="49" charset="0"/>
            </a:endParaRPr>
          </a:p>
          <a:p>
            <a:r>
              <a:rPr lang="en-US" altLang="zh-CN" sz="1000" dirty="0">
                <a:solidFill>
                  <a:srgbClr val="0000FF"/>
                </a:solidFill>
                <a:latin typeface="Consolas" panose="020B0609020204030204" pitchFamily="49" charset="0"/>
              </a:rPr>
              <a:t> </a:t>
            </a:r>
            <a:r>
              <a:rPr lang="en-US" altLang="zh-CN" sz="1000" dirty="0" smtClean="0">
                <a:solidFill>
                  <a:srgbClr val="0000FF"/>
                </a:solidFill>
                <a:latin typeface="Consolas" panose="020B0609020204030204" pitchFamily="49" charset="0"/>
              </a:rPr>
              <a:t>           for</a:t>
            </a:r>
            <a:r>
              <a:rPr lang="en-US" altLang="zh-CN" sz="1000" dirty="0" smtClean="0">
                <a:solidFill>
                  <a:srgbClr val="000000"/>
                </a:solidFill>
                <a:latin typeface="Consolas" panose="020B0609020204030204" pitchFamily="49" charset="0"/>
              </a:rPr>
              <a:t> (k = 0; </a:t>
            </a:r>
            <a:r>
              <a:rPr lang="en-US" altLang="zh-CN" sz="1000" dirty="0">
                <a:solidFill>
                  <a:srgbClr val="000000"/>
                </a:solidFill>
                <a:latin typeface="Consolas" panose="020B0609020204030204" pitchFamily="49" charset="0"/>
              </a:rPr>
              <a:t>k &lt; </a:t>
            </a:r>
            <a:r>
              <a:rPr lang="en-US" altLang="zh-CN" sz="1000" dirty="0" err="1">
                <a:solidFill>
                  <a:srgbClr val="000000"/>
                </a:solidFill>
                <a:latin typeface="Consolas" panose="020B0609020204030204" pitchFamily="49" charset="0"/>
              </a:rPr>
              <a:t>prevunits</a:t>
            </a:r>
            <a:r>
              <a:rPr lang="en-US" altLang="zh-CN" sz="1000" dirty="0">
                <a:solidFill>
                  <a:srgbClr val="000000"/>
                </a:solidFill>
                <a:latin typeface="Consolas" panose="020B0609020204030204" pitchFamily="49" charset="0"/>
              </a:rPr>
              <a:t>; k++) *g++ = </a:t>
            </a:r>
            <a:r>
              <a:rPr lang="en-US" altLang="zh-CN" sz="1000" dirty="0" err="1">
                <a:solidFill>
                  <a:srgbClr val="000000"/>
                </a:solidFill>
                <a:latin typeface="Consolas" panose="020B0609020204030204" pitchFamily="49" charset="0"/>
              </a:rPr>
              <a:t>error_signal</a:t>
            </a:r>
            <a:r>
              <a:rPr lang="en-US" altLang="zh-CN" sz="1000" dirty="0">
                <a:solidFill>
                  <a:srgbClr val="000000"/>
                </a:solidFill>
                <a:latin typeface="Consolas" panose="020B0609020204030204" pitchFamily="49" charset="0"/>
              </a:rPr>
              <a:t>*(*o</a:t>
            </a:r>
            <a:r>
              <a:rPr lang="en-US" altLang="zh-CN" sz="1000" dirty="0" smtClean="0">
                <a:solidFill>
                  <a:srgbClr val="000000"/>
                </a:solidFill>
                <a:latin typeface="Consolas" panose="020B0609020204030204" pitchFamily="49" charset="0"/>
              </a:rPr>
              <a:t>++);</a:t>
            </a:r>
            <a:endParaRPr lang="zh-CN" altLang="en-US" sz="1000"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dirty="0">
                <a:solidFill>
                  <a:srgbClr val="008000"/>
                </a:solidFill>
                <a:latin typeface="Consolas" panose="020B0609020204030204" pitchFamily="49" charset="0"/>
              </a:rPr>
              <a:t>/* 2. And back-propagate the error to the previous layer */</a:t>
            </a:r>
            <a:endParaRPr lang="en-US" altLang="zh-CN" sz="1000" dirty="0">
              <a:solidFill>
                <a:srgbClr val="000000"/>
              </a:solidFill>
              <a:latin typeface="Consolas" panose="020B0609020204030204" pitchFamily="49" charset="0"/>
            </a:endParaRPr>
          </a:p>
          <a:p>
            <a:r>
              <a:rPr lang="en-US" altLang="zh-CN" sz="1000" dirty="0" smtClean="0">
                <a:solidFill>
                  <a:srgbClr val="0000FF"/>
                </a:solidFill>
                <a:latin typeface="Consolas" panose="020B0609020204030204" pitchFamily="49" charset="0"/>
              </a:rPr>
              <a:t>            for</a:t>
            </a:r>
            <a:r>
              <a:rPr lang="en-US" altLang="zh-CN" sz="1000" dirty="0" smtClean="0">
                <a:solidFill>
                  <a:srgbClr val="000000"/>
                </a:solidFill>
                <a:latin typeface="Consolas" panose="020B0609020204030204" pitchFamily="49" charset="0"/>
              </a:rPr>
              <a:t> (k = 0; </a:t>
            </a:r>
            <a:r>
              <a:rPr lang="en-US" altLang="zh-CN" sz="1000" dirty="0">
                <a:solidFill>
                  <a:srgbClr val="000000"/>
                </a:solidFill>
                <a:latin typeface="Consolas" panose="020B0609020204030204" pitchFamily="49" charset="0"/>
              </a:rPr>
              <a:t>k &lt; </a:t>
            </a:r>
            <a:r>
              <a:rPr lang="en-US" altLang="zh-CN" sz="1000" dirty="0" err="1">
                <a:solidFill>
                  <a:srgbClr val="000000"/>
                </a:solidFill>
                <a:latin typeface="Consolas" panose="020B0609020204030204" pitchFamily="49" charset="0"/>
              </a:rPr>
              <a:t>prevunits</a:t>
            </a:r>
            <a:r>
              <a:rPr lang="en-US" altLang="zh-CN" sz="1000" dirty="0">
                <a:solidFill>
                  <a:srgbClr val="000000"/>
                </a:solidFill>
                <a:latin typeface="Consolas" panose="020B0609020204030204" pitchFamily="49" charset="0"/>
              </a:rPr>
              <a:t>; k++) {</a:t>
            </a:r>
          </a:p>
          <a:p>
            <a:r>
              <a:rPr lang="en-US" altLang="zh-CN" sz="1000" dirty="0">
                <a:solidFill>
                  <a:srgbClr val="000000"/>
                </a:solidFill>
                <a:latin typeface="Consolas" panose="020B0609020204030204" pitchFamily="49" charset="0"/>
              </a:rPr>
              <a:t>                *e += </a:t>
            </a:r>
            <a:r>
              <a:rPr lang="en-US" altLang="zh-CN" sz="1000" dirty="0" err="1">
                <a:solidFill>
                  <a:srgbClr val="000000"/>
                </a:solidFill>
                <a:latin typeface="Consolas" panose="020B0609020204030204" pitchFamily="49" charset="0"/>
              </a:rPr>
              <a:t>error_signal</a:t>
            </a:r>
            <a:r>
              <a:rPr lang="en-US" altLang="zh-CN" sz="1000" dirty="0">
                <a:solidFill>
                  <a:srgbClr val="000000"/>
                </a:solidFill>
                <a:latin typeface="Consolas" panose="020B0609020204030204" pitchFamily="49" charset="0"/>
              </a:rPr>
              <a:t> * (*w);</a:t>
            </a:r>
          </a:p>
          <a:p>
            <a:r>
              <a:rPr lang="en-US" altLang="zh-CN" sz="1000" dirty="0">
                <a:solidFill>
                  <a:srgbClr val="000000"/>
                </a:solidFill>
                <a:latin typeface="Consolas" panose="020B0609020204030204" pitchFamily="49" charset="0"/>
              </a:rPr>
              <a:t>                e++;</a:t>
            </a:r>
          </a:p>
          <a:p>
            <a:r>
              <a:rPr lang="en-US" altLang="zh-CN" sz="1000" dirty="0">
                <a:solidFill>
                  <a:srgbClr val="000000"/>
                </a:solidFill>
                <a:latin typeface="Consolas" panose="020B0609020204030204" pitchFamily="49" charset="0"/>
              </a:rPr>
              <a:t>                w++;</a:t>
            </a:r>
          </a:p>
          <a:p>
            <a:r>
              <a:rPr lang="zh-CN" altLang="en-US" sz="1000" dirty="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a:t>
            </a:r>
          </a:p>
          <a:p>
            <a:r>
              <a:rPr lang="zh-CN" altLang="en-US" sz="1000" dirty="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a:t>
            </a:r>
          </a:p>
          <a:p>
            <a:r>
              <a:rPr lang="zh-CN" altLang="en-US" sz="1000" dirty="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a:t>
            </a:r>
          </a:p>
        </p:txBody>
      </p:sp>
      <mc:AlternateContent xmlns:mc="http://schemas.openxmlformats.org/markup-compatibility/2006" xmlns:a14="http://schemas.microsoft.com/office/drawing/2010/main">
        <mc:Choice Requires="a14">
          <p:sp>
            <p:nvSpPr>
              <p:cNvPr id="5" name="矩形 4"/>
              <p:cNvSpPr/>
              <p:nvPr/>
            </p:nvSpPr>
            <p:spPr>
              <a:xfrm>
                <a:off x="5638800" y="2514600"/>
                <a:ext cx="2299283"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1200" i="1" dirty="0" smtClean="0">
                              <a:solidFill>
                                <a:srgbClr val="333333"/>
                              </a:solidFill>
                              <a:latin typeface="Cambria Math" panose="02040503050406030204" pitchFamily="18" charset="0"/>
                            </a:rPr>
                          </m:ctrlPr>
                        </m:fPr>
                        <m:num>
                          <m:r>
                            <a:rPr lang="el-GR" altLang="zh-CN" sz="1200" dirty="0">
                              <a:solidFill>
                                <a:srgbClr val="333333"/>
                              </a:solidFill>
                              <a:latin typeface="Cambria Math" panose="02040503050406030204" pitchFamily="18" charset="0"/>
                              <a:ea typeface="Cambria Math" panose="02040503050406030204" pitchFamily="18" charset="0"/>
                            </a:rPr>
                            <m:t>𝜕</m:t>
                          </m:r>
                          <m:sSub>
                            <m:sSubPr>
                              <m:ctrlPr>
                                <a:rPr lang="el-GR" altLang="zh-CN" sz="1200" i="1" dirty="0" smtClean="0">
                                  <a:solidFill>
                                    <a:srgbClr val="333333"/>
                                  </a:solidFill>
                                  <a:latin typeface="Cambria Math" panose="02040503050406030204" pitchFamily="18" charset="0"/>
                                  <a:ea typeface="Cambria Math" panose="02040503050406030204" pitchFamily="18" charset="0"/>
                                </a:rPr>
                              </m:ctrlPr>
                            </m:sSubPr>
                            <m:e>
                              <m:r>
                                <a:rPr lang="en-US" altLang="zh-CN" sz="1200" i="1" dirty="0">
                                  <a:solidFill>
                                    <a:srgbClr val="333333"/>
                                  </a:solidFill>
                                  <a:latin typeface="Cambria Math" panose="02040503050406030204" pitchFamily="18" charset="0"/>
                                </a:rPr>
                                <m:t>𝐸</m:t>
                              </m:r>
                            </m:e>
                            <m:sub>
                              <m:r>
                                <a:rPr lang="en-US" altLang="zh-CN" sz="1200" b="0" i="1" dirty="0" smtClean="0">
                                  <a:solidFill>
                                    <a:srgbClr val="333333"/>
                                  </a:solidFill>
                                  <a:latin typeface="Cambria Math" panose="02040503050406030204" pitchFamily="18" charset="0"/>
                                  <a:ea typeface="Cambria Math" panose="02040503050406030204" pitchFamily="18" charset="0"/>
                                </a:rPr>
                                <m:t>𝑡𝑜𝑡𝑎𝑙</m:t>
                              </m:r>
                            </m:sub>
                          </m:sSub>
                        </m:num>
                        <m:den>
                          <m:r>
                            <a:rPr lang="el-GR" altLang="zh-CN" sz="1200" dirty="0">
                              <a:solidFill>
                                <a:srgbClr val="333333"/>
                              </a:solidFill>
                              <a:latin typeface="Cambria Math" panose="02040503050406030204" pitchFamily="18" charset="0"/>
                              <a:ea typeface="Cambria Math" panose="02040503050406030204" pitchFamily="18" charset="0"/>
                            </a:rPr>
                            <m:t>𝜕</m:t>
                          </m:r>
                          <m:sSub>
                            <m:sSubPr>
                              <m:ctrlPr>
                                <a:rPr lang="el-GR" altLang="zh-CN" sz="1200" i="1" dirty="0" smtClean="0">
                                  <a:solidFill>
                                    <a:srgbClr val="333333"/>
                                  </a:solidFill>
                                  <a:latin typeface="Cambria Math" panose="02040503050406030204" pitchFamily="18" charset="0"/>
                                  <a:ea typeface="Cambria Math" panose="02040503050406030204" pitchFamily="18" charset="0"/>
                                </a:rPr>
                              </m:ctrlPr>
                            </m:sSubPr>
                            <m:e>
                              <m:r>
                                <a:rPr lang="en-US" altLang="zh-CN" sz="1200" b="0" i="1" dirty="0" smtClean="0">
                                  <a:solidFill>
                                    <a:srgbClr val="333333"/>
                                  </a:solidFill>
                                  <a:latin typeface="Cambria Math" panose="02040503050406030204" pitchFamily="18" charset="0"/>
                                  <a:ea typeface="Cambria Math" panose="02040503050406030204" pitchFamily="18" charset="0"/>
                                </a:rPr>
                                <m:t>𝑤</m:t>
                              </m:r>
                            </m:e>
                            <m:sub>
                              <m:r>
                                <a:rPr lang="en-US" altLang="zh-CN" sz="1200" b="0" i="1" dirty="0" smtClean="0">
                                  <a:solidFill>
                                    <a:srgbClr val="333333"/>
                                  </a:solidFill>
                                  <a:latin typeface="Cambria Math" panose="02040503050406030204" pitchFamily="18" charset="0"/>
                                  <a:ea typeface="Cambria Math" panose="02040503050406030204" pitchFamily="18" charset="0"/>
                                </a:rPr>
                                <m:t>5</m:t>
                              </m:r>
                            </m:sub>
                          </m:sSub>
                        </m:den>
                      </m:f>
                      <m:r>
                        <a:rPr lang="en-US" altLang="zh-CN" sz="1200" b="0" i="1" dirty="0" smtClean="0">
                          <a:latin typeface="Cambria Math" panose="02040503050406030204" pitchFamily="18" charset="0"/>
                        </a:rPr>
                        <m:t>=</m:t>
                      </m:r>
                      <m:f>
                        <m:fPr>
                          <m:ctrlPr>
                            <a:rPr lang="en-US" altLang="zh-CN" sz="1200" i="1" dirty="0">
                              <a:solidFill>
                                <a:srgbClr val="333333"/>
                              </a:solidFill>
                              <a:latin typeface="Cambria Math" panose="02040503050406030204" pitchFamily="18" charset="0"/>
                            </a:rPr>
                          </m:ctrlPr>
                        </m:fPr>
                        <m:num>
                          <m:r>
                            <a:rPr lang="el-GR" altLang="zh-CN" sz="1200" dirty="0">
                              <a:solidFill>
                                <a:srgbClr val="333333"/>
                              </a:solidFill>
                              <a:latin typeface="Cambria Math" panose="02040503050406030204" pitchFamily="18" charset="0"/>
                              <a:ea typeface="Cambria Math" panose="02040503050406030204" pitchFamily="18" charset="0"/>
                            </a:rPr>
                            <m:t>𝜕</m:t>
                          </m:r>
                          <m:sSub>
                            <m:sSubPr>
                              <m:ctrlPr>
                                <a:rPr lang="el-GR" altLang="zh-CN" sz="1200" i="1" dirty="0">
                                  <a:solidFill>
                                    <a:srgbClr val="333333"/>
                                  </a:solidFill>
                                  <a:latin typeface="Cambria Math" panose="02040503050406030204" pitchFamily="18" charset="0"/>
                                  <a:ea typeface="Cambria Math" panose="02040503050406030204" pitchFamily="18" charset="0"/>
                                </a:rPr>
                              </m:ctrlPr>
                            </m:sSubPr>
                            <m:e>
                              <m:r>
                                <a:rPr lang="en-US" altLang="zh-CN" sz="1200" i="1" dirty="0">
                                  <a:solidFill>
                                    <a:srgbClr val="333333"/>
                                  </a:solidFill>
                                  <a:latin typeface="Cambria Math" panose="02040503050406030204" pitchFamily="18" charset="0"/>
                                </a:rPr>
                                <m:t>𝐸</m:t>
                              </m:r>
                            </m:e>
                            <m:sub>
                              <m:r>
                                <a:rPr lang="en-US" altLang="zh-CN" sz="1200" i="1" dirty="0">
                                  <a:solidFill>
                                    <a:srgbClr val="333333"/>
                                  </a:solidFill>
                                  <a:latin typeface="Cambria Math" panose="02040503050406030204" pitchFamily="18" charset="0"/>
                                  <a:ea typeface="Cambria Math" panose="02040503050406030204" pitchFamily="18" charset="0"/>
                                </a:rPr>
                                <m:t>𝑜</m:t>
                              </m:r>
                              <m:r>
                                <a:rPr lang="en-US" altLang="zh-CN" sz="1200" i="1" dirty="0">
                                  <a:solidFill>
                                    <a:srgbClr val="333333"/>
                                  </a:solidFill>
                                  <a:latin typeface="Cambria Math" panose="02040503050406030204" pitchFamily="18" charset="0"/>
                                  <a:ea typeface="Cambria Math" panose="02040503050406030204" pitchFamily="18" charset="0"/>
                                </a:rPr>
                                <m:t>1</m:t>
                              </m:r>
                            </m:sub>
                          </m:sSub>
                        </m:num>
                        <m:den>
                          <m:r>
                            <a:rPr lang="el-GR" altLang="zh-CN" sz="1200" dirty="0">
                              <a:solidFill>
                                <a:srgbClr val="333333"/>
                              </a:solidFill>
                              <a:latin typeface="Cambria Math" panose="02040503050406030204" pitchFamily="18" charset="0"/>
                              <a:ea typeface="Cambria Math" panose="02040503050406030204" pitchFamily="18" charset="0"/>
                            </a:rPr>
                            <m:t>𝜕</m:t>
                          </m:r>
                          <m:sSub>
                            <m:sSubPr>
                              <m:ctrlPr>
                                <a:rPr lang="el-GR" altLang="zh-CN" sz="1200" i="1" dirty="0">
                                  <a:solidFill>
                                    <a:srgbClr val="333333"/>
                                  </a:solidFill>
                                  <a:latin typeface="Cambria Math" panose="02040503050406030204" pitchFamily="18" charset="0"/>
                                  <a:ea typeface="Cambria Math" panose="02040503050406030204" pitchFamily="18" charset="0"/>
                                </a:rPr>
                              </m:ctrlPr>
                            </m:sSubPr>
                            <m:e>
                              <m:r>
                                <a:rPr lang="en-US" altLang="zh-CN" sz="1200" b="0" i="1" dirty="0" smtClean="0">
                                  <a:solidFill>
                                    <a:srgbClr val="333333"/>
                                  </a:solidFill>
                                  <a:latin typeface="Cambria Math" panose="02040503050406030204" pitchFamily="18" charset="0"/>
                                  <a:ea typeface="Cambria Math" panose="02040503050406030204" pitchFamily="18" charset="0"/>
                                </a:rPr>
                                <m:t>𝑜𝑢𝑡</m:t>
                              </m:r>
                            </m:e>
                            <m:sub>
                              <m:r>
                                <a:rPr lang="en-US" altLang="zh-CN" sz="1200" b="0" i="1" dirty="0" smtClean="0">
                                  <a:solidFill>
                                    <a:srgbClr val="333333"/>
                                  </a:solidFill>
                                  <a:latin typeface="Cambria Math" panose="02040503050406030204" pitchFamily="18" charset="0"/>
                                  <a:ea typeface="Cambria Math" panose="02040503050406030204" pitchFamily="18" charset="0"/>
                                </a:rPr>
                                <m:t>𝑜</m:t>
                              </m:r>
                              <m:r>
                                <a:rPr lang="en-US" altLang="zh-CN" sz="1200" b="0" i="1" dirty="0" smtClean="0">
                                  <a:solidFill>
                                    <a:srgbClr val="333333"/>
                                  </a:solidFill>
                                  <a:latin typeface="Cambria Math" panose="02040503050406030204" pitchFamily="18" charset="0"/>
                                  <a:ea typeface="Cambria Math" panose="02040503050406030204" pitchFamily="18" charset="0"/>
                                </a:rPr>
                                <m:t>1</m:t>
                              </m:r>
                            </m:sub>
                          </m:sSub>
                        </m:den>
                      </m:f>
                      <m:f>
                        <m:fPr>
                          <m:ctrlPr>
                            <a:rPr lang="en-US" altLang="zh-CN" sz="1200" i="1" dirty="0">
                              <a:solidFill>
                                <a:srgbClr val="333333"/>
                              </a:solidFill>
                              <a:latin typeface="Cambria Math" panose="02040503050406030204" pitchFamily="18" charset="0"/>
                            </a:rPr>
                          </m:ctrlPr>
                        </m:fPr>
                        <m:num>
                          <m:r>
                            <a:rPr lang="el-GR" altLang="zh-CN" sz="1200" dirty="0">
                              <a:solidFill>
                                <a:srgbClr val="333333"/>
                              </a:solidFill>
                              <a:latin typeface="Cambria Math" panose="02040503050406030204" pitchFamily="18" charset="0"/>
                              <a:ea typeface="Cambria Math" panose="02040503050406030204" pitchFamily="18" charset="0"/>
                            </a:rPr>
                            <m:t>𝜕</m:t>
                          </m:r>
                          <m:sSub>
                            <m:sSubPr>
                              <m:ctrlPr>
                                <a:rPr lang="el-GR" altLang="zh-CN" sz="1200" i="1" dirty="0">
                                  <a:solidFill>
                                    <a:srgbClr val="333333"/>
                                  </a:solidFill>
                                  <a:latin typeface="Cambria Math" panose="02040503050406030204" pitchFamily="18" charset="0"/>
                                  <a:ea typeface="Cambria Math" panose="02040503050406030204" pitchFamily="18" charset="0"/>
                                </a:rPr>
                              </m:ctrlPr>
                            </m:sSubPr>
                            <m:e>
                              <m:r>
                                <a:rPr lang="en-US" altLang="zh-CN" sz="1200" i="1" dirty="0">
                                  <a:solidFill>
                                    <a:srgbClr val="333333"/>
                                  </a:solidFill>
                                  <a:latin typeface="Cambria Math" panose="02040503050406030204" pitchFamily="18" charset="0"/>
                                  <a:ea typeface="Cambria Math" panose="02040503050406030204" pitchFamily="18" charset="0"/>
                                </a:rPr>
                                <m:t>𝑜𝑢𝑡</m:t>
                              </m:r>
                            </m:e>
                            <m:sub>
                              <m:r>
                                <a:rPr lang="en-US" altLang="zh-CN" sz="1200" i="1" dirty="0">
                                  <a:solidFill>
                                    <a:srgbClr val="333333"/>
                                  </a:solidFill>
                                  <a:latin typeface="Cambria Math" panose="02040503050406030204" pitchFamily="18" charset="0"/>
                                  <a:ea typeface="Cambria Math" panose="02040503050406030204" pitchFamily="18" charset="0"/>
                                </a:rPr>
                                <m:t>𝑜</m:t>
                              </m:r>
                              <m:r>
                                <a:rPr lang="en-US" altLang="zh-CN" sz="1200" i="1" dirty="0">
                                  <a:solidFill>
                                    <a:srgbClr val="333333"/>
                                  </a:solidFill>
                                  <a:latin typeface="Cambria Math" panose="02040503050406030204" pitchFamily="18" charset="0"/>
                                  <a:ea typeface="Cambria Math" panose="02040503050406030204" pitchFamily="18" charset="0"/>
                                </a:rPr>
                                <m:t>1</m:t>
                              </m:r>
                            </m:sub>
                          </m:sSub>
                        </m:num>
                        <m:den>
                          <m:r>
                            <a:rPr lang="el-GR" altLang="zh-CN" sz="1200" dirty="0">
                              <a:solidFill>
                                <a:srgbClr val="333333"/>
                              </a:solidFill>
                              <a:latin typeface="Cambria Math" panose="02040503050406030204" pitchFamily="18" charset="0"/>
                              <a:ea typeface="Cambria Math" panose="02040503050406030204" pitchFamily="18" charset="0"/>
                            </a:rPr>
                            <m:t>𝜕</m:t>
                          </m:r>
                          <m:sSub>
                            <m:sSubPr>
                              <m:ctrlPr>
                                <a:rPr lang="el-GR" altLang="zh-CN" sz="1200" i="1" dirty="0">
                                  <a:solidFill>
                                    <a:srgbClr val="333333"/>
                                  </a:solidFill>
                                  <a:latin typeface="Cambria Math" panose="02040503050406030204" pitchFamily="18" charset="0"/>
                                  <a:ea typeface="Cambria Math" panose="02040503050406030204" pitchFamily="18" charset="0"/>
                                </a:rPr>
                              </m:ctrlPr>
                            </m:sSubPr>
                            <m:e>
                              <m:r>
                                <a:rPr lang="en-US" altLang="zh-CN" sz="1200" b="0" i="1" dirty="0" smtClean="0">
                                  <a:solidFill>
                                    <a:srgbClr val="333333"/>
                                  </a:solidFill>
                                  <a:latin typeface="Cambria Math" panose="02040503050406030204" pitchFamily="18" charset="0"/>
                                  <a:ea typeface="Cambria Math" panose="02040503050406030204" pitchFamily="18" charset="0"/>
                                </a:rPr>
                                <m:t>𝑛𝑒</m:t>
                              </m:r>
                              <m:r>
                                <a:rPr lang="en-US" altLang="zh-CN" sz="1200" i="1" dirty="0">
                                  <a:solidFill>
                                    <a:srgbClr val="333333"/>
                                  </a:solidFill>
                                  <a:latin typeface="Cambria Math" panose="02040503050406030204" pitchFamily="18" charset="0"/>
                                  <a:ea typeface="Cambria Math" panose="02040503050406030204" pitchFamily="18" charset="0"/>
                                </a:rPr>
                                <m:t>𝑡</m:t>
                              </m:r>
                            </m:e>
                            <m:sub>
                              <m:r>
                                <a:rPr lang="en-US" altLang="zh-CN" sz="1200" i="1" dirty="0">
                                  <a:solidFill>
                                    <a:srgbClr val="333333"/>
                                  </a:solidFill>
                                  <a:latin typeface="Cambria Math" panose="02040503050406030204" pitchFamily="18" charset="0"/>
                                  <a:ea typeface="Cambria Math" panose="02040503050406030204" pitchFamily="18" charset="0"/>
                                </a:rPr>
                                <m:t>𝑜</m:t>
                              </m:r>
                              <m:r>
                                <a:rPr lang="en-US" altLang="zh-CN" sz="1200"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sz="1200" i="1" dirty="0">
                              <a:solidFill>
                                <a:srgbClr val="333333"/>
                              </a:solidFill>
                              <a:latin typeface="Cambria Math" panose="02040503050406030204" pitchFamily="18" charset="0"/>
                            </a:rPr>
                          </m:ctrlPr>
                        </m:fPr>
                        <m:num>
                          <m:r>
                            <a:rPr lang="el-GR" altLang="zh-CN" sz="1200" dirty="0">
                              <a:solidFill>
                                <a:srgbClr val="333333"/>
                              </a:solidFill>
                              <a:latin typeface="Cambria Math" panose="02040503050406030204" pitchFamily="18" charset="0"/>
                              <a:ea typeface="Cambria Math" panose="02040503050406030204" pitchFamily="18" charset="0"/>
                            </a:rPr>
                            <m:t>𝜕</m:t>
                          </m:r>
                          <m:sSub>
                            <m:sSubPr>
                              <m:ctrlPr>
                                <a:rPr lang="el-GR" altLang="zh-CN" sz="1200" i="1" dirty="0">
                                  <a:solidFill>
                                    <a:srgbClr val="333333"/>
                                  </a:solidFill>
                                  <a:latin typeface="Cambria Math" panose="02040503050406030204" pitchFamily="18" charset="0"/>
                                  <a:ea typeface="Cambria Math" panose="02040503050406030204" pitchFamily="18" charset="0"/>
                                </a:rPr>
                              </m:ctrlPr>
                            </m:sSubPr>
                            <m:e>
                              <m:r>
                                <a:rPr lang="en-US" altLang="zh-CN" sz="1200" i="1" dirty="0">
                                  <a:solidFill>
                                    <a:srgbClr val="333333"/>
                                  </a:solidFill>
                                  <a:latin typeface="Cambria Math" panose="02040503050406030204" pitchFamily="18" charset="0"/>
                                  <a:ea typeface="Cambria Math" panose="02040503050406030204" pitchFamily="18" charset="0"/>
                                </a:rPr>
                                <m:t>𝑛𝑒𝑡</m:t>
                              </m:r>
                            </m:e>
                            <m:sub>
                              <m:r>
                                <a:rPr lang="en-US" altLang="zh-CN" sz="1200" i="1" dirty="0">
                                  <a:solidFill>
                                    <a:srgbClr val="333333"/>
                                  </a:solidFill>
                                  <a:latin typeface="Cambria Math" panose="02040503050406030204" pitchFamily="18" charset="0"/>
                                  <a:ea typeface="Cambria Math" panose="02040503050406030204" pitchFamily="18" charset="0"/>
                                </a:rPr>
                                <m:t>𝑜</m:t>
                              </m:r>
                              <m:r>
                                <a:rPr lang="en-US" altLang="zh-CN" sz="1200" i="1" dirty="0">
                                  <a:solidFill>
                                    <a:srgbClr val="333333"/>
                                  </a:solidFill>
                                  <a:latin typeface="Cambria Math" panose="02040503050406030204" pitchFamily="18" charset="0"/>
                                  <a:ea typeface="Cambria Math" panose="02040503050406030204" pitchFamily="18" charset="0"/>
                                </a:rPr>
                                <m:t>1</m:t>
                              </m:r>
                            </m:sub>
                          </m:sSub>
                        </m:num>
                        <m:den>
                          <m:r>
                            <a:rPr lang="el-GR" altLang="zh-CN" sz="1200" dirty="0">
                              <a:solidFill>
                                <a:srgbClr val="333333"/>
                              </a:solidFill>
                              <a:latin typeface="Cambria Math" panose="02040503050406030204" pitchFamily="18" charset="0"/>
                              <a:ea typeface="Cambria Math" panose="02040503050406030204" pitchFamily="18" charset="0"/>
                            </a:rPr>
                            <m:t>𝜕</m:t>
                          </m:r>
                          <m:sSub>
                            <m:sSubPr>
                              <m:ctrlPr>
                                <a:rPr lang="el-GR" altLang="zh-CN" sz="1200" i="1" dirty="0">
                                  <a:solidFill>
                                    <a:srgbClr val="333333"/>
                                  </a:solidFill>
                                  <a:latin typeface="Cambria Math" panose="02040503050406030204" pitchFamily="18" charset="0"/>
                                  <a:ea typeface="Cambria Math" panose="02040503050406030204" pitchFamily="18" charset="0"/>
                                </a:rPr>
                              </m:ctrlPr>
                            </m:sSubPr>
                            <m:e>
                              <m:r>
                                <a:rPr lang="en-US" altLang="zh-CN" sz="1200" i="1" dirty="0">
                                  <a:solidFill>
                                    <a:srgbClr val="333333"/>
                                  </a:solidFill>
                                  <a:latin typeface="Cambria Math" panose="02040503050406030204" pitchFamily="18" charset="0"/>
                                  <a:ea typeface="Cambria Math" panose="02040503050406030204" pitchFamily="18" charset="0"/>
                                </a:rPr>
                                <m:t>𝑤</m:t>
                              </m:r>
                            </m:e>
                            <m:sub>
                              <m:r>
                                <a:rPr lang="en-US" altLang="zh-CN" sz="1200" i="1" dirty="0">
                                  <a:solidFill>
                                    <a:srgbClr val="333333"/>
                                  </a:solidFill>
                                  <a:latin typeface="Cambria Math" panose="02040503050406030204" pitchFamily="18" charset="0"/>
                                  <a:ea typeface="Cambria Math" panose="02040503050406030204" pitchFamily="18" charset="0"/>
                                </a:rPr>
                                <m:t>5</m:t>
                              </m:r>
                            </m:sub>
                          </m:sSub>
                        </m:den>
                      </m:f>
                    </m:oMath>
                  </m:oMathPara>
                </a14:m>
                <a:endParaRPr lang="zh-CN" altLang="en-US" sz="1200" dirty="0"/>
              </a:p>
            </p:txBody>
          </p:sp>
        </mc:Choice>
        <mc:Fallback xmlns="">
          <p:sp>
            <p:nvSpPr>
              <p:cNvPr id="5" name="矩形 4"/>
              <p:cNvSpPr>
                <a:spLocks noRot="1" noChangeAspect="1" noMove="1" noResize="1" noEditPoints="1" noAdjustHandles="1" noChangeArrowheads="1" noChangeShapeType="1" noTextEdit="1"/>
              </p:cNvSpPr>
              <p:nvPr/>
            </p:nvSpPr>
            <p:spPr>
              <a:xfrm>
                <a:off x="5638800" y="2514600"/>
                <a:ext cx="2299283" cy="474810"/>
              </a:xfrm>
              <a:prstGeom prst="rect">
                <a:avLst/>
              </a:prstGeom>
              <a:blipFill rotWithShape="0">
                <a:blip r:embed="rId2"/>
                <a:stretch>
                  <a:fillRect/>
                </a:stretch>
              </a:blipFill>
            </p:spPr>
            <p:txBody>
              <a:bodyPr/>
              <a:lstStyle/>
              <a:p>
                <a:r>
                  <a:rPr lang="zh-CN" altLang="en-US">
                    <a:noFill/>
                  </a:rPr>
                  <a:t> </a:t>
                </a:r>
              </a:p>
            </p:txBody>
          </p:sp>
        </mc:Fallback>
      </mc:AlternateContent>
      <p:cxnSp>
        <p:nvCxnSpPr>
          <p:cNvPr id="7" name="直接箭头连接符 6"/>
          <p:cNvCxnSpPr/>
          <p:nvPr/>
        </p:nvCxnSpPr>
        <p:spPr bwMode="auto">
          <a:xfrm flipV="1">
            <a:off x="3147658" y="2971800"/>
            <a:ext cx="3253142" cy="45720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直接箭头连接符 8"/>
          <p:cNvCxnSpPr/>
          <p:nvPr/>
        </p:nvCxnSpPr>
        <p:spPr bwMode="auto">
          <a:xfrm flipV="1">
            <a:off x="3261958" y="2988276"/>
            <a:ext cx="3824642" cy="947468"/>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直接箭头连接符 12"/>
          <p:cNvCxnSpPr/>
          <p:nvPr/>
        </p:nvCxnSpPr>
        <p:spPr bwMode="auto">
          <a:xfrm flipV="1">
            <a:off x="5486400" y="2988276"/>
            <a:ext cx="1981200" cy="2040924"/>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14" name="矩形 13"/>
              <p:cNvSpPr/>
              <p:nvPr/>
            </p:nvSpPr>
            <p:spPr>
              <a:xfrm>
                <a:off x="3810000" y="5732025"/>
                <a:ext cx="4267200" cy="4109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000" i="1" dirty="0">
                              <a:solidFill>
                                <a:srgbClr val="333333"/>
                              </a:solidFill>
                              <a:latin typeface="Cambria Math" panose="02040503050406030204" pitchFamily="18" charset="0"/>
                            </a:rPr>
                          </m:ctrlPr>
                        </m:fPr>
                        <m:num>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𝐸</m:t>
                              </m:r>
                            </m:e>
                            <m:sub>
                              <m:r>
                                <a:rPr lang="en-US" altLang="zh-CN" sz="1000" i="1" dirty="0">
                                  <a:solidFill>
                                    <a:srgbClr val="333333"/>
                                  </a:solidFill>
                                  <a:latin typeface="Cambria Math" panose="02040503050406030204" pitchFamily="18" charset="0"/>
                                  <a:ea typeface="Cambria Math" panose="02040503050406030204" pitchFamily="18" charset="0"/>
                                </a:rPr>
                                <m:t>𝑡𝑜𝑡𝑎𝑙</m:t>
                              </m:r>
                            </m:sub>
                          </m:sSub>
                        </m:num>
                        <m:den>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𝑤</m:t>
                              </m:r>
                            </m:e>
                            <m:sub>
                              <m:r>
                                <a:rPr lang="en-US" altLang="zh-CN" sz="1000" i="1" dirty="0">
                                  <a:solidFill>
                                    <a:srgbClr val="333333"/>
                                  </a:solidFill>
                                  <a:latin typeface="Cambria Math" panose="02040503050406030204" pitchFamily="18" charset="0"/>
                                  <a:ea typeface="Cambria Math" panose="02040503050406030204" pitchFamily="18" charset="0"/>
                                </a:rPr>
                                <m:t>1</m:t>
                              </m:r>
                            </m:sub>
                          </m:sSub>
                        </m:den>
                      </m:f>
                      <m:r>
                        <a:rPr lang="en-US" altLang="zh-CN" sz="1000" i="1" dirty="0">
                          <a:solidFill>
                            <a:srgbClr val="333333"/>
                          </a:solidFill>
                          <a:latin typeface="Cambria Math" panose="02040503050406030204" pitchFamily="18" charset="0"/>
                          <a:ea typeface="Cambria Math" panose="02040503050406030204" pitchFamily="18" charset="0"/>
                        </a:rPr>
                        <m:t>=</m:t>
                      </m:r>
                      <m:f>
                        <m:fPr>
                          <m:ctrlPr>
                            <a:rPr lang="en-US" altLang="zh-CN" sz="1000" i="1" dirty="0">
                              <a:solidFill>
                                <a:srgbClr val="333333"/>
                              </a:solidFill>
                              <a:latin typeface="Cambria Math" panose="02040503050406030204" pitchFamily="18" charset="0"/>
                            </a:rPr>
                          </m:ctrlPr>
                        </m:fPr>
                        <m:num>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𝑜𝑢𝑡</m:t>
                              </m:r>
                            </m:e>
                            <m:sub>
                              <m:r>
                                <a:rPr lang="en-US" altLang="zh-CN" sz="1000" i="1" dirty="0">
                                  <a:solidFill>
                                    <a:srgbClr val="333333"/>
                                  </a:solidFill>
                                  <a:latin typeface="Cambria Math" panose="02040503050406030204" pitchFamily="18" charset="0"/>
                                  <a:ea typeface="Cambria Math" panose="02040503050406030204" pitchFamily="18" charset="0"/>
                                </a:rPr>
                                <m:t>h</m:t>
                              </m:r>
                              <m:r>
                                <a:rPr lang="en-US" altLang="zh-CN" sz="1000" i="1" dirty="0">
                                  <a:solidFill>
                                    <a:srgbClr val="333333"/>
                                  </a:solidFill>
                                  <a:latin typeface="Cambria Math" panose="02040503050406030204" pitchFamily="18" charset="0"/>
                                  <a:ea typeface="Cambria Math" panose="02040503050406030204" pitchFamily="18" charset="0"/>
                                </a:rPr>
                                <m:t>1</m:t>
                              </m:r>
                            </m:sub>
                          </m:sSub>
                        </m:num>
                        <m:den>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𝑛𝑒𝑡</m:t>
                              </m:r>
                            </m:e>
                            <m:sub>
                              <m:r>
                                <a:rPr lang="en-US" altLang="zh-CN" sz="1000" i="1" dirty="0">
                                  <a:solidFill>
                                    <a:srgbClr val="333333"/>
                                  </a:solidFill>
                                  <a:latin typeface="Cambria Math" panose="02040503050406030204" pitchFamily="18" charset="0"/>
                                  <a:ea typeface="Cambria Math" panose="02040503050406030204" pitchFamily="18" charset="0"/>
                                </a:rPr>
                                <m:t>h</m:t>
                              </m:r>
                              <m:r>
                                <a:rPr lang="en-US" altLang="zh-CN" sz="1000" i="1" dirty="0">
                                  <a:solidFill>
                                    <a:srgbClr val="333333"/>
                                  </a:solidFill>
                                  <a:latin typeface="Cambria Math" panose="02040503050406030204" pitchFamily="18" charset="0"/>
                                  <a:ea typeface="Cambria Math" panose="02040503050406030204" pitchFamily="18" charset="0"/>
                                </a:rPr>
                                <m:t>1</m:t>
                              </m:r>
                            </m:sub>
                          </m:sSub>
                        </m:den>
                      </m:f>
                      <m:f>
                        <m:fPr>
                          <m:ctrlPr>
                            <a:rPr lang="en-US" altLang="zh-CN" sz="1000" i="1" dirty="0">
                              <a:solidFill>
                                <a:srgbClr val="333333"/>
                              </a:solidFill>
                              <a:latin typeface="Cambria Math" panose="02040503050406030204" pitchFamily="18" charset="0"/>
                            </a:rPr>
                          </m:ctrlPr>
                        </m:fPr>
                        <m:num>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𝑛𝑒𝑡</m:t>
                              </m:r>
                            </m:e>
                            <m:sub>
                              <m:r>
                                <a:rPr lang="en-US" altLang="zh-CN" sz="1000" i="1" dirty="0">
                                  <a:solidFill>
                                    <a:srgbClr val="333333"/>
                                  </a:solidFill>
                                  <a:latin typeface="Cambria Math" panose="02040503050406030204" pitchFamily="18" charset="0"/>
                                  <a:ea typeface="Cambria Math" panose="02040503050406030204" pitchFamily="18" charset="0"/>
                                </a:rPr>
                                <m:t>h</m:t>
                              </m:r>
                              <m:r>
                                <a:rPr lang="en-US" altLang="zh-CN" sz="1000" i="1" dirty="0">
                                  <a:solidFill>
                                    <a:srgbClr val="333333"/>
                                  </a:solidFill>
                                  <a:latin typeface="Cambria Math" panose="02040503050406030204" pitchFamily="18" charset="0"/>
                                  <a:ea typeface="Cambria Math" panose="02040503050406030204" pitchFamily="18" charset="0"/>
                                </a:rPr>
                                <m:t>1</m:t>
                              </m:r>
                            </m:sub>
                          </m:sSub>
                        </m:num>
                        <m:den>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𝑤</m:t>
                              </m:r>
                            </m:e>
                            <m:sub>
                              <m:r>
                                <a:rPr lang="en-US" altLang="zh-CN" sz="1000" i="1" dirty="0">
                                  <a:solidFill>
                                    <a:srgbClr val="333333"/>
                                  </a:solidFill>
                                  <a:latin typeface="Cambria Math" panose="02040503050406030204" pitchFamily="18" charset="0"/>
                                  <a:ea typeface="Cambria Math" panose="02040503050406030204" pitchFamily="18" charset="0"/>
                                </a:rPr>
                                <m:t>1</m:t>
                              </m:r>
                            </m:sub>
                          </m:sSub>
                        </m:den>
                      </m:f>
                      <m:r>
                        <a:rPr lang="en-US" altLang="zh-CN" sz="1000" i="1" dirty="0">
                          <a:solidFill>
                            <a:srgbClr val="333333"/>
                          </a:solidFill>
                          <a:latin typeface="Cambria Math" panose="02040503050406030204" pitchFamily="18" charset="0"/>
                          <a:ea typeface="Cambria Math" panose="02040503050406030204" pitchFamily="18" charset="0"/>
                        </a:rPr>
                        <m:t>(</m:t>
                      </m:r>
                      <m:f>
                        <m:fPr>
                          <m:ctrlPr>
                            <a:rPr lang="en-US" altLang="zh-CN" sz="1000" i="1" dirty="0">
                              <a:solidFill>
                                <a:srgbClr val="FF0000"/>
                              </a:solidFill>
                              <a:latin typeface="Cambria Math" panose="02040503050406030204" pitchFamily="18" charset="0"/>
                            </a:rPr>
                          </m:ctrlPr>
                        </m:fPr>
                        <m:num>
                          <m:r>
                            <a:rPr lang="el-GR" altLang="zh-CN" sz="1000" dirty="0">
                              <a:solidFill>
                                <a:srgbClr val="FF0000"/>
                              </a:solidFill>
                              <a:latin typeface="Cambria Math" panose="02040503050406030204" pitchFamily="18" charset="0"/>
                              <a:ea typeface="Cambria Math" panose="02040503050406030204" pitchFamily="18" charset="0"/>
                            </a:rPr>
                            <m:t>𝜕</m:t>
                          </m:r>
                          <m:sSub>
                            <m:sSubPr>
                              <m:ctrlPr>
                                <a:rPr lang="el-GR" altLang="zh-CN" sz="1000" i="1" dirty="0">
                                  <a:solidFill>
                                    <a:srgbClr val="FF0000"/>
                                  </a:solidFill>
                                  <a:latin typeface="Cambria Math" panose="02040503050406030204" pitchFamily="18" charset="0"/>
                                  <a:ea typeface="Cambria Math" panose="02040503050406030204" pitchFamily="18" charset="0"/>
                                </a:rPr>
                              </m:ctrlPr>
                            </m:sSubPr>
                            <m:e>
                              <m:r>
                                <a:rPr lang="en-US" altLang="zh-CN" sz="1000" i="1" dirty="0">
                                  <a:solidFill>
                                    <a:srgbClr val="FF0000"/>
                                  </a:solidFill>
                                  <a:latin typeface="Cambria Math" panose="02040503050406030204" pitchFamily="18" charset="0"/>
                                </a:rPr>
                                <m:t>𝐸</m:t>
                              </m:r>
                            </m:e>
                            <m:sub>
                              <m:r>
                                <a:rPr lang="en-US" altLang="zh-CN" sz="1000" i="1" dirty="0">
                                  <a:solidFill>
                                    <a:srgbClr val="FF0000"/>
                                  </a:solidFill>
                                  <a:latin typeface="Cambria Math" panose="02040503050406030204" pitchFamily="18" charset="0"/>
                                  <a:ea typeface="Cambria Math" panose="02040503050406030204" pitchFamily="18" charset="0"/>
                                </a:rPr>
                                <m:t>𝑜</m:t>
                              </m:r>
                              <m:r>
                                <a:rPr lang="en-US" altLang="zh-CN" sz="1000" i="1" dirty="0">
                                  <a:solidFill>
                                    <a:srgbClr val="FF0000"/>
                                  </a:solidFill>
                                  <a:latin typeface="Cambria Math" panose="02040503050406030204" pitchFamily="18" charset="0"/>
                                  <a:ea typeface="Cambria Math" panose="02040503050406030204" pitchFamily="18" charset="0"/>
                                </a:rPr>
                                <m:t>1</m:t>
                              </m:r>
                            </m:sub>
                          </m:sSub>
                        </m:num>
                        <m:den>
                          <m:r>
                            <a:rPr lang="el-GR" altLang="zh-CN" sz="1000" dirty="0">
                              <a:solidFill>
                                <a:srgbClr val="FF0000"/>
                              </a:solidFill>
                              <a:latin typeface="Cambria Math" panose="02040503050406030204" pitchFamily="18" charset="0"/>
                              <a:ea typeface="Cambria Math" panose="02040503050406030204" pitchFamily="18" charset="0"/>
                            </a:rPr>
                            <m:t>𝜕</m:t>
                          </m:r>
                          <m:sSub>
                            <m:sSubPr>
                              <m:ctrlPr>
                                <a:rPr lang="el-GR" altLang="zh-CN" sz="1000" i="1" dirty="0">
                                  <a:solidFill>
                                    <a:srgbClr val="FF0000"/>
                                  </a:solidFill>
                                  <a:latin typeface="Cambria Math" panose="02040503050406030204" pitchFamily="18" charset="0"/>
                                  <a:ea typeface="Cambria Math" panose="02040503050406030204" pitchFamily="18" charset="0"/>
                                </a:rPr>
                              </m:ctrlPr>
                            </m:sSubPr>
                            <m:e>
                              <m:r>
                                <a:rPr lang="en-US" altLang="zh-CN" sz="1000" i="1" dirty="0">
                                  <a:solidFill>
                                    <a:srgbClr val="FF0000"/>
                                  </a:solidFill>
                                  <a:latin typeface="Cambria Math" panose="02040503050406030204" pitchFamily="18" charset="0"/>
                                  <a:ea typeface="Cambria Math" panose="02040503050406030204" pitchFamily="18" charset="0"/>
                                </a:rPr>
                                <m:t>𝑜𝑢𝑡</m:t>
                              </m:r>
                            </m:e>
                            <m:sub>
                              <m:r>
                                <a:rPr lang="en-US" altLang="zh-CN" sz="1000" i="1" dirty="0">
                                  <a:solidFill>
                                    <a:srgbClr val="FF0000"/>
                                  </a:solidFill>
                                  <a:latin typeface="Cambria Math" panose="02040503050406030204" pitchFamily="18" charset="0"/>
                                  <a:ea typeface="Cambria Math" panose="02040503050406030204" pitchFamily="18" charset="0"/>
                                </a:rPr>
                                <m:t>𝑜</m:t>
                              </m:r>
                              <m:r>
                                <a:rPr lang="en-US" altLang="zh-CN" sz="1000" i="1" dirty="0">
                                  <a:solidFill>
                                    <a:srgbClr val="FF0000"/>
                                  </a:solidFill>
                                  <a:latin typeface="Cambria Math" panose="02040503050406030204" pitchFamily="18" charset="0"/>
                                  <a:ea typeface="Cambria Math" panose="02040503050406030204" pitchFamily="18" charset="0"/>
                                </a:rPr>
                                <m:t>1</m:t>
                              </m:r>
                            </m:sub>
                          </m:sSub>
                        </m:den>
                      </m:f>
                      <m:f>
                        <m:fPr>
                          <m:ctrlPr>
                            <a:rPr lang="en-US" altLang="zh-CN" sz="1000" i="1" dirty="0">
                              <a:solidFill>
                                <a:srgbClr val="FF0000"/>
                              </a:solidFill>
                              <a:latin typeface="Cambria Math" panose="02040503050406030204" pitchFamily="18" charset="0"/>
                            </a:rPr>
                          </m:ctrlPr>
                        </m:fPr>
                        <m:num>
                          <m:r>
                            <a:rPr lang="el-GR" altLang="zh-CN" sz="1000" dirty="0">
                              <a:solidFill>
                                <a:srgbClr val="FF0000"/>
                              </a:solidFill>
                              <a:latin typeface="Cambria Math" panose="02040503050406030204" pitchFamily="18" charset="0"/>
                              <a:ea typeface="Cambria Math" panose="02040503050406030204" pitchFamily="18" charset="0"/>
                            </a:rPr>
                            <m:t>𝜕</m:t>
                          </m:r>
                          <m:sSub>
                            <m:sSubPr>
                              <m:ctrlPr>
                                <a:rPr lang="el-GR" altLang="zh-CN" sz="1000" i="1" dirty="0">
                                  <a:solidFill>
                                    <a:srgbClr val="FF0000"/>
                                  </a:solidFill>
                                  <a:latin typeface="Cambria Math" panose="02040503050406030204" pitchFamily="18" charset="0"/>
                                  <a:ea typeface="Cambria Math" panose="02040503050406030204" pitchFamily="18" charset="0"/>
                                </a:rPr>
                              </m:ctrlPr>
                            </m:sSubPr>
                            <m:e>
                              <m:r>
                                <a:rPr lang="en-US" altLang="zh-CN" sz="1000" i="1" dirty="0">
                                  <a:solidFill>
                                    <a:srgbClr val="FF0000"/>
                                  </a:solidFill>
                                  <a:latin typeface="Cambria Math" panose="02040503050406030204" pitchFamily="18" charset="0"/>
                                  <a:ea typeface="Cambria Math" panose="02040503050406030204" pitchFamily="18" charset="0"/>
                                </a:rPr>
                                <m:t>𝑜𝑢𝑡</m:t>
                              </m:r>
                            </m:e>
                            <m:sub>
                              <m:r>
                                <a:rPr lang="en-US" altLang="zh-CN" sz="1000" i="1" dirty="0">
                                  <a:solidFill>
                                    <a:srgbClr val="FF0000"/>
                                  </a:solidFill>
                                  <a:latin typeface="Cambria Math" panose="02040503050406030204" pitchFamily="18" charset="0"/>
                                  <a:ea typeface="Cambria Math" panose="02040503050406030204" pitchFamily="18" charset="0"/>
                                </a:rPr>
                                <m:t>𝑜</m:t>
                              </m:r>
                              <m:r>
                                <a:rPr lang="en-US" altLang="zh-CN" sz="1000" i="1" dirty="0">
                                  <a:solidFill>
                                    <a:srgbClr val="FF0000"/>
                                  </a:solidFill>
                                  <a:latin typeface="Cambria Math" panose="02040503050406030204" pitchFamily="18" charset="0"/>
                                  <a:ea typeface="Cambria Math" panose="02040503050406030204" pitchFamily="18" charset="0"/>
                                </a:rPr>
                                <m:t>1</m:t>
                              </m:r>
                            </m:sub>
                          </m:sSub>
                        </m:num>
                        <m:den>
                          <m:r>
                            <a:rPr lang="el-GR" altLang="zh-CN" sz="1000" dirty="0">
                              <a:solidFill>
                                <a:srgbClr val="FF0000"/>
                              </a:solidFill>
                              <a:latin typeface="Cambria Math" panose="02040503050406030204" pitchFamily="18" charset="0"/>
                              <a:ea typeface="Cambria Math" panose="02040503050406030204" pitchFamily="18" charset="0"/>
                            </a:rPr>
                            <m:t>𝜕</m:t>
                          </m:r>
                          <m:sSub>
                            <m:sSubPr>
                              <m:ctrlPr>
                                <a:rPr lang="el-GR" altLang="zh-CN" sz="1000" i="1" dirty="0">
                                  <a:solidFill>
                                    <a:srgbClr val="FF0000"/>
                                  </a:solidFill>
                                  <a:latin typeface="Cambria Math" panose="02040503050406030204" pitchFamily="18" charset="0"/>
                                  <a:ea typeface="Cambria Math" panose="02040503050406030204" pitchFamily="18" charset="0"/>
                                </a:rPr>
                              </m:ctrlPr>
                            </m:sSubPr>
                            <m:e>
                              <m:r>
                                <a:rPr lang="en-US" altLang="zh-CN" sz="1000" i="1" dirty="0">
                                  <a:solidFill>
                                    <a:srgbClr val="FF0000"/>
                                  </a:solidFill>
                                  <a:latin typeface="Cambria Math" panose="02040503050406030204" pitchFamily="18" charset="0"/>
                                  <a:ea typeface="Cambria Math" panose="02040503050406030204" pitchFamily="18" charset="0"/>
                                </a:rPr>
                                <m:t>𝑛𝑒𝑡</m:t>
                              </m:r>
                            </m:e>
                            <m:sub>
                              <m:r>
                                <a:rPr lang="en-US" altLang="zh-CN" sz="1000" i="1" dirty="0">
                                  <a:solidFill>
                                    <a:srgbClr val="FF0000"/>
                                  </a:solidFill>
                                  <a:latin typeface="Cambria Math" panose="02040503050406030204" pitchFamily="18" charset="0"/>
                                  <a:ea typeface="Cambria Math" panose="02040503050406030204" pitchFamily="18" charset="0"/>
                                </a:rPr>
                                <m:t>𝑜</m:t>
                              </m:r>
                              <m:r>
                                <a:rPr lang="en-US" altLang="zh-CN" sz="1000" i="1" dirty="0">
                                  <a:solidFill>
                                    <a:srgbClr val="FF0000"/>
                                  </a:solidFill>
                                  <a:latin typeface="Cambria Math" panose="02040503050406030204" pitchFamily="18" charset="0"/>
                                  <a:ea typeface="Cambria Math" panose="02040503050406030204" pitchFamily="18" charset="0"/>
                                </a:rPr>
                                <m:t>1</m:t>
                              </m:r>
                            </m:sub>
                          </m:sSub>
                        </m:den>
                      </m:f>
                      <m:f>
                        <m:fPr>
                          <m:ctrlPr>
                            <a:rPr lang="en-US" altLang="zh-CN" sz="1000" i="1" dirty="0">
                              <a:solidFill>
                                <a:srgbClr val="333333"/>
                              </a:solidFill>
                              <a:latin typeface="Cambria Math" panose="02040503050406030204" pitchFamily="18" charset="0"/>
                            </a:rPr>
                          </m:ctrlPr>
                        </m:fPr>
                        <m:num>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𝑛𝑒𝑡</m:t>
                              </m:r>
                            </m:e>
                            <m:sub>
                              <m:r>
                                <a:rPr lang="en-US" altLang="zh-CN" sz="1000" i="1" dirty="0">
                                  <a:solidFill>
                                    <a:srgbClr val="333333"/>
                                  </a:solidFill>
                                  <a:latin typeface="Cambria Math" panose="02040503050406030204" pitchFamily="18" charset="0"/>
                                  <a:ea typeface="Cambria Math" panose="02040503050406030204" pitchFamily="18" charset="0"/>
                                </a:rPr>
                                <m:t>𝑜</m:t>
                              </m:r>
                              <m:r>
                                <a:rPr lang="en-US" altLang="zh-CN" sz="1000" i="1" dirty="0">
                                  <a:solidFill>
                                    <a:srgbClr val="333333"/>
                                  </a:solidFill>
                                  <a:latin typeface="Cambria Math" panose="02040503050406030204" pitchFamily="18" charset="0"/>
                                  <a:ea typeface="Cambria Math" panose="02040503050406030204" pitchFamily="18" charset="0"/>
                                </a:rPr>
                                <m:t>1</m:t>
                              </m:r>
                            </m:sub>
                          </m:sSub>
                        </m:num>
                        <m:den>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𝑜𝑢𝑡</m:t>
                              </m:r>
                            </m:e>
                            <m:sub>
                              <m:r>
                                <a:rPr lang="en-US" altLang="zh-CN" sz="1000" i="1" dirty="0">
                                  <a:solidFill>
                                    <a:srgbClr val="333333"/>
                                  </a:solidFill>
                                  <a:latin typeface="Cambria Math" panose="02040503050406030204" pitchFamily="18" charset="0"/>
                                  <a:ea typeface="Cambria Math" panose="02040503050406030204" pitchFamily="18" charset="0"/>
                                </a:rPr>
                                <m:t>h</m:t>
                              </m:r>
                              <m:r>
                                <a:rPr lang="en-US" altLang="zh-CN" sz="1000" i="1" dirty="0">
                                  <a:solidFill>
                                    <a:srgbClr val="333333"/>
                                  </a:solidFill>
                                  <a:latin typeface="Cambria Math" panose="02040503050406030204" pitchFamily="18" charset="0"/>
                                  <a:ea typeface="Cambria Math" panose="02040503050406030204" pitchFamily="18" charset="0"/>
                                </a:rPr>
                                <m:t>1</m:t>
                              </m:r>
                            </m:sub>
                          </m:sSub>
                        </m:den>
                      </m:f>
                      <m:r>
                        <a:rPr lang="en-US" altLang="zh-CN" sz="1000" i="1" dirty="0">
                          <a:solidFill>
                            <a:srgbClr val="333333"/>
                          </a:solidFill>
                          <a:latin typeface="Cambria Math" panose="02040503050406030204" pitchFamily="18" charset="0"/>
                          <a:ea typeface="Cambria Math" panose="02040503050406030204" pitchFamily="18" charset="0"/>
                        </a:rPr>
                        <m:t>+</m:t>
                      </m:r>
                      <m:f>
                        <m:fPr>
                          <m:ctrlPr>
                            <a:rPr lang="en-US" altLang="zh-CN" sz="1000" i="1" dirty="0">
                              <a:solidFill>
                                <a:srgbClr val="1048B8"/>
                              </a:solidFill>
                              <a:latin typeface="Cambria Math" panose="02040503050406030204" pitchFamily="18" charset="0"/>
                            </a:rPr>
                          </m:ctrlPr>
                        </m:fPr>
                        <m:num>
                          <m:r>
                            <a:rPr lang="el-GR" altLang="zh-CN" sz="1000" dirty="0">
                              <a:solidFill>
                                <a:srgbClr val="1048B8"/>
                              </a:solidFill>
                              <a:latin typeface="Cambria Math" panose="02040503050406030204" pitchFamily="18" charset="0"/>
                              <a:ea typeface="Cambria Math" panose="02040503050406030204" pitchFamily="18" charset="0"/>
                            </a:rPr>
                            <m:t>𝜕</m:t>
                          </m:r>
                          <m:sSub>
                            <m:sSubPr>
                              <m:ctrlPr>
                                <a:rPr lang="el-GR" altLang="zh-CN" sz="1000" i="1" dirty="0">
                                  <a:solidFill>
                                    <a:srgbClr val="1048B8"/>
                                  </a:solidFill>
                                  <a:latin typeface="Cambria Math" panose="02040503050406030204" pitchFamily="18" charset="0"/>
                                  <a:ea typeface="Cambria Math" panose="02040503050406030204" pitchFamily="18" charset="0"/>
                                </a:rPr>
                              </m:ctrlPr>
                            </m:sSubPr>
                            <m:e>
                              <m:r>
                                <a:rPr lang="en-US" altLang="zh-CN" sz="1000" i="1" dirty="0">
                                  <a:solidFill>
                                    <a:srgbClr val="1048B8"/>
                                  </a:solidFill>
                                  <a:latin typeface="Cambria Math" panose="02040503050406030204" pitchFamily="18" charset="0"/>
                                </a:rPr>
                                <m:t>𝐸</m:t>
                              </m:r>
                            </m:e>
                            <m:sub>
                              <m:r>
                                <a:rPr lang="en-US" altLang="zh-CN" sz="1000" i="1" dirty="0">
                                  <a:solidFill>
                                    <a:srgbClr val="1048B8"/>
                                  </a:solidFill>
                                  <a:latin typeface="Cambria Math" panose="02040503050406030204" pitchFamily="18" charset="0"/>
                                  <a:ea typeface="Cambria Math" panose="02040503050406030204" pitchFamily="18" charset="0"/>
                                </a:rPr>
                                <m:t>𝑜</m:t>
                              </m:r>
                              <m:r>
                                <a:rPr lang="en-US" altLang="zh-CN" sz="1000" i="1" dirty="0">
                                  <a:solidFill>
                                    <a:srgbClr val="1048B8"/>
                                  </a:solidFill>
                                  <a:latin typeface="Cambria Math" panose="02040503050406030204" pitchFamily="18" charset="0"/>
                                  <a:ea typeface="Cambria Math" panose="02040503050406030204" pitchFamily="18" charset="0"/>
                                </a:rPr>
                                <m:t>2</m:t>
                              </m:r>
                            </m:sub>
                          </m:sSub>
                        </m:num>
                        <m:den>
                          <m:r>
                            <a:rPr lang="el-GR" altLang="zh-CN" sz="1000" dirty="0">
                              <a:solidFill>
                                <a:srgbClr val="1048B8"/>
                              </a:solidFill>
                              <a:latin typeface="Cambria Math" panose="02040503050406030204" pitchFamily="18" charset="0"/>
                              <a:ea typeface="Cambria Math" panose="02040503050406030204" pitchFamily="18" charset="0"/>
                            </a:rPr>
                            <m:t>𝜕</m:t>
                          </m:r>
                          <m:sSub>
                            <m:sSubPr>
                              <m:ctrlPr>
                                <a:rPr lang="el-GR" altLang="zh-CN" sz="1000" i="1" dirty="0">
                                  <a:solidFill>
                                    <a:srgbClr val="1048B8"/>
                                  </a:solidFill>
                                  <a:latin typeface="Cambria Math" panose="02040503050406030204" pitchFamily="18" charset="0"/>
                                  <a:ea typeface="Cambria Math" panose="02040503050406030204" pitchFamily="18" charset="0"/>
                                </a:rPr>
                              </m:ctrlPr>
                            </m:sSubPr>
                            <m:e>
                              <m:r>
                                <a:rPr lang="en-US" altLang="zh-CN" sz="1000" i="1" dirty="0">
                                  <a:solidFill>
                                    <a:srgbClr val="1048B8"/>
                                  </a:solidFill>
                                  <a:latin typeface="Cambria Math" panose="02040503050406030204" pitchFamily="18" charset="0"/>
                                  <a:ea typeface="Cambria Math" panose="02040503050406030204" pitchFamily="18" charset="0"/>
                                </a:rPr>
                                <m:t>𝑜𝑢𝑡</m:t>
                              </m:r>
                            </m:e>
                            <m:sub>
                              <m:r>
                                <a:rPr lang="en-US" altLang="zh-CN" sz="1000" i="1" dirty="0">
                                  <a:solidFill>
                                    <a:srgbClr val="1048B8"/>
                                  </a:solidFill>
                                  <a:latin typeface="Cambria Math" panose="02040503050406030204" pitchFamily="18" charset="0"/>
                                  <a:ea typeface="Cambria Math" panose="02040503050406030204" pitchFamily="18" charset="0"/>
                                </a:rPr>
                                <m:t>𝑜</m:t>
                              </m:r>
                              <m:r>
                                <a:rPr lang="en-US" altLang="zh-CN" sz="1000" i="1" dirty="0">
                                  <a:solidFill>
                                    <a:srgbClr val="1048B8"/>
                                  </a:solidFill>
                                  <a:latin typeface="Cambria Math" panose="02040503050406030204" pitchFamily="18" charset="0"/>
                                  <a:ea typeface="Cambria Math" panose="02040503050406030204" pitchFamily="18" charset="0"/>
                                </a:rPr>
                                <m:t>2</m:t>
                              </m:r>
                            </m:sub>
                          </m:sSub>
                        </m:den>
                      </m:f>
                      <m:f>
                        <m:fPr>
                          <m:ctrlPr>
                            <a:rPr lang="en-US" altLang="zh-CN" sz="1000" i="1" dirty="0">
                              <a:solidFill>
                                <a:srgbClr val="1048B8"/>
                              </a:solidFill>
                              <a:latin typeface="Cambria Math" panose="02040503050406030204" pitchFamily="18" charset="0"/>
                            </a:rPr>
                          </m:ctrlPr>
                        </m:fPr>
                        <m:num>
                          <m:r>
                            <a:rPr lang="el-GR" altLang="zh-CN" sz="1000" dirty="0">
                              <a:solidFill>
                                <a:srgbClr val="1048B8"/>
                              </a:solidFill>
                              <a:latin typeface="Cambria Math" panose="02040503050406030204" pitchFamily="18" charset="0"/>
                              <a:ea typeface="Cambria Math" panose="02040503050406030204" pitchFamily="18" charset="0"/>
                            </a:rPr>
                            <m:t>𝜕</m:t>
                          </m:r>
                          <m:sSub>
                            <m:sSubPr>
                              <m:ctrlPr>
                                <a:rPr lang="el-GR" altLang="zh-CN" sz="1000" i="1" dirty="0">
                                  <a:solidFill>
                                    <a:srgbClr val="1048B8"/>
                                  </a:solidFill>
                                  <a:latin typeface="Cambria Math" panose="02040503050406030204" pitchFamily="18" charset="0"/>
                                  <a:ea typeface="Cambria Math" panose="02040503050406030204" pitchFamily="18" charset="0"/>
                                </a:rPr>
                              </m:ctrlPr>
                            </m:sSubPr>
                            <m:e>
                              <m:r>
                                <a:rPr lang="en-US" altLang="zh-CN" sz="1000" i="1" dirty="0">
                                  <a:solidFill>
                                    <a:srgbClr val="1048B8"/>
                                  </a:solidFill>
                                  <a:latin typeface="Cambria Math" panose="02040503050406030204" pitchFamily="18" charset="0"/>
                                  <a:ea typeface="Cambria Math" panose="02040503050406030204" pitchFamily="18" charset="0"/>
                                </a:rPr>
                                <m:t>𝑜𝑢𝑡</m:t>
                              </m:r>
                            </m:e>
                            <m:sub>
                              <m:r>
                                <a:rPr lang="en-US" altLang="zh-CN" sz="1000" i="1" dirty="0">
                                  <a:solidFill>
                                    <a:srgbClr val="1048B8"/>
                                  </a:solidFill>
                                  <a:latin typeface="Cambria Math" panose="02040503050406030204" pitchFamily="18" charset="0"/>
                                  <a:ea typeface="Cambria Math" panose="02040503050406030204" pitchFamily="18" charset="0"/>
                                </a:rPr>
                                <m:t>𝑜</m:t>
                              </m:r>
                              <m:r>
                                <a:rPr lang="en-US" altLang="zh-CN" sz="1000" i="1" dirty="0">
                                  <a:solidFill>
                                    <a:srgbClr val="1048B8"/>
                                  </a:solidFill>
                                  <a:latin typeface="Cambria Math" panose="02040503050406030204" pitchFamily="18" charset="0"/>
                                  <a:ea typeface="Cambria Math" panose="02040503050406030204" pitchFamily="18" charset="0"/>
                                </a:rPr>
                                <m:t>2</m:t>
                              </m:r>
                            </m:sub>
                          </m:sSub>
                        </m:num>
                        <m:den>
                          <m:r>
                            <a:rPr lang="el-GR" altLang="zh-CN" sz="1000" dirty="0">
                              <a:solidFill>
                                <a:srgbClr val="1048B8"/>
                              </a:solidFill>
                              <a:latin typeface="Cambria Math" panose="02040503050406030204" pitchFamily="18" charset="0"/>
                              <a:ea typeface="Cambria Math" panose="02040503050406030204" pitchFamily="18" charset="0"/>
                            </a:rPr>
                            <m:t>𝜕</m:t>
                          </m:r>
                          <m:sSub>
                            <m:sSubPr>
                              <m:ctrlPr>
                                <a:rPr lang="el-GR" altLang="zh-CN" sz="1000" i="1" dirty="0">
                                  <a:solidFill>
                                    <a:srgbClr val="1048B8"/>
                                  </a:solidFill>
                                  <a:latin typeface="Cambria Math" panose="02040503050406030204" pitchFamily="18" charset="0"/>
                                  <a:ea typeface="Cambria Math" panose="02040503050406030204" pitchFamily="18" charset="0"/>
                                </a:rPr>
                              </m:ctrlPr>
                            </m:sSubPr>
                            <m:e>
                              <m:r>
                                <a:rPr lang="en-US" altLang="zh-CN" sz="1000" i="1" dirty="0">
                                  <a:solidFill>
                                    <a:srgbClr val="1048B8"/>
                                  </a:solidFill>
                                  <a:latin typeface="Cambria Math" panose="02040503050406030204" pitchFamily="18" charset="0"/>
                                  <a:ea typeface="Cambria Math" panose="02040503050406030204" pitchFamily="18" charset="0"/>
                                </a:rPr>
                                <m:t>𝑛𝑒𝑡</m:t>
                              </m:r>
                            </m:e>
                            <m:sub>
                              <m:r>
                                <a:rPr lang="en-US" altLang="zh-CN" sz="1000" i="1" dirty="0">
                                  <a:solidFill>
                                    <a:srgbClr val="1048B8"/>
                                  </a:solidFill>
                                  <a:latin typeface="Cambria Math" panose="02040503050406030204" pitchFamily="18" charset="0"/>
                                  <a:ea typeface="Cambria Math" panose="02040503050406030204" pitchFamily="18" charset="0"/>
                                </a:rPr>
                                <m:t>𝑜</m:t>
                              </m:r>
                              <m:r>
                                <a:rPr lang="en-US" altLang="zh-CN" sz="1000" i="1" dirty="0">
                                  <a:solidFill>
                                    <a:srgbClr val="1048B8"/>
                                  </a:solidFill>
                                  <a:latin typeface="Cambria Math" panose="02040503050406030204" pitchFamily="18" charset="0"/>
                                  <a:ea typeface="Cambria Math" panose="02040503050406030204" pitchFamily="18" charset="0"/>
                                </a:rPr>
                                <m:t>2</m:t>
                              </m:r>
                            </m:sub>
                          </m:sSub>
                        </m:den>
                      </m:f>
                      <m:f>
                        <m:fPr>
                          <m:ctrlPr>
                            <a:rPr lang="en-US" altLang="zh-CN" sz="1000" i="1" dirty="0">
                              <a:solidFill>
                                <a:srgbClr val="333333"/>
                              </a:solidFill>
                              <a:latin typeface="Cambria Math" panose="02040503050406030204" pitchFamily="18" charset="0"/>
                            </a:rPr>
                          </m:ctrlPr>
                        </m:fPr>
                        <m:num>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𝑛𝑒𝑡</m:t>
                              </m:r>
                            </m:e>
                            <m:sub>
                              <m:r>
                                <a:rPr lang="en-US" altLang="zh-CN" sz="1000" i="1" dirty="0">
                                  <a:solidFill>
                                    <a:srgbClr val="333333"/>
                                  </a:solidFill>
                                  <a:latin typeface="Cambria Math" panose="02040503050406030204" pitchFamily="18" charset="0"/>
                                  <a:ea typeface="Cambria Math" panose="02040503050406030204" pitchFamily="18" charset="0"/>
                                </a:rPr>
                                <m:t>𝑜</m:t>
                              </m:r>
                              <m:r>
                                <a:rPr lang="en-US" altLang="zh-CN" sz="1000" i="1" dirty="0">
                                  <a:solidFill>
                                    <a:srgbClr val="333333"/>
                                  </a:solidFill>
                                  <a:latin typeface="Cambria Math" panose="02040503050406030204" pitchFamily="18" charset="0"/>
                                  <a:ea typeface="Cambria Math" panose="02040503050406030204" pitchFamily="18" charset="0"/>
                                </a:rPr>
                                <m:t>2</m:t>
                              </m:r>
                            </m:sub>
                          </m:sSub>
                        </m:num>
                        <m:den>
                          <m:r>
                            <a:rPr lang="el-GR" altLang="zh-CN" sz="1000" dirty="0">
                              <a:solidFill>
                                <a:srgbClr val="333333"/>
                              </a:solidFill>
                              <a:latin typeface="Cambria Math" panose="02040503050406030204" pitchFamily="18" charset="0"/>
                              <a:ea typeface="Cambria Math" panose="02040503050406030204" pitchFamily="18" charset="0"/>
                            </a:rPr>
                            <m:t>𝜕</m:t>
                          </m:r>
                          <m:sSub>
                            <m:sSubPr>
                              <m:ctrlPr>
                                <a:rPr lang="el-GR" altLang="zh-CN" sz="1000" i="1" dirty="0">
                                  <a:solidFill>
                                    <a:srgbClr val="333333"/>
                                  </a:solidFill>
                                  <a:latin typeface="Cambria Math" panose="02040503050406030204" pitchFamily="18" charset="0"/>
                                  <a:ea typeface="Cambria Math" panose="02040503050406030204" pitchFamily="18" charset="0"/>
                                </a:rPr>
                              </m:ctrlPr>
                            </m:sSubPr>
                            <m:e>
                              <m:r>
                                <a:rPr lang="en-US" altLang="zh-CN" sz="1000" i="1" dirty="0">
                                  <a:solidFill>
                                    <a:srgbClr val="333333"/>
                                  </a:solidFill>
                                  <a:latin typeface="Cambria Math" panose="02040503050406030204" pitchFamily="18" charset="0"/>
                                  <a:ea typeface="Cambria Math" panose="02040503050406030204" pitchFamily="18" charset="0"/>
                                </a:rPr>
                                <m:t>𝑜𝑢𝑡</m:t>
                              </m:r>
                            </m:e>
                            <m:sub>
                              <m:r>
                                <a:rPr lang="en-US" altLang="zh-CN" sz="1000" i="1" dirty="0">
                                  <a:solidFill>
                                    <a:srgbClr val="333333"/>
                                  </a:solidFill>
                                  <a:latin typeface="Cambria Math" panose="02040503050406030204" pitchFamily="18" charset="0"/>
                                  <a:ea typeface="Cambria Math" panose="02040503050406030204" pitchFamily="18" charset="0"/>
                                </a:rPr>
                                <m:t>h</m:t>
                              </m:r>
                              <m:r>
                                <a:rPr lang="en-US" altLang="zh-CN" sz="1000" i="1" dirty="0">
                                  <a:solidFill>
                                    <a:srgbClr val="333333"/>
                                  </a:solidFill>
                                  <a:latin typeface="Cambria Math" panose="02040503050406030204" pitchFamily="18" charset="0"/>
                                  <a:ea typeface="Cambria Math" panose="02040503050406030204" pitchFamily="18" charset="0"/>
                                </a:rPr>
                                <m:t>1</m:t>
                              </m:r>
                            </m:sub>
                          </m:sSub>
                        </m:den>
                      </m:f>
                      <m:r>
                        <a:rPr lang="en-US" altLang="zh-CN" sz="1000" i="1" dirty="0">
                          <a:solidFill>
                            <a:srgbClr val="333333"/>
                          </a:solidFill>
                          <a:latin typeface="Cambria Math" panose="02040503050406030204" pitchFamily="18" charset="0"/>
                          <a:ea typeface="Cambria Math" panose="02040503050406030204" pitchFamily="18" charset="0"/>
                        </a:rPr>
                        <m:t>)</m:t>
                      </m:r>
                    </m:oMath>
                  </m:oMathPara>
                </a14:m>
                <a:endParaRPr lang="zh-CN" altLang="en-US" sz="1000" dirty="0"/>
              </a:p>
            </p:txBody>
          </p:sp>
        </mc:Choice>
        <mc:Fallback xmlns="">
          <p:sp>
            <p:nvSpPr>
              <p:cNvPr id="14" name="矩形 13"/>
              <p:cNvSpPr>
                <a:spLocks noRot="1" noChangeAspect="1" noMove="1" noResize="1" noEditPoints="1" noAdjustHandles="1" noChangeArrowheads="1" noChangeShapeType="1" noTextEdit="1"/>
              </p:cNvSpPr>
              <p:nvPr/>
            </p:nvSpPr>
            <p:spPr>
              <a:xfrm>
                <a:off x="3810000" y="5732025"/>
                <a:ext cx="4267200" cy="410946"/>
              </a:xfrm>
              <a:prstGeom prst="rect">
                <a:avLst/>
              </a:prstGeom>
              <a:blipFill rotWithShape="0">
                <a:blip r:embed="rId3"/>
                <a:stretch>
                  <a:fillRect/>
                </a:stretch>
              </a:blipFill>
            </p:spPr>
            <p:txBody>
              <a:bodyPr/>
              <a:lstStyle/>
              <a:p>
                <a:r>
                  <a:rPr lang="zh-CN" altLang="en-US">
                    <a:noFill/>
                  </a:rPr>
                  <a:t> </a:t>
                </a:r>
              </a:p>
            </p:txBody>
          </p:sp>
        </mc:Fallback>
      </mc:AlternateContent>
      <p:cxnSp>
        <p:nvCxnSpPr>
          <p:cNvPr id="16" name="直接箭头连接符 15"/>
          <p:cNvCxnSpPr/>
          <p:nvPr/>
        </p:nvCxnSpPr>
        <p:spPr bwMode="auto">
          <a:xfrm>
            <a:off x="3733800" y="5562600"/>
            <a:ext cx="2133600" cy="22860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651737741"/>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3733799" cy="523220"/>
          </a:xfrm>
          <a:prstGeom prst="rect">
            <a:avLst/>
          </a:prstGeom>
          <a:noFill/>
        </p:spPr>
        <p:txBody>
          <a:bodyPr wrap="square" rtlCol="0">
            <a:spAutoFit/>
          </a:bodyPr>
          <a:lstStyle/>
          <a:p>
            <a:r>
              <a:rPr lang="en-US" sz="2800" b="1" dirty="0" err="1" smtClean="0">
                <a:solidFill>
                  <a:srgbClr val="0000ED"/>
                </a:solidFill>
                <a:latin typeface="Arial" pitchFamily="34" charset="0"/>
                <a:cs typeface="Arial" pitchFamily="34" charset="0"/>
              </a:rPr>
              <a:t>AnnUpdateDeltasGD</a:t>
            </a:r>
            <a:endParaRPr lang="en-US" sz="2800" b="1" dirty="0">
              <a:solidFill>
                <a:srgbClr val="0000ED"/>
              </a:solidFill>
              <a:latin typeface="Arial" pitchFamily="34" charset="0"/>
              <a:cs typeface="Arial" pitchFamily="34" charset="0"/>
            </a:endParaRPr>
          </a:p>
        </p:txBody>
      </p:sp>
      <p:sp>
        <p:nvSpPr>
          <p:cNvPr id="5" name="矩形 4"/>
          <p:cNvSpPr/>
          <p:nvPr/>
        </p:nvSpPr>
        <p:spPr>
          <a:xfrm>
            <a:off x="76200" y="2743200"/>
            <a:ext cx="9144000" cy="3785652"/>
          </a:xfrm>
          <a:prstGeom prst="rect">
            <a:avLst/>
          </a:prstGeom>
        </p:spPr>
        <p:txBody>
          <a:bodyPr wrap="square">
            <a:spAutoFit/>
          </a:bodyPr>
          <a:lstStyle/>
          <a:p>
            <a:r>
              <a:rPr lang="en-US" altLang="zh-CN" sz="2000" dirty="0">
                <a:solidFill>
                  <a:srgbClr val="008000"/>
                </a:solidFill>
                <a:latin typeface="Consolas" panose="020B0609020204030204" pitchFamily="49" charset="0"/>
              </a:rPr>
              <a:t>/* Update the deltas using the gradient descend algorithm.</a:t>
            </a:r>
            <a:endParaRPr lang="en-US" altLang="zh-CN" sz="2000" dirty="0">
              <a:solidFill>
                <a:srgbClr val="000000"/>
              </a:solidFill>
              <a:latin typeface="Consolas" panose="020B0609020204030204" pitchFamily="49" charset="0"/>
            </a:endParaRPr>
          </a:p>
          <a:p>
            <a:r>
              <a:rPr lang="en-US" altLang="zh-CN" sz="2000" dirty="0">
                <a:solidFill>
                  <a:srgbClr val="008000"/>
                </a:solidFill>
                <a:latin typeface="Consolas" panose="020B0609020204030204" pitchFamily="49" charset="0"/>
              </a:rPr>
              <a:t> * Gradients should be already computed with </a:t>
            </a:r>
            <a:r>
              <a:rPr lang="en-US" altLang="zh-CN" sz="2000" dirty="0" err="1">
                <a:solidFill>
                  <a:srgbClr val="008000"/>
                </a:solidFill>
                <a:latin typeface="Consolas" panose="020B0609020204030204" pitchFamily="49" charset="0"/>
              </a:rPr>
              <a:t>AnnCalculateGraidents</a:t>
            </a:r>
            <a:r>
              <a:rPr lang="en-US" altLang="zh-CN" sz="2000" dirty="0">
                <a:solidFill>
                  <a:srgbClr val="008000"/>
                </a:solidFill>
                <a:latin typeface="Consolas" panose="020B0609020204030204" pitchFamily="49" charset="0"/>
              </a:rPr>
              <a:t>(). */</a:t>
            </a:r>
            <a:endParaRPr lang="en-US" altLang="zh-CN" sz="2000" dirty="0">
              <a:solidFill>
                <a:srgbClr val="000000"/>
              </a:solidFill>
              <a:latin typeface="Consolas" panose="020B0609020204030204" pitchFamily="49" charset="0"/>
            </a:endParaRPr>
          </a:p>
          <a:p>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AnnUpdateDeltasGD</a:t>
            </a:r>
            <a:r>
              <a:rPr lang="en-US" altLang="zh-CN" sz="2000" dirty="0">
                <a:solidFill>
                  <a:srgbClr val="000000"/>
                </a:solidFill>
                <a:latin typeface="Consolas" panose="020B0609020204030204" pitchFamily="49" charset="0"/>
              </a:rPr>
              <a:t>(</a:t>
            </a:r>
            <a:r>
              <a:rPr lang="en-US" altLang="zh-CN" sz="2000" dirty="0" err="1">
                <a:solidFill>
                  <a:srgbClr val="0000FF"/>
                </a:solidFill>
                <a:latin typeface="Consolas" panose="020B0609020204030204" pitchFamily="49" charset="0"/>
              </a:rPr>
              <a:t>struct</a:t>
            </a:r>
            <a:r>
              <a:rPr lang="en-US" altLang="zh-CN" sz="2000" dirty="0">
                <a:solidFill>
                  <a:srgbClr val="000000"/>
                </a:solidFill>
                <a:latin typeface="Consolas" panose="020B0609020204030204" pitchFamily="49" charset="0"/>
              </a:rPr>
              <a:t> </a:t>
            </a:r>
            <a:r>
              <a:rPr lang="en-US" altLang="zh-CN" sz="2000" dirty="0">
                <a:solidFill>
                  <a:srgbClr val="2B91AF"/>
                </a:solidFill>
                <a:latin typeface="Consolas" panose="020B0609020204030204" pitchFamily="49" charset="0"/>
              </a:rPr>
              <a:t>Ann</a:t>
            </a:r>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net</a:t>
            </a:r>
            <a:r>
              <a:rPr lang="en-US" altLang="zh-CN" sz="2000" dirty="0">
                <a:solidFill>
                  <a:srgbClr val="000000"/>
                </a:solidFill>
                <a:latin typeface="Consolas" panose="020B0609020204030204" pitchFamily="49" charset="0"/>
              </a:rPr>
              <a:t>) {</a:t>
            </a:r>
          </a:p>
          <a:p>
            <a:r>
              <a:rPr lang="en-US" altLang="zh-CN" sz="2000" dirty="0">
                <a:solidFill>
                  <a:srgbClr val="000000"/>
                </a:solidFill>
                <a:latin typeface="Consolas" panose="020B0609020204030204" pitchFamily="49" charset="0"/>
              </a:rPr>
              <a:t>    </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j,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layers = </a:t>
            </a:r>
            <a:r>
              <a:rPr lang="en-US" altLang="zh-CN" sz="2000" dirty="0">
                <a:solidFill>
                  <a:srgbClr val="6F008A"/>
                </a:solidFill>
                <a:latin typeface="Consolas" panose="020B0609020204030204" pitchFamily="49" charset="0"/>
              </a:rPr>
              <a:t>LAYERS</a:t>
            </a:r>
            <a:r>
              <a:rPr lang="en-US" altLang="zh-CN" sz="2000" dirty="0">
                <a:solidFill>
                  <a:srgbClr val="000000"/>
                </a:solidFill>
                <a:latin typeface="Consolas" panose="020B0609020204030204" pitchFamily="49" charset="0"/>
              </a:rPr>
              <a:t>(</a:t>
            </a:r>
            <a:r>
              <a:rPr lang="en-US" altLang="zh-CN" sz="2000" dirty="0">
                <a:solidFill>
                  <a:srgbClr val="808080"/>
                </a:solidFill>
                <a:latin typeface="Consolas" panose="020B0609020204030204" pitchFamily="49" charset="0"/>
              </a:rPr>
              <a:t>net</a:t>
            </a:r>
            <a:r>
              <a:rPr lang="en-US" altLang="zh-CN" sz="2000" dirty="0" smtClean="0">
                <a:solidFill>
                  <a:srgbClr val="000000"/>
                </a:solidFill>
                <a:latin typeface="Consolas" panose="020B0609020204030204" pitchFamily="49" charset="0"/>
              </a:rPr>
              <a:t>);</a:t>
            </a:r>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for</a:t>
            </a:r>
            <a:r>
              <a:rPr lang="en-US" altLang="zh-CN" sz="2000" dirty="0">
                <a:solidFill>
                  <a:srgbClr val="000000"/>
                </a:solidFill>
                <a:latin typeface="Consolas" panose="020B0609020204030204" pitchFamily="49" charset="0"/>
              </a:rPr>
              <a:t> (j = 1; j &lt; layers; j++) {</a:t>
            </a:r>
          </a:p>
          <a:p>
            <a:r>
              <a:rPr lang="en-US" altLang="zh-CN" sz="2000" dirty="0">
                <a:solidFill>
                  <a:srgbClr val="000000"/>
                </a:solidFill>
                <a:latin typeface="Consolas" panose="020B0609020204030204" pitchFamily="49" charset="0"/>
              </a:rPr>
              <a:t>        </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units = </a:t>
            </a:r>
            <a:r>
              <a:rPr lang="en-US" altLang="zh-CN" sz="2000" dirty="0">
                <a:solidFill>
                  <a:srgbClr val="6F008A"/>
                </a:solidFill>
                <a:latin typeface="Consolas" panose="020B0609020204030204" pitchFamily="49" charset="0"/>
              </a:rPr>
              <a:t>UNITS</a:t>
            </a:r>
            <a:r>
              <a:rPr lang="en-US" altLang="zh-CN" sz="2000" dirty="0">
                <a:solidFill>
                  <a:srgbClr val="000000"/>
                </a:solidFill>
                <a:latin typeface="Consolas" panose="020B0609020204030204" pitchFamily="49" charset="0"/>
              </a:rPr>
              <a:t>(</a:t>
            </a:r>
            <a:r>
              <a:rPr lang="en-US" altLang="zh-CN" sz="2000" dirty="0">
                <a:solidFill>
                  <a:srgbClr val="808080"/>
                </a:solidFill>
                <a:latin typeface="Consolas" panose="020B0609020204030204" pitchFamily="49" charset="0"/>
              </a:rPr>
              <a:t>net</a:t>
            </a:r>
            <a:r>
              <a:rPr lang="en-US" altLang="zh-CN" sz="2000" dirty="0">
                <a:solidFill>
                  <a:srgbClr val="000000"/>
                </a:solidFill>
                <a:latin typeface="Consolas" panose="020B0609020204030204" pitchFamily="49" charset="0"/>
              </a:rPr>
              <a:t>, j);</a:t>
            </a:r>
          </a:p>
          <a:p>
            <a:r>
              <a:rPr lang="en-US" altLang="zh-CN" sz="2000" dirty="0">
                <a:solidFill>
                  <a:srgbClr val="000000"/>
                </a:solidFill>
                <a:latin typeface="Consolas" panose="020B0609020204030204" pitchFamily="49" charset="0"/>
              </a:rPr>
              <a:t>        </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weights = units * </a:t>
            </a:r>
            <a:r>
              <a:rPr lang="en-US" altLang="zh-CN" sz="2000" dirty="0">
                <a:solidFill>
                  <a:srgbClr val="6F008A"/>
                </a:solidFill>
                <a:latin typeface="Consolas" panose="020B0609020204030204" pitchFamily="49" charset="0"/>
              </a:rPr>
              <a:t>UNITS</a:t>
            </a:r>
            <a:r>
              <a:rPr lang="en-US" altLang="zh-CN" sz="2000" dirty="0">
                <a:solidFill>
                  <a:srgbClr val="000000"/>
                </a:solidFill>
                <a:latin typeface="Consolas" panose="020B0609020204030204" pitchFamily="49" charset="0"/>
              </a:rPr>
              <a:t>(</a:t>
            </a:r>
            <a:r>
              <a:rPr lang="en-US" altLang="zh-CN" sz="2000" dirty="0">
                <a:solidFill>
                  <a:srgbClr val="808080"/>
                </a:solidFill>
                <a:latin typeface="Consolas" panose="020B0609020204030204" pitchFamily="49" charset="0"/>
              </a:rPr>
              <a:t>net</a:t>
            </a:r>
            <a:r>
              <a:rPr lang="en-US" altLang="zh-CN" sz="2000" dirty="0">
                <a:solidFill>
                  <a:srgbClr val="000000"/>
                </a:solidFill>
                <a:latin typeface="Consolas" panose="020B0609020204030204" pitchFamily="49" charset="0"/>
              </a:rPr>
              <a:t>,j-1);</a:t>
            </a:r>
          </a:p>
          <a:p>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for</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0;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&lt; weights;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t>
            </a:r>
            <a:r>
              <a:rPr lang="en-US" altLang="zh-CN" sz="2000" dirty="0">
                <a:solidFill>
                  <a:srgbClr val="808080"/>
                </a:solidFill>
                <a:latin typeface="Consolas" panose="020B0609020204030204" pitchFamily="49" charset="0"/>
              </a:rPr>
              <a:t>net</a:t>
            </a:r>
            <a:r>
              <a:rPr lang="en-US" altLang="zh-CN" sz="2000" dirty="0">
                <a:solidFill>
                  <a:srgbClr val="000000"/>
                </a:solidFill>
                <a:latin typeface="Consolas" panose="020B0609020204030204" pitchFamily="49" charset="0"/>
              </a:rPr>
              <a:t>-&gt;layer[j].delta[</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a:solidFill>
                  <a:srgbClr val="808080"/>
                </a:solidFill>
                <a:latin typeface="Consolas" panose="020B0609020204030204" pitchFamily="49" charset="0"/>
              </a:rPr>
              <a:t>net</a:t>
            </a:r>
            <a:r>
              <a:rPr lang="en-US" altLang="zh-CN" sz="2000" dirty="0">
                <a:solidFill>
                  <a:srgbClr val="000000"/>
                </a:solidFill>
                <a:latin typeface="Consolas" panose="020B0609020204030204" pitchFamily="49" charset="0"/>
              </a:rPr>
              <a:t>-&gt;layer[j].gradient[</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a:t>
            </a:r>
          </a:p>
          <a:p>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endParaRPr lang="zh-CN" altLang="en-US" sz="2000" dirty="0"/>
          </a:p>
        </p:txBody>
      </p:sp>
      <mc:AlternateContent xmlns:mc="http://schemas.openxmlformats.org/markup-compatibility/2006" xmlns:a14="http://schemas.microsoft.com/office/drawing/2010/main">
        <mc:Choice Requires="a14">
          <p:sp>
            <p:nvSpPr>
              <p:cNvPr id="6" name="矩形 5"/>
              <p:cNvSpPr/>
              <p:nvPr/>
            </p:nvSpPr>
            <p:spPr>
              <a:xfrm>
                <a:off x="609600" y="990600"/>
                <a:ext cx="3325526" cy="857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𝑜𝑙𝑑</m:t>
                          </m:r>
                        </m:sup>
                      </m:sSubSup>
                      <m:r>
                        <a:rPr lang="en-US" altLang="zh-CN" i="1">
                          <a:latin typeface="Cambria Math" panose="02040503050406030204" pitchFamily="18" charset="0"/>
                        </a:rPr>
                        <m:t>−</m:t>
                      </m:r>
                      <m:r>
                        <a:rPr lang="zh-CN" altLang="en-US" i="1" dirty="0">
                          <a:latin typeface="Cambria Math" panose="02040503050406030204" pitchFamily="18" charset="0"/>
                        </a:rPr>
                        <m:t>𝜌</m:t>
                      </m:r>
                      <m:r>
                        <a:rPr lang="en-US" altLang="zh-CN" i="1" dirty="0">
                          <a:latin typeface="Cambria Math" panose="02040503050406030204" pitchFamily="18" charset="0"/>
                        </a:rPr>
                        <m:t>∗</m:t>
                      </m:r>
                      <m:f>
                        <m:fPr>
                          <m:ctrlPr>
                            <a:rPr lang="en-US" altLang="zh-CN" i="1" dirty="0" smtClean="0">
                              <a:solidFill>
                                <a:srgbClr val="FF0000"/>
                              </a:solidFill>
                              <a:latin typeface="Cambria Math" panose="02040503050406030204" pitchFamily="18" charset="0"/>
                            </a:rPr>
                          </m:ctrlPr>
                        </m:fPr>
                        <m:num>
                          <m:r>
                            <a:rPr lang="el-GR" altLang="zh-CN" dirty="0">
                              <a:solidFill>
                                <a:srgbClr val="FF0000"/>
                              </a:solidFill>
                              <a:latin typeface="Cambria Math" panose="02040503050406030204" pitchFamily="18" charset="0"/>
                              <a:ea typeface="Cambria Math" panose="02040503050406030204" pitchFamily="18" charset="0"/>
                            </a:rPr>
                            <m:t>𝜕</m:t>
                          </m:r>
                          <m:r>
                            <a:rPr lang="en-US" altLang="zh-CN" i="1" dirty="0">
                              <a:solidFill>
                                <a:srgbClr val="FF0000"/>
                              </a:solidFill>
                              <a:latin typeface="Cambria Math" panose="02040503050406030204" pitchFamily="18" charset="0"/>
                            </a:rPr>
                            <m:t>𝐸</m:t>
                          </m:r>
                        </m:num>
                        <m:den>
                          <m:r>
                            <a:rPr lang="el-GR" altLang="zh-CN" dirty="0">
                              <a:solidFill>
                                <a:srgbClr val="FF0000"/>
                              </a:solidFill>
                              <a:latin typeface="Cambria Math" panose="02040503050406030204" pitchFamily="18" charset="0"/>
                              <a:ea typeface="Cambria Math" panose="02040503050406030204" pitchFamily="18" charset="0"/>
                            </a:rPr>
                            <m:t>𝜕</m:t>
                          </m:r>
                          <m:sSub>
                            <m:sSubPr>
                              <m:ctrlPr>
                                <a:rPr lang="el-GR"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𝑤</m:t>
                              </m:r>
                            </m:e>
                            <m:sub>
                              <m:r>
                                <a:rPr lang="en-US" altLang="zh-CN" i="1" dirty="0">
                                  <a:solidFill>
                                    <a:srgbClr val="FF0000"/>
                                  </a:solidFill>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09600" y="990600"/>
                <a:ext cx="3325526" cy="85702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219200" y="2070760"/>
                <a:ext cx="5739905" cy="661271"/>
              </a:xfrm>
              <a:prstGeom prst="rect">
                <a:avLst/>
              </a:prstGeom>
              <a:noFill/>
            </p:spPr>
            <p:txBody>
              <a:bodyPr wrap="none" rtlCol="0">
                <a:spAutoFit/>
              </a:bodyPr>
              <a:lstStyle/>
              <a:p>
                <a:r>
                  <a:rPr lang="en-US" altLang="zh-CN" dirty="0" smtClean="0"/>
                  <a:t>Why summation?</a:t>
                </a:r>
                <a14:m>
                  <m:oMath xmlns:m="http://schemas.openxmlformats.org/officeDocument/2006/math">
                    <m:groupChr>
                      <m:groupChrPr>
                        <m:chr m:val="→"/>
                        <m:vertJc m:val="bot"/>
                        <m:ctrlPr>
                          <a:rPr lang="en-US" altLang="zh-CN" i="1" smtClean="0">
                            <a:latin typeface="Cambria Math" panose="02040503050406030204" pitchFamily="18" charset="0"/>
                          </a:rPr>
                        </m:ctrlPr>
                      </m:groupChrPr>
                      <m:e>
                        <m:r>
                          <m:rPr>
                            <m:nor/>
                          </m:rPr>
                          <a:rPr lang="en-US" altLang="zh-CN" i="0" smtClean="0">
                            <a:latin typeface="Cambria Math" panose="02040503050406030204" pitchFamily="18" charset="0"/>
                          </a:rPr>
                          <m:t>yields</m:t>
                        </m:r>
                      </m:e>
                    </m:groupChr>
                  </m:oMath>
                </a14:m>
                <a:r>
                  <a:rPr lang="en-US" altLang="zh-CN" dirty="0" smtClean="0"/>
                  <a:t>Batch VS Stochastic</a:t>
                </a:r>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19200" y="2070760"/>
                <a:ext cx="5739905" cy="661271"/>
              </a:xfrm>
              <a:prstGeom prst="rect">
                <a:avLst/>
              </a:prstGeom>
              <a:blipFill rotWithShape="0">
                <a:blip r:embed="rId3"/>
                <a:stretch>
                  <a:fillRect l="-1592" b="-21296"/>
                </a:stretch>
              </a:blipFill>
            </p:spPr>
            <p:txBody>
              <a:bodyPr/>
              <a:lstStyle/>
              <a:p>
                <a:r>
                  <a:rPr lang="zh-CN" altLang="en-US">
                    <a:noFill/>
                  </a:rPr>
                  <a:t> </a:t>
                </a:r>
              </a:p>
            </p:txBody>
          </p:sp>
        </mc:Fallback>
      </mc:AlternateContent>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414" y="3429000"/>
            <a:ext cx="2686050" cy="97155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739385087"/>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0049" y="171141"/>
            <a:ext cx="3393814"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AnnAdjustWeights</a:t>
            </a:r>
            <a:endParaRPr lang="en-US" sz="2800" b="1" dirty="0">
              <a:solidFill>
                <a:srgbClr val="0000ED"/>
              </a:solidFill>
              <a:latin typeface="Arial" pitchFamily="34" charset="0"/>
              <a:cs typeface="Arial" pitchFamily="34" charset="0"/>
            </a:endParaRPr>
          </a:p>
        </p:txBody>
      </p:sp>
      <p:sp>
        <p:nvSpPr>
          <p:cNvPr id="5" name="矩形 4"/>
          <p:cNvSpPr/>
          <p:nvPr/>
        </p:nvSpPr>
        <p:spPr>
          <a:xfrm>
            <a:off x="228600" y="3276600"/>
            <a:ext cx="8915400" cy="2677656"/>
          </a:xfrm>
          <a:prstGeom prst="rect">
            <a:avLst/>
          </a:prstGeom>
        </p:spPr>
        <p:txBody>
          <a:bodyPr wrap="square">
            <a:spAutoFit/>
          </a:bodyPr>
          <a:lstStyle/>
          <a:p>
            <a:r>
              <a:rPr lang="en-US" altLang="zh-CN" sz="1400" dirty="0">
                <a:solidFill>
                  <a:srgbClr val="008000"/>
                </a:solidFill>
                <a:latin typeface="Consolas" panose="020B0609020204030204" pitchFamily="49" charset="0"/>
              </a:rPr>
              <a:t>/* Adjust net weights using the (already) calculated deltas. */</a:t>
            </a:r>
            <a:endParaRPr lang="en-US" altLang="zh-CN" sz="1400" dirty="0">
              <a:solidFill>
                <a:srgbClr val="000000"/>
              </a:solidFill>
              <a:latin typeface="Consolas" panose="020B0609020204030204" pitchFamily="49" charset="0"/>
            </a:endParaRPr>
          </a:p>
          <a:p>
            <a:r>
              <a:rPr lang="en-US" altLang="zh-CN" sz="1400" dirty="0">
                <a:solidFill>
                  <a:srgbClr val="0000FF"/>
                </a:solidFill>
                <a:latin typeface="Consolas" panose="020B0609020204030204" pitchFamily="49" charset="0"/>
              </a:rPr>
              <a:t>void</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AnnAdjustWeights</a:t>
            </a:r>
            <a:r>
              <a:rPr lang="en-US" altLang="zh-CN" sz="1400" dirty="0">
                <a:solidFill>
                  <a:srgbClr val="000000"/>
                </a:solidFill>
                <a:latin typeface="Consolas" panose="020B0609020204030204" pitchFamily="49" charset="0"/>
              </a:rPr>
              <a:t>(</a:t>
            </a:r>
            <a:r>
              <a:rPr lang="en-US" altLang="zh-CN" sz="1400" dirty="0" err="1">
                <a:solidFill>
                  <a:srgbClr val="0000FF"/>
                </a:solidFill>
                <a:latin typeface="Consolas" panose="020B0609020204030204" pitchFamily="49" charset="0"/>
              </a:rPr>
              <a:t>struct</a:t>
            </a:r>
            <a:r>
              <a:rPr lang="en-US" altLang="zh-CN" sz="1400" dirty="0">
                <a:solidFill>
                  <a:srgbClr val="000000"/>
                </a:solidFill>
                <a:latin typeface="Consolas" panose="020B0609020204030204" pitchFamily="49" charset="0"/>
              </a:rPr>
              <a:t> </a:t>
            </a:r>
            <a:r>
              <a:rPr lang="en-US" altLang="zh-CN" sz="1400" dirty="0">
                <a:solidFill>
                  <a:srgbClr val="2B91AF"/>
                </a:solidFill>
                <a:latin typeface="Consolas" panose="020B0609020204030204" pitchFamily="49" charset="0"/>
              </a:rPr>
              <a:t>Ann</a:t>
            </a:r>
            <a:r>
              <a:rPr lang="en-US" altLang="zh-CN" sz="1400" dirty="0">
                <a:solidFill>
                  <a:srgbClr val="000000"/>
                </a:solidFill>
                <a:latin typeface="Consolas" panose="020B0609020204030204" pitchFamily="49" charset="0"/>
              </a:rPr>
              <a:t> *</a:t>
            </a:r>
            <a:r>
              <a:rPr lang="en-US" altLang="zh-CN" sz="1400" dirty="0">
                <a:solidFill>
                  <a:srgbClr val="808080"/>
                </a:solidFill>
                <a:latin typeface="Consolas" panose="020B0609020204030204" pitchFamily="49" charset="0"/>
              </a:rPr>
              <a:t>net</a:t>
            </a:r>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a:t>
            </a:r>
            <a:r>
              <a:rPr lang="en-US" altLang="zh-CN" sz="1400" dirty="0" err="1">
                <a:solidFill>
                  <a:srgbClr val="808080"/>
                </a:solidFill>
                <a:latin typeface="Consolas" panose="020B0609020204030204" pitchFamily="49" charset="0"/>
              </a:rPr>
              <a:t>setlen</a:t>
            </a:r>
            <a:r>
              <a:rPr lang="en-US" altLang="zh-CN" sz="1400"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j,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layers = </a:t>
            </a:r>
            <a:r>
              <a:rPr lang="en-US" altLang="zh-CN" sz="1400" dirty="0">
                <a:solidFill>
                  <a:srgbClr val="6F008A"/>
                </a:solidFill>
                <a:latin typeface="Consolas" panose="020B0609020204030204" pitchFamily="49" charset="0"/>
              </a:rPr>
              <a:t>LAYERS</a:t>
            </a:r>
            <a:r>
              <a:rPr lang="en-US" altLang="zh-CN" sz="1400" dirty="0">
                <a:solidFill>
                  <a:srgbClr val="000000"/>
                </a:solidFill>
                <a:latin typeface="Consolas" panose="020B0609020204030204" pitchFamily="49" charset="0"/>
              </a:rPr>
              <a:t>(</a:t>
            </a:r>
            <a:r>
              <a:rPr lang="en-US" altLang="zh-CN" sz="1400" dirty="0">
                <a:solidFill>
                  <a:srgbClr val="808080"/>
                </a:solidFill>
                <a:latin typeface="Consolas" panose="020B0609020204030204" pitchFamily="49" charset="0"/>
              </a:rPr>
              <a:t>net</a:t>
            </a:r>
            <a:r>
              <a:rPr lang="en-US" altLang="zh-CN" sz="1400" dirty="0">
                <a:solidFill>
                  <a:srgbClr val="000000"/>
                </a:solidFill>
                <a:latin typeface="Consolas" panose="020B0609020204030204" pitchFamily="49" charset="0"/>
              </a:rPr>
              <a:t>);</a:t>
            </a:r>
          </a:p>
          <a:p>
            <a:endParaRPr lang="zh-CN" altLang="en-US"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for</a:t>
            </a:r>
            <a:r>
              <a:rPr lang="en-US" altLang="zh-CN" sz="1400" dirty="0">
                <a:solidFill>
                  <a:srgbClr val="000000"/>
                </a:solidFill>
                <a:latin typeface="Consolas" panose="020B0609020204030204" pitchFamily="49" charset="0"/>
              </a:rPr>
              <a:t> (j = 1; j &lt; layers; j++) {</a:t>
            </a: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units = </a:t>
            </a:r>
            <a:r>
              <a:rPr lang="en-US" altLang="zh-CN" sz="1400" dirty="0">
                <a:solidFill>
                  <a:srgbClr val="6F008A"/>
                </a:solidFill>
                <a:latin typeface="Consolas" panose="020B0609020204030204" pitchFamily="49" charset="0"/>
              </a:rPr>
              <a:t>UNITS</a:t>
            </a:r>
            <a:r>
              <a:rPr lang="en-US" altLang="zh-CN" sz="1400" dirty="0">
                <a:solidFill>
                  <a:srgbClr val="000000"/>
                </a:solidFill>
                <a:latin typeface="Consolas" panose="020B0609020204030204" pitchFamily="49" charset="0"/>
              </a:rPr>
              <a:t>(</a:t>
            </a:r>
            <a:r>
              <a:rPr lang="en-US" altLang="zh-CN" sz="1400" dirty="0">
                <a:solidFill>
                  <a:srgbClr val="808080"/>
                </a:solidFill>
                <a:latin typeface="Consolas" panose="020B0609020204030204" pitchFamily="49" charset="0"/>
              </a:rPr>
              <a:t>net</a:t>
            </a:r>
            <a:r>
              <a:rPr lang="en-US" altLang="zh-CN" sz="1400" dirty="0">
                <a:solidFill>
                  <a:srgbClr val="000000"/>
                </a:solidFill>
                <a:latin typeface="Consolas" panose="020B0609020204030204" pitchFamily="49" charset="0"/>
              </a:rPr>
              <a:t>, j);</a:t>
            </a: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int</a:t>
            </a:r>
            <a:r>
              <a:rPr lang="en-US" altLang="zh-CN" sz="1400" dirty="0">
                <a:solidFill>
                  <a:srgbClr val="000000"/>
                </a:solidFill>
                <a:latin typeface="Consolas" panose="020B0609020204030204" pitchFamily="49" charset="0"/>
              </a:rPr>
              <a:t> weights = units * </a:t>
            </a:r>
            <a:r>
              <a:rPr lang="en-US" altLang="zh-CN" sz="1400" dirty="0">
                <a:solidFill>
                  <a:srgbClr val="6F008A"/>
                </a:solidFill>
                <a:latin typeface="Consolas" panose="020B0609020204030204" pitchFamily="49" charset="0"/>
              </a:rPr>
              <a:t>UNITS</a:t>
            </a:r>
            <a:r>
              <a:rPr lang="en-US" altLang="zh-CN" sz="1400" dirty="0">
                <a:solidFill>
                  <a:srgbClr val="000000"/>
                </a:solidFill>
                <a:latin typeface="Consolas" panose="020B0609020204030204" pitchFamily="49" charset="0"/>
              </a:rPr>
              <a:t>(</a:t>
            </a:r>
            <a:r>
              <a:rPr lang="en-US" altLang="zh-CN" sz="1400" dirty="0">
                <a:solidFill>
                  <a:srgbClr val="808080"/>
                </a:solidFill>
                <a:latin typeface="Consolas" panose="020B0609020204030204" pitchFamily="49" charset="0"/>
              </a:rPr>
              <a:t>net</a:t>
            </a:r>
            <a:r>
              <a:rPr lang="en-US" altLang="zh-CN" sz="1400" dirty="0">
                <a:solidFill>
                  <a:srgbClr val="000000"/>
                </a:solidFill>
                <a:latin typeface="Consolas" panose="020B0609020204030204" pitchFamily="49" charset="0"/>
              </a:rPr>
              <a:t>,j-1);</a:t>
            </a:r>
          </a:p>
          <a:p>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for</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 0;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&lt; weights; </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dirty="0">
                <a:solidFill>
                  <a:srgbClr val="808080"/>
                </a:solidFill>
                <a:latin typeface="Consolas" panose="020B0609020204030204" pitchFamily="49" charset="0"/>
              </a:rPr>
              <a:t>net</a:t>
            </a:r>
            <a:r>
              <a:rPr lang="en-US" altLang="zh-CN" sz="1400" dirty="0">
                <a:solidFill>
                  <a:srgbClr val="000000"/>
                </a:solidFill>
                <a:latin typeface="Consolas" panose="020B0609020204030204" pitchFamily="49" charset="0"/>
              </a:rPr>
              <a:t>-&gt;layer[j].weight[</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 -= </a:t>
            </a:r>
            <a:r>
              <a:rPr lang="en-US" altLang="zh-CN" sz="1400" dirty="0">
                <a:solidFill>
                  <a:srgbClr val="6F008A"/>
                </a:solidFill>
                <a:latin typeface="Consolas" panose="020B0609020204030204" pitchFamily="49" charset="0"/>
              </a:rPr>
              <a:t>LEARN_RATE</a:t>
            </a:r>
            <a:r>
              <a:rPr lang="en-US" altLang="zh-CN" sz="1400" dirty="0">
                <a:solidFill>
                  <a:srgbClr val="000000"/>
                </a:solidFill>
                <a:latin typeface="Consolas" panose="020B0609020204030204" pitchFamily="49" charset="0"/>
              </a:rPr>
              <a:t>(</a:t>
            </a:r>
            <a:r>
              <a:rPr lang="en-US" altLang="zh-CN" sz="1400" dirty="0">
                <a:solidFill>
                  <a:srgbClr val="808080"/>
                </a:solidFill>
                <a:latin typeface="Consolas" panose="020B0609020204030204" pitchFamily="49" charset="0"/>
              </a:rPr>
              <a:t>net</a:t>
            </a:r>
            <a:r>
              <a:rPr lang="en-US" altLang="zh-CN" sz="1400" dirty="0">
                <a:solidFill>
                  <a:srgbClr val="000000"/>
                </a:solidFill>
                <a:latin typeface="Consolas" panose="020B0609020204030204" pitchFamily="49" charset="0"/>
              </a:rPr>
              <a:t>)/</a:t>
            </a:r>
            <a:r>
              <a:rPr lang="en-US" altLang="zh-CN" sz="1400" dirty="0" err="1">
                <a:solidFill>
                  <a:srgbClr val="808080"/>
                </a:solidFill>
                <a:latin typeface="Consolas" panose="020B0609020204030204" pitchFamily="49" charset="0"/>
              </a:rPr>
              <a:t>setlen</a:t>
            </a:r>
            <a:r>
              <a:rPr lang="en-US" altLang="zh-CN" sz="1400" dirty="0">
                <a:solidFill>
                  <a:srgbClr val="000000"/>
                </a:solidFill>
                <a:latin typeface="Consolas" panose="020B0609020204030204" pitchFamily="49" charset="0"/>
              </a:rPr>
              <a:t>*</a:t>
            </a:r>
            <a:r>
              <a:rPr lang="en-US" altLang="zh-CN" sz="1400" dirty="0">
                <a:solidFill>
                  <a:srgbClr val="808080"/>
                </a:solidFill>
                <a:latin typeface="Consolas" panose="020B0609020204030204" pitchFamily="49" charset="0"/>
              </a:rPr>
              <a:t>net</a:t>
            </a:r>
            <a:r>
              <a:rPr lang="en-US" altLang="zh-CN" sz="1400" dirty="0">
                <a:solidFill>
                  <a:srgbClr val="000000"/>
                </a:solidFill>
                <a:latin typeface="Consolas" panose="020B0609020204030204" pitchFamily="49" charset="0"/>
              </a:rPr>
              <a:t>-&gt;layer[j].delta[</a:t>
            </a:r>
            <a:r>
              <a:rPr lang="en-US" altLang="zh-CN" sz="1400" dirty="0" err="1">
                <a:solidFill>
                  <a:srgbClr val="000000"/>
                </a:solidFill>
                <a:latin typeface="Consolas" panose="020B0609020204030204" pitchFamily="49" charset="0"/>
              </a:rPr>
              <a:t>i</a:t>
            </a:r>
            <a:r>
              <a:rPr lang="en-US" altLang="zh-CN" sz="1400" dirty="0">
                <a:solidFill>
                  <a:srgbClr val="000000"/>
                </a:solidFill>
                <a:latin typeface="Consolas" panose="020B0609020204030204" pitchFamily="49" charset="0"/>
              </a:rPr>
              <a:t>];</a:t>
            </a:r>
          </a:p>
          <a:p>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endParaRPr lang="zh-CN" altLang="en-US" sz="1400" dirty="0"/>
          </a:p>
        </p:txBody>
      </p:sp>
      <mc:AlternateContent xmlns:mc="http://schemas.openxmlformats.org/markup-compatibility/2006" xmlns:a14="http://schemas.microsoft.com/office/drawing/2010/main">
        <mc:Choice Requires="a14">
          <p:sp>
            <p:nvSpPr>
              <p:cNvPr id="6" name="矩形 5"/>
              <p:cNvSpPr/>
              <p:nvPr/>
            </p:nvSpPr>
            <p:spPr>
              <a:xfrm>
                <a:off x="1828800" y="786831"/>
                <a:ext cx="3325526" cy="857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𝑜𝑙𝑑</m:t>
                          </m:r>
                        </m:sup>
                      </m:sSubSup>
                      <m:r>
                        <a:rPr lang="en-US" altLang="zh-CN" i="1">
                          <a:latin typeface="Cambria Math" panose="02040503050406030204" pitchFamily="18" charset="0"/>
                        </a:rPr>
                        <m:t>−</m:t>
                      </m:r>
                      <m:r>
                        <a:rPr lang="zh-CN" altLang="en-US" i="1" dirty="0">
                          <a:latin typeface="Cambria Math" panose="02040503050406030204" pitchFamily="18" charset="0"/>
                        </a:rPr>
                        <m:t>𝜌</m:t>
                      </m:r>
                      <m:r>
                        <a:rPr lang="en-US" altLang="zh-CN" i="1" dirty="0">
                          <a:latin typeface="Cambria Math" panose="02040503050406030204" pitchFamily="18" charset="0"/>
                        </a:rPr>
                        <m:t>∗</m:t>
                      </m:r>
                      <m:f>
                        <m:fPr>
                          <m:ctrlPr>
                            <a:rPr lang="en-US" altLang="zh-CN" i="1" dirty="0" smtClean="0">
                              <a:solidFill>
                                <a:schemeClr val="tx1"/>
                              </a:solidFill>
                              <a:latin typeface="Cambria Math" panose="02040503050406030204" pitchFamily="18" charset="0"/>
                            </a:rPr>
                          </m:ctrlPr>
                        </m:fPr>
                        <m:num>
                          <m:r>
                            <a:rPr lang="el-GR" altLang="zh-CN" dirty="0">
                              <a:solidFill>
                                <a:schemeClr val="tx1"/>
                              </a:solidFill>
                              <a:latin typeface="Cambria Math" panose="02040503050406030204" pitchFamily="18" charset="0"/>
                              <a:ea typeface="Cambria Math" panose="02040503050406030204" pitchFamily="18" charset="0"/>
                            </a:rPr>
                            <m:t>𝜕</m:t>
                          </m:r>
                          <m:r>
                            <a:rPr lang="en-US" altLang="zh-CN" i="1" dirty="0">
                              <a:solidFill>
                                <a:schemeClr val="tx1"/>
                              </a:solidFill>
                              <a:latin typeface="Cambria Math" panose="02040503050406030204" pitchFamily="18" charset="0"/>
                            </a:rPr>
                            <m:t>𝐸</m:t>
                          </m:r>
                        </m:num>
                        <m:den>
                          <m:r>
                            <a:rPr lang="el-GR" altLang="zh-CN" dirty="0">
                              <a:solidFill>
                                <a:schemeClr val="tx1"/>
                              </a:solidFill>
                              <a:latin typeface="Cambria Math" panose="02040503050406030204" pitchFamily="18" charset="0"/>
                              <a:ea typeface="Cambria Math" panose="02040503050406030204" pitchFamily="18" charset="0"/>
                            </a:rPr>
                            <m:t>𝜕</m:t>
                          </m:r>
                          <m:sSub>
                            <m:sSubPr>
                              <m:ctrlPr>
                                <a:rPr lang="el-GR"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ea typeface="Cambria Math" panose="02040503050406030204" pitchFamily="18" charset="0"/>
                                </a:rPr>
                                <m:t>𝑤</m:t>
                              </m:r>
                            </m:e>
                            <m:sub>
                              <m:r>
                                <a:rPr lang="en-US" altLang="zh-CN" i="1" dirty="0">
                                  <a:solidFill>
                                    <a:schemeClr val="tx1"/>
                                  </a:solidFill>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828800" y="786831"/>
                <a:ext cx="3325526" cy="85702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079157" y="1828800"/>
                <a:ext cx="5254324" cy="786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𝑜𝑙𝑑</m:t>
                          </m:r>
                        </m:sup>
                      </m:sSubSup>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𝐿𝐸𝐴𝑅𝑁</m:t>
                          </m:r>
                          <m:r>
                            <a:rPr lang="en-US" altLang="zh-CN" b="0" i="1" smtClean="0">
                              <a:latin typeface="Cambria Math" panose="02040503050406030204" pitchFamily="18" charset="0"/>
                            </a:rPr>
                            <m:t>_</m:t>
                          </m:r>
                          <m:r>
                            <a:rPr lang="en-US" altLang="zh-CN" b="0" i="1" smtClean="0">
                              <a:latin typeface="Cambria Math" panose="02040503050406030204" pitchFamily="18" charset="0"/>
                            </a:rPr>
                            <m:t>𝑅𝐴𝑇𝐸</m:t>
                          </m:r>
                        </m:num>
                        <m:den>
                          <m:r>
                            <a:rPr lang="en-US" altLang="zh-CN" b="0" i="1" smtClean="0">
                              <a:latin typeface="Cambria Math" panose="02040503050406030204" pitchFamily="18" charset="0"/>
                            </a:rPr>
                            <m:t>𝑠𝑒𝑡𝑙𝑒𝑛</m:t>
                          </m:r>
                        </m:den>
                      </m:f>
                      <m:r>
                        <a:rPr lang="en-US" altLang="zh-CN" i="1" dirty="0">
                          <a:latin typeface="Cambria Math" panose="02040503050406030204" pitchFamily="18" charset="0"/>
                        </a:rPr>
                        <m:t>∗</m:t>
                      </m:r>
                      <m:r>
                        <a:rPr lang="en-US" altLang="zh-CN" b="0" i="1" dirty="0" smtClean="0">
                          <a:solidFill>
                            <a:schemeClr val="tx1"/>
                          </a:solidFill>
                          <a:latin typeface="Cambria Math" panose="02040503050406030204" pitchFamily="18" charset="0"/>
                        </a:rPr>
                        <m:t>𝑑𝑒𝑙𝑡𝑎</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079157" y="1828800"/>
                <a:ext cx="5254324" cy="786369"/>
              </a:xfrm>
              <a:prstGeom prst="rect">
                <a:avLst/>
              </a:prstGeom>
              <a:blipFill rotWithShape="0">
                <a:blip r:embed="rId3"/>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392006249"/>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
            <a:ext cx="9236824"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Batch gradient decent </a:t>
            </a:r>
            <a:r>
              <a:rPr lang="en-US" sz="2800" b="1" dirty="0">
                <a:solidFill>
                  <a:srgbClr val="0000ED"/>
                </a:solidFill>
                <a:latin typeface="Arial" pitchFamily="34" charset="0"/>
                <a:cs typeface="Arial" pitchFamily="34" charset="0"/>
              </a:rPr>
              <a:t>VS </a:t>
            </a:r>
            <a:r>
              <a:rPr lang="en-US" sz="2800" b="1" dirty="0" smtClean="0">
                <a:solidFill>
                  <a:srgbClr val="0000ED"/>
                </a:solidFill>
                <a:latin typeface="Arial" pitchFamily="34" charset="0"/>
                <a:cs typeface="Arial" pitchFamily="34" charset="0"/>
              </a:rPr>
              <a:t>Stochastic</a:t>
            </a:r>
            <a:r>
              <a:rPr lang="en-US" sz="2800" b="1" dirty="0">
                <a:solidFill>
                  <a:srgbClr val="0000ED"/>
                </a:solidFill>
                <a:latin typeface="Arial" pitchFamily="34" charset="0"/>
                <a:cs typeface="Arial" pitchFamily="34" charset="0"/>
              </a:rPr>
              <a:t> </a:t>
            </a:r>
            <a:r>
              <a:rPr lang="en-US" sz="2800" b="1" dirty="0" smtClean="0">
                <a:solidFill>
                  <a:srgbClr val="0000ED"/>
                </a:solidFill>
                <a:latin typeface="Arial" pitchFamily="34" charset="0"/>
                <a:cs typeface="Arial" pitchFamily="34" charset="0"/>
              </a:rPr>
              <a:t>gradient decent</a:t>
            </a:r>
            <a:endParaRPr lang="en-US" sz="2800" b="1" dirty="0">
              <a:solidFill>
                <a:srgbClr val="0000ED"/>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762000" y="914400"/>
                <a:ext cx="3237040" cy="683457"/>
              </a:xfrm>
              <a:prstGeom prst="rect">
                <a:avLst/>
              </a:prstGeom>
            </p:spPr>
            <p:txBody>
              <a:bodyPr wrap="none">
                <a:spAutoFit/>
              </a:bodyPr>
              <a:lstStyle/>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𝑜𝑙𝑑</m:t>
                        </m:r>
                      </m:sup>
                    </m:sSubSup>
                    <m:r>
                      <a:rPr lang="en-US" altLang="zh-CN" i="1">
                        <a:latin typeface="Cambria Math" panose="02040503050406030204" pitchFamily="18" charset="0"/>
                      </a:rPr>
                      <m:t>−</m:t>
                    </m:r>
                    <m:r>
                      <a:rPr lang="zh-CN" altLang="en-US" i="1" dirty="0">
                        <a:latin typeface="Cambria Math" panose="02040503050406030204" pitchFamily="18" charset="0"/>
                      </a:rPr>
                      <m:t>𝜌</m:t>
                    </m:r>
                    <m:r>
                      <a:rPr lang="en-US" altLang="zh-CN" i="1" dirty="0">
                        <a:latin typeface="Cambria Math" panose="02040503050406030204" pitchFamily="18" charset="0"/>
                      </a:rPr>
                      <m:t>∗</m:t>
                    </m:r>
                    <m:f>
                      <m:fPr>
                        <m:ctrlPr>
                          <a:rPr lang="en-US" altLang="zh-CN" i="1" dirty="0" smtClean="0">
                            <a:solidFill>
                              <a:schemeClr val="tx1"/>
                            </a:solidFill>
                            <a:latin typeface="Cambria Math" panose="02040503050406030204" pitchFamily="18" charset="0"/>
                          </a:rPr>
                        </m:ctrlPr>
                      </m:fPr>
                      <m:num>
                        <m:r>
                          <a:rPr lang="el-GR" altLang="zh-CN" dirty="0">
                            <a:solidFill>
                              <a:schemeClr val="tx1"/>
                            </a:solidFill>
                            <a:latin typeface="Cambria Math" panose="02040503050406030204" pitchFamily="18" charset="0"/>
                            <a:ea typeface="Cambria Math" panose="02040503050406030204" pitchFamily="18" charset="0"/>
                          </a:rPr>
                          <m:t>𝜕</m:t>
                        </m:r>
                        <m:r>
                          <a:rPr lang="en-US" altLang="zh-CN" i="1" dirty="0">
                            <a:solidFill>
                              <a:schemeClr val="tx1"/>
                            </a:solidFill>
                            <a:latin typeface="Cambria Math" panose="02040503050406030204" pitchFamily="18" charset="0"/>
                          </a:rPr>
                          <m:t>𝐸</m:t>
                        </m:r>
                      </m:num>
                      <m:den>
                        <m:r>
                          <a:rPr lang="el-GR" altLang="zh-CN" dirty="0">
                            <a:solidFill>
                              <a:schemeClr val="tx1"/>
                            </a:solidFill>
                            <a:latin typeface="Cambria Math" panose="02040503050406030204" pitchFamily="18" charset="0"/>
                            <a:ea typeface="Cambria Math" panose="02040503050406030204" pitchFamily="18" charset="0"/>
                          </a:rPr>
                          <m:t>𝜕</m:t>
                        </m:r>
                        <m:sSub>
                          <m:sSubPr>
                            <m:ctrlPr>
                              <a:rPr lang="el-GR"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ea typeface="Cambria Math" panose="02040503050406030204" pitchFamily="18" charset="0"/>
                              </a:rPr>
                              <m:t>𝑤</m:t>
                            </m:r>
                          </m:e>
                          <m:sub>
                            <m:r>
                              <a:rPr lang="en-US" altLang="zh-CN" i="1" dirty="0">
                                <a:solidFill>
                                  <a:schemeClr val="tx1"/>
                                </a:solidFill>
                                <a:latin typeface="Cambria Math" panose="02040503050406030204" pitchFamily="18" charset="0"/>
                                <a:ea typeface="Cambria Math" panose="02040503050406030204" pitchFamily="18" charset="0"/>
                              </a:rPr>
                              <m:t>𝑖</m:t>
                            </m:r>
                          </m:sub>
                        </m:sSub>
                      </m:den>
                    </m:f>
                  </m:oMath>
                </a14:m>
                <a:r>
                  <a:rPr lang="zh-CN" altLang="en-US" dirty="0" smtClean="0"/>
                  <a:t> </a:t>
                </a:r>
                <a:endParaRPr lang="en-US" altLang="zh-CN" dirty="0" smtClean="0"/>
              </a:p>
            </p:txBody>
          </p:sp>
        </mc:Choice>
        <mc:Fallback xmlns="">
          <p:sp>
            <p:nvSpPr>
              <p:cNvPr id="2" name="矩形 1"/>
              <p:cNvSpPr>
                <a:spLocks noRot="1" noChangeAspect="1" noMove="1" noResize="1" noEditPoints="1" noAdjustHandles="1" noChangeArrowheads="1" noChangeShapeType="1" noTextEdit="1"/>
              </p:cNvSpPr>
              <p:nvPr/>
            </p:nvSpPr>
            <p:spPr>
              <a:xfrm>
                <a:off x="762000" y="914400"/>
                <a:ext cx="3237040" cy="683457"/>
              </a:xfrm>
              <a:prstGeom prst="rect">
                <a:avLst/>
              </a:prstGeom>
              <a:blipFill rotWithShape="0">
                <a:blip r:embed="rId2"/>
                <a:stretch>
                  <a:fillRect/>
                </a:stretch>
              </a:blipFill>
            </p:spPr>
            <p:txBody>
              <a:bodyPr/>
              <a:lstStyle/>
              <a:p>
                <a:r>
                  <a:rPr lang="zh-CN" altLang="en-US">
                    <a:noFill/>
                  </a:rPr>
                  <a:t> </a:t>
                </a:r>
              </a:p>
            </p:txBody>
          </p:sp>
        </mc:Fallback>
      </mc:AlternateContent>
      <p:sp>
        <p:nvSpPr>
          <p:cNvPr id="3" name="文本框 2"/>
          <p:cNvSpPr txBox="1"/>
          <p:nvPr/>
        </p:nvSpPr>
        <p:spPr>
          <a:xfrm>
            <a:off x="533400" y="1981200"/>
            <a:ext cx="8004114" cy="4154984"/>
          </a:xfrm>
          <a:prstGeom prst="rect">
            <a:avLst/>
          </a:prstGeom>
          <a:noFill/>
        </p:spPr>
        <p:txBody>
          <a:bodyPr wrap="none" rtlCol="0">
            <a:spAutoFit/>
          </a:bodyPr>
          <a:lstStyle/>
          <a:p>
            <a:r>
              <a:rPr lang="en-US" altLang="zh-CN" dirty="0" smtClean="0"/>
              <a:t>How to find the most exact gradient? </a:t>
            </a:r>
          </a:p>
          <a:p>
            <a:r>
              <a:rPr lang="en-US" altLang="zh-CN" dirty="0" smtClean="0"/>
              <a:t>Pass all the training data to update gradients in one iteration.</a:t>
            </a:r>
          </a:p>
          <a:p>
            <a:r>
              <a:rPr lang="en-US" altLang="zh-CN" b="1" dirty="0">
                <a:solidFill>
                  <a:srgbClr val="0000ED"/>
                </a:solidFill>
                <a:latin typeface="Arial" pitchFamily="34" charset="0"/>
                <a:cs typeface="Arial" pitchFamily="34" charset="0"/>
              </a:rPr>
              <a:t>Batch gradient </a:t>
            </a:r>
            <a:r>
              <a:rPr lang="en-US" altLang="zh-CN" b="1" dirty="0" smtClean="0">
                <a:solidFill>
                  <a:srgbClr val="0000ED"/>
                </a:solidFill>
                <a:latin typeface="Arial" pitchFamily="34" charset="0"/>
                <a:cs typeface="Arial" pitchFamily="34" charset="0"/>
              </a:rPr>
              <a:t>decent</a:t>
            </a:r>
          </a:p>
          <a:p>
            <a:endParaRPr lang="en-US" altLang="zh-CN" b="1" dirty="0">
              <a:solidFill>
                <a:srgbClr val="0000ED"/>
              </a:solidFill>
              <a:latin typeface="Arial" pitchFamily="34" charset="0"/>
              <a:cs typeface="Arial" pitchFamily="34" charset="0"/>
            </a:endParaRPr>
          </a:p>
          <a:p>
            <a:r>
              <a:rPr lang="en-US" altLang="zh-CN" dirty="0"/>
              <a:t>How to </a:t>
            </a:r>
            <a:r>
              <a:rPr lang="en-US" altLang="zh-CN" dirty="0" smtClean="0"/>
              <a:t>train the model fast?</a:t>
            </a:r>
          </a:p>
          <a:p>
            <a:r>
              <a:rPr lang="en-US" altLang="zh-CN" dirty="0" smtClean="0"/>
              <a:t>Pass one training example to update gradients in one iteration.</a:t>
            </a:r>
          </a:p>
          <a:p>
            <a:r>
              <a:rPr lang="en-US" altLang="zh-CN" b="1" dirty="0">
                <a:solidFill>
                  <a:srgbClr val="0000ED"/>
                </a:solidFill>
                <a:latin typeface="Arial" pitchFamily="34" charset="0"/>
                <a:cs typeface="Arial" pitchFamily="34" charset="0"/>
              </a:rPr>
              <a:t>Stochastic gradient decent</a:t>
            </a:r>
          </a:p>
          <a:p>
            <a:endParaRPr lang="en-US" altLang="zh-CN" dirty="0" smtClean="0"/>
          </a:p>
          <a:p>
            <a:endParaRPr lang="en-US" altLang="zh-CN" dirty="0"/>
          </a:p>
          <a:p>
            <a:r>
              <a:rPr lang="en-US" altLang="zh-CN" dirty="0" smtClean="0"/>
              <a:t>compromise: 1%-5% of the training data to update gradients in </a:t>
            </a:r>
          </a:p>
          <a:p>
            <a:r>
              <a:rPr lang="en-US" altLang="zh-CN" dirty="0" smtClean="0"/>
              <a:t>		one iteration.</a:t>
            </a:r>
          </a:p>
        </p:txBody>
      </p:sp>
      <p:sp>
        <p:nvSpPr>
          <p:cNvPr id="5" name="圆角矩形标注 4"/>
          <p:cNvSpPr/>
          <p:nvPr/>
        </p:nvSpPr>
        <p:spPr bwMode="auto">
          <a:xfrm>
            <a:off x="5943600" y="1066800"/>
            <a:ext cx="3200400" cy="612648"/>
          </a:xfrm>
          <a:prstGeom prst="wedgeRoundRectCallout">
            <a:avLst>
              <a:gd name="adj1" fmla="val -114401"/>
              <a:gd name="adj2" fmla="val -16833"/>
              <a:gd name="adj3" fmla="val 16667"/>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b="1" dirty="0"/>
              <a:t> </a:t>
            </a:r>
            <a:r>
              <a:rPr lang="en-US" altLang="zh-CN" b="1" dirty="0" smtClean="0"/>
              <a:t>representativeness??</a:t>
            </a:r>
            <a:endParaRPr kumimoji="0" lang="zh-CN" altLang="en-US" sz="2400" b="0" i="0" u="none" strike="noStrike" cap="none" normalizeH="0" baseline="0" dirty="0" smtClean="0">
              <a:ln>
                <a:noFill/>
              </a:ln>
              <a:solidFill>
                <a:schemeClr val="tx1"/>
              </a:solidFill>
              <a:effectLst/>
              <a:latin typeface="Times New Roman" pitchFamily="18"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59240947"/>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3518977"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Termination of ANN</a:t>
            </a:r>
            <a:endParaRPr lang="en-US" sz="2800" b="1" dirty="0">
              <a:solidFill>
                <a:srgbClr val="0000ED"/>
              </a:solidFill>
              <a:latin typeface="Arial" pitchFamily="34" charset="0"/>
              <a:cs typeface="Arial" pitchFamily="34" charset="0"/>
            </a:endParaRPr>
          </a:p>
        </p:txBody>
      </p:sp>
      <p:sp>
        <p:nvSpPr>
          <p:cNvPr id="3" name="文本框 2"/>
          <p:cNvSpPr txBox="1"/>
          <p:nvPr/>
        </p:nvSpPr>
        <p:spPr>
          <a:xfrm>
            <a:off x="762000" y="1066800"/>
            <a:ext cx="4607352" cy="1938992"/>
          </a:xfrm>
          <a:prstGeom prst="rect">
            <a:avLst/>
          </a:prstGeom>
          <a:noFill/>
        </p:spPr>
        <p:txBody>
          <a:bodyPr wrap="none" rtlCol="0">
            <a:spAutoFit/>
          </a:bodyPr>
          <a:lstStyle/>
          <a:p>
            <a:r>
              <a:rPr lang="en-US" altLang="zh-CN" dirty="0" smtClean="0"/>
              <a:t>1. Early stopping before over fitting</a:t>
            </a:r>
          </a:p>
          <a:p>
            <a:endParaRPr lang="en-US" altLang="zh-CN" dirty="0" smtClean="0"/>
          </a:p>
          <a:p>
            <a:r>
              <a:rPr lang="en-US" altLang="zh-CN" dirty="0" smtClean="0"/>
              <a:t>2. Max epochs/iterations</a:t>
            </a:r>
          </a:p>
          <a:p>
            <a:endParaRPr lang="en-US" altLang="zh-CN" dirty="0"/>
          </a:p>
          <a:p>
            <a:r>
              <a:rPr lang="en-US" altLang="zh-CN" dirty="0" smtClean="0"/>
              <a:t>3.</a:t>
            </a:r>
            <a:r>
              <a:rPr lang="zh-CN" altLang="en-US" dirty="0" smtClean="0"/>
              <a:t> </a:t>
            </a:r>
            <a:r>
              <a:rPr lang="en-US" altLang="zh-CN" dirty="0" smtClean="0"/>
              <a:t>Min loss</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819400"/>
            <a:ext cx="4907420" cy="304323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4043216842"/>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14400" y="152400"/>
            <a:ext cx="4743093"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Neural </a:t>
            </a:r>
            <a:r>
              <a:rPr lang="en-US" sz="2800" b="1" dirty="0" err="1" smtClean="0">
                <a:solidFill>
                  <a:srgbClr val="0000ED"/>
                </a:solidFill>
                <a:latin typeface="Arial" pitchFamily="34" charset="0"/>
                <a:cs typeface="Arial" pitchFamily="34" charset="0"/>
              </a:rPr>
              <a:t>Redis</a:t>
            </a:r>
            <a:r>
              <a:rPr lang="en-US" sz="2800" b="1" dirty="0" smtClean="0">
                <a:solidFill>
                  <a:srgbClr val="0000ED"/>
                </a:solidFill>
                <a:latin typeface="Arial" pitchFamily="34" charset="0"/>
                <a:cs typeface="Arial" pitchFamily="34" charset="0"/>
              </a:rPr>
              <a:t> API(</a:t>
            </a:r>
            <a:r>
              <a:rPr lang="zh-CN" altLang="en-US" sz="2800" b="1" dirty="0">
                <a:solidFill>
                  <a:srgbClr val="0000ED"/>
                </a:solidFill>
                <a:latin typeface="Arial" pitchFamily="34" charset="0"/>
                <a:cs typeface="Arial" pitchFamily="34" charset="0"/>
              </a:rPr>
              <a:t>接口介绍</a:t>
            </a:r>
            <a:r>
              <a:rPr lang="en-US" sz="2800" b="1" dirty="0" smtClean="0">
                <a:solidFill>
                  <a:srgbClr val="0000ED"/>
                </a:solidFill>
                <a:latin typeface="Arial" pitchFamily="34" charset="0"/>
                <a:cs typeface="Arial" pitchFamily="34" charset="0"/>
              </a:rPr>
              <a:t>)</a:t>
            </a:r>
            <a:endParaRPr lang="en-US" sz="2800" b="1" dirty="0">
              <a:solidFill>
                <a:srgbClr val="0000ED"/>
              </a:solidFill>
              <a:latin typeface="Arial" pitchFamily="34" charset="0"/>
              <a:cs typeface="Arial" pitchFamily="34" charset="0"/>
            </a:endParaRPr>
          </a:p>
        </p:txBody>
      </p:sp>
      <p:sp>
        <p:nvSpPr>
          <p:cNvPr id="2" name="文本框 1"/>
          <p:cNvSpPr txBox="1"/>
          <p:nvPr/>
        </p:nvSpPr>
        <p:spPr>
          <a:xfrm>
            <a:off x="838200" y="1371600"/>
            <a:ext cx="5725798" cy="3416320"/>
          </a:xfrm>
          <a:prstGeom prst="rect">
            <a:avLst/>
          </a:prstGeom>
          <a:noFill/>
        </p:spPr>
        <p:txBody>
          <a:bodyPr wrap="none" rtlCol="0">
            <a:spAutoFit/>
          </a:bodyPr>
          <a:lstStyle/>
          <a:p>
            <a:r>
              <a:rPr lang="en-US" altLang="zh-CN" dirty="0" smtClean="0"/>
              <a:t>Load the extension</a:t>
            </a:r>
          </a:p>
          <a:p>
            <a:r>
              <a:rPr lang="en-US" altLang="zh-CN" dirty="0" smtClean="0"/>
              <a:t>NR.CREATE (REGRESSOR/CLASSIFIER)</a:t>
            </a:r>
          </a:p>
          <a:p>
            <a:r>
              <a:rPr lang="en-US" altLang="zh-CN" dirty="0" smtClean="0"/>
              <a:t>NR.OBSERVE</a:t>
            </a:r>
          </a:p>
          <a:p>
            <a:r>
              <a:rPr lang="en-US" altLang="zh-CN" dirty="0" smtClean="0"/>
              <a:t>…….. </a:t>
            </a:r>
          </a:p>
          <a:p>
            <a:r>
              <a:rPr lang="en-US" altLang="zh-CN" dirty="0" smtClean="0"/>
              <a:t>……..</a:t>
            </a:r>
          </a:p>
          <a:p>
            <a:r>
              <a:rPr lang="en-US" altLang="zh-CN" dirty="0" smtClean="0"/>
              <a:t>……..</a:t>
            </a:r>
          </a:p>
          <a:p>
            <a:r>
              <a:rPr lang="en-US" altLang="zh-CN" dirty="0" smtClean="0"/>
              <a:t>NR.OBSERVE</a:t>
            </a:r>
          </a:p>
          <a:p>
            <a:r>
              <a:rPr lang="en-US" altLang="zh-CN" dirty="0" smtClean="0"/>
              <a:t>NR.TRAIN </a:t>
            </a:r>
            <a:r>
              <a:rPr lang="en-US" altLang="zh-CN" dirty="0"/>
              <a:t>net </a:t>
            </a:r>
            <a:r>
              <a:rPr lang="en-US" altLang="zh-CN" dirty="0" smtClean="0"/>
              <a:t>AUTOSTOP</a:t>
            </a:r>
          </a:p>
          <a:p>
            <a:r>
              <a:rPr lang="en-US" altLang="zh-CN" dirty="0" smtClean="0"/>
              <a:t>NR.RUN net XX, XX</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715857870"/>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4001416"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Loading </a:t>
            </a:r>
            <a:r>
              <a:rPr lang="en-US" sz="2800" b="1" dirty="0">
                <a:solidFill>
                  <a:srgbClr val="0000ED"/>
                </a:solidFill>
                <a:latin typeface="Arial" pitchFamily="34" charset="0"/>
                <a:cs typeface="Arial" pitchFamily="34" charset="0"/>
              </a:rPr>
              <a:t>the extension</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19200"/>
            <a:ext cx="8505825" cy="22193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4076482932"/>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2522870"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Train and test</a:t>
            </a:r>
            <a:endParaRPr lang="en-US" sz="2800" b="1" dirty="0">
              <a:solidFill>
                <a:srgbClr val="0000ED"/>
              </a:solidFill>
              <a:latin typeface="Arial" pitchFamily="34" charset="0"/>
              <a:cs typeface="Arial"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43000"/>
            <a:ext cx="4981575" cy="2857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00200"/>
            <a:ext cx="2133600" cy="15811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352800"/>
            <a:ext cx="1943100" cy="371475"/>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4114800"/>
            <a:ext cx="1943100" cy="45720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133604376"/>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3053015"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AVX </a:t>
            </a:r>
            <a:r>
              <a:rPr lang="en-US" altLang="zh-CN" sz="2800" b="1" dirty="0" smtClean="0">
                <a:solidFill>
                  <a:srgbClr val="0000ED"/>
                </a:solidFill>
                <a:latin typeface="Arial" pitchFamily="34" charset="0"/>
                <a:cs typeface="Arial" pitchFamily="34" charset="0"/>
              </a:rPr>
              <a:t>instructions</a:t>
            </a:r>
            <a:endParaRPr lang="en-US" sz="2800" b="1" dirty="0">
              <a:solidFill>
                <a:srgbClr val="0000ED"/>
              </a:solidFill>
              <a:latin typeface="Arial" pitchFamily="34" charset="0"/>
              <a:cs typeface="Arial" pitchFamily="34" charset="0"/>
            </a:endParaRPr>
          </a:p>
        </p:txBody>
      </p:sp>
      <p:sp>
        <p:nvSpPr>
          <p:cNvPr id="2" name="矩形 1"/>
          <p:cNvSpPr/>
          <p:nvPr/>
        </p:nvSpPr>
        <p:spPr>
          <a:xfrm>
            <a:off x="609600" y="838200"/>
            <a:ext cx="7848600" cy="5262979"/>
          </a:xfrm>
          <a:prstGeom prst="rect">
            <a:avLst/>
          </a:prstGeom>
        </p:spPr>
        <p:txBody>
          <a:bodyPr wrap="square">
            <a:spAutoFit/>
          </a:bodyPr>
          <a:lstStyle/>
          <a:p>
            <a:r>
              <a:rPr lang="en-US" altLang="zh-CN" dirty="0"/>
              <a:t>Advanced Vector Extensions (AVX) are extensions to the x86 instruction set architecture for microprocessors from Intel and AMD </a:t>
            </a:r>
            <a:r>
              <a:rPr lang="en-US" altLang="zh-CN" dirty="0" smtClean="0"/>
              <a:t>.(AVX Wikipedia )</a:t>
            </a:r>
          </a:p>
          <a:p>
            <a:r>
              <a:rPr lang="zh-CN" altLang="en-US" dirty="0"/>
              <a:t>高级</a:t>
            </a:r>
            <a:r>
              <a:rPr lang="zh-CN" altLang="en-US" dirty="0" smtClean="0"/>
              <a:t>矢量扩展指令集是</a:t>
            </a:r>
            <a:r>
              <a:rPr lang="en-US" altLang="zh-CN" dirty="0" smtClean="0"/>
              <a:t>X86</a:t>
            </a:r>
            <a:r>
              <a:rPr lang="zh-CN" altLang="en-US" dirty="0" smtClean="0"/>
              <a:t>指令架构处理器的扩充。这些处理器来自</a:t>
            </a:r>
            <a:r>
              <a:rPr lang="en-US" altLang="zh-CN" dirty="0" smtClean="0"/>
              <a:t>Intel</a:t>
            </a:r>
            <a:r>
              <a:rPr lang="zh-CN" altLang="en-US" dirty="0" smtClean="0"/>
              <a:t>和</a:t>
            </a:r>
            <a:r>
              <a:rPr lang="en-US" altLang="zh-CN" dirty="0" smtClean="0"/>
              <a:t>AMD</a:t>
            </a:r>
            <a:r>
              <a:rPr lang="zh-CN" altLang="en-US" dirty="0" smtClean="0"/>
              <a:t>。</a:t>
            </a:r>
            <a:endParaRPr lang="en-US" altLang="zh-CN" dirty="0" smtClean="0"/>
          </a:p>
          <a:p>
            <a:r>
              <a:rPr lang="en-US" altLang="zh-CN" dirty="0"/>
              <a:t>AVX uses sixteen YMM registers. Each YMM register contains:</a:t>
            </a:r>
          </a:p>
          <a:p>
            <a:r>
              <a:rPr lang="en-US" altLang="zh-CN" dirty="0"/>
              <a:t>eight 32-bit single-precision floating point numbers or</a:t>
            </a:r>
          </a:p>
          <a:p>
            <a:r>
              <a:rPr lang="en-US" altLang="zh-CN" dirty="0"/>
              <a:t>four 64-bit double-precision floating point numbers.</a:t>
            </a:r>
          </a:p>
          <a:p>
            <a:r>
              <a:rPr lang="en-US" altLang="zh-CN" dirty="0" smtClean="0"/>
              <a:t>AVX</a:t>
            </a:r>
            <a:r>
              <a:rPr lang="zh-CN" altLang="en-US" dirty="0" smtClean="0"/>
              <a:t>有</a:t>
            </a:r>
            <a:r>
              <a:rPr lang="en-US" altLang="zh-CN" dirty="0" smtClean="0"/>
              <a:t>16</a:t>
            </a:r>
            <a:r>
              <a:rPr lang="zh-CN" altLang="en-US" dirty="0" smtClean="0"/>
              <a:t>个</a:t>
            </a:r>
            <a:r>
              <a:rPr lang="en-US" altLang="zh-CN" dirty="0" smtClean="0"/>
              <a:t>YMM</a:t>
            </a:r>
            <a:r>
              <a:rPr lang="zh-CN" altLang="en-US" dirty="0" smtClean="0"/>
              <a:t>寄存器，每一个可以保存</a:t>
            </a:r>
            <a:r>
              <a:rPr lang="en-US" altLang="zh-CN" dirty="0" smtClean="0"/>
              <a:t>8</a:t>
            </a:r>
            <a:r>
              <a:rPr lang="zh-CN" altLang="en-US" dirty="0" smtClean="0"/>
              <a:t>个</a:t>
            </a:r>
            <a:r>
              <a:rPr lang="en-US" altLang="zh-CN" dirty="0" smtClean="0"/>
              <a:t>32</a:t>
            </a:r>
            <a:r>
              <a:rPr lang="zh-CN" altLang="en-US" dirty="0" smtClean="0"/>
              <a:t>位单精度浮点数，或者</a:t>
            </a:r>
            <a:r>
              <a:rPr lang="en-US" altLang="zh-CN" dirty="0" smtClean="0"/>
              <a:t>4</a:t>
            </a:r>
            <a:r>
              <a:rPr lang="zh-CN" altLang="en-US" dirty="0" smtClean="0"/>
              <a:t>个</a:t>
            </a:r>
            <a:r>
              <a:rPr lang="en-US" altLang="zh-CN" dirty="0" smtClean="0"/>
              <a:t>64</a:t>
            </a:r>
            <a:r>
              <a:rPr lang="zh-CN" altLang="en-US" dirty="0" smtClean="0"/>
              <a:t>位双精度浮点数</a:t>
            </a:r>
            <a:endParaRPr lang="en-US" altLang="zh-CN" dirty="0" smtClean="0"/>
          </a:p>
          <a:p>
            <a:endParaRPr lang="en-US" altLang="zh-CN" dirty="0" smtClean="0"/>
          </a:p>
          <a:p>
            <a:endParaRPr lang="en-US" altLang="zh-CN" dirty="0"/>
          </a:p>
          <a:p>
            <a:r>
              <a:rPr lang="zh-CN" altLang="en-US" dirty="0">
                <a:solidFill>
                  <a:srgbClr val="FF0000"/>
                </a:solidFill>
              </a:rPr>
              <a:t>一个指令周期</a:t>
            </a:r>
            <a:r>
              <a:rPr lang="zh-CN" altLang="en-US" dirty="0" smtClean="0">
                <a:solidFill>
                  <a:srgbClr val="FF0000"/>
                </a:solidFill>
              </a:rPr>
              <a:t>可以对多组对象</a:t>
            </a:r>
            <a:r>
              <a:rPr lang="zh-CN" altLang="en-US" dirty="0">
                <a:solidFill>
                  <a:srgbClr val="FF0000"/>
                </a:solidFill>
              </a:rPr>
              <a:t>同时</a:t>
            </a:r>
            <a:r>
              <a:rPr lang="zh-CN" altLang="en-US" dirty="0" smtClean="0">
                <a:solidFill>
                  <a:srgbClr val="FF0000"/>
                </a:solidFill>
              </a:rPr>
              <a:t>进行操作</a:t>
            </a:r>
            <a:endParaRPr lang="zh-CN" altLang="en-US" dirty="0">
              <a:solidFill>
                <a:srgbClr val="FF000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804864861"/>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4480"/>
            <a:ext cx="8302273" cy="523220"/>
          </a:xfrm>
          <a:prstGeom prst="rect">
            <a:avLst/>
          </a:prstGeom>
          <a:noFill/>
        </p:spPr>
        <p:txBody>
          <a:bodyPr wrap="none" rtlCol="0">
            <a:spAutoFit/>
          </a:bodyPr>
          <a:lstStyle/>
          <a:p>
            <a:r>
              <a:rPr lang="pt-BR" sz="2800" b="1" dirty="0">
                <a:solidFill>
                  <a:srgbClr val="0000ED"/>
                </a:solidFill>
                <a:latin typeface="Arial" pitchFamily="34" charset="0"/>
                <a:cs typeface="Arial" pitchFamily="34" charset="0"/>
              </a:rPr>
              <a:t>__m256 _mm256_mul_ps (__m256 a, __m256 b)</a:t>
            </a:r>
            <a:endParaRPr lang="en-US" sz="2800" b="1" dirty="0">
              <a:solidFill>
                <a:srgbClr val="0000ED"/>
              </a:solidFill>
              <a:latin typeface="Arial" pitchFamily="34" charset="0"/>
              <a:cs typeface="Arial" pitchFamily="34" charset="0"/>
            </a:endParaRPr>
          </a:p>
        </p:txBody>
      </p:sp>
      <p:sp>
        <p:nvSpPr>
          <p:cNvPr id="2" name="矩形 1"/>
          <p:cNvSpPr/>
          <p:nvPr/>
        </p:nvSpPr>
        <p:spPr>
          <a:xfrm>
            <a:off x="76200" y="2362200"/>
            <a:ext cx="9144000" cy="3785652"/>
          </a:xfrm>
          <a:prstGeom prst="rect">
            <a:avLst/>
          </a:prstGeom>
        </p:spPr>
        <p:txBody>
          <a:bodyPr wrap="square">
            <a:spAutoFit/>
          </a:bodyPr>
          <a:lstStyle/>
          <a:p>
            <a:r>
              <a:rPr lang="en-US" altLang="zh-CN" sz="2000" dirty="0">
                <a:solidFill>
                  <a:srgbClr val="808080"/>
                </a:solidFill>
                <a:latin typeface="Consolas" panose="020B0609020204030204" pitchFamily="49" charset="0"/>
              </a:rPr>
              <a:t>#</a:t>
            </a:r>
            <a:r>
              <a:rPr lang="en-US" altLang="zh-CN" sz="2000" dirty="0" err="1">
                <a:solidFill>
                  <a:srgbClr val="808080"/>
                </a:solidFill>
                <a:latin typeface="Consolas" panose="020B0609020204030204" pitchFamily="49" charset="0"/>
              </a:rPr>
              <a:t>ifdef</a:t>
            </a:r>
            <a:r>
              <a:rPr lang="en-US" altLang="zh-CN" sz="2000" dirty="0">
                <a:solidFill>
                  <a:srgbClr val="000000"/>
                </a:solidFill>
                <a:latin typeface="Consolas" panose="020B0609020204030204" pitchFamily="49" charset="0"/>
              </a:rPr>
              <a:t> USE_AVX</a:t>
            </a:r>
          </a:p>
          <a:p>
            <a:r>
              <a:rPr lang="en-US" altLang="zh-CN" sz="2000" dirty="0">
                <a:solidFill>
                  <a:srgbClr val="000000"/>
                </a:solidFill>
                <a:latin typeface="Consolas" panose="020B0609020204030204" pitchFamily="49" charset="0"/>
              </a:rPr>
              <a:t>            </a:t>
            </a:r>
            <a:r>
              <a:rPr lang="en-US" altLang="zh-CN" sz="2000" dirty="0" err="1">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psteps</a:t>
            </a:r>
            <a:r>
              <a:rPr lang="en-US" altLang="zh-CN" sz="2000" dirty="0">
                <a:solidFill>
                  <a:srgbClr val="000000"/>
                </a:solidFill>
                <a:latin typeface="Consolas" panose="020B0609020204030204" pitchFamily="49" charset="0"/>
              </a:rPr>
              <a:t> = units/8;</a:t>
            </a:r>
          </a:p>
          <a:p>
            <a:r>
              <a:rPr lang="nn-NO" altLang="zh-CN" sz="2000" dirty="0">
                <a:solidFill>
                  <a:srgbClr val="000000"/>
                </a:solidFill>
                <a:latin typeface="Consolas" panose="020B0609020204030204" pitchFamily="49" charset="0"/>
              </a:rPr>
              <a:t>            </a:t>
            </a:r>
            <a:r>
              <a:rPr lang="nn-NO" altLang="zh-CN" sz="2000" dirty="0">
                <a:solidFill>
                  <a:srgbClr val="0000FF"/>
                </a:solidFill>
                <a:latin typeface="Consolas" panose="020B0609020204030204" pitchFamily="49" charset="0"/>
              </a:rPr>
              <a:t>for</a:t>
            </a:r>
            <a:r>
              <a:rPr lang="nn-NO" altLang="zh-CN" sz="2000" dirty="0">
                <a:solidFill>
                  <a:srgbClr val="000000"/>
                </a:solidFill>
                <a:latin typeface="Consolas" panose="020B0609020204030204" pitchFamily="49" charset="0"/>
              </a:rPr>
              <a:t> (</a:t>
            </a:r>
            <a:r>
              <a:rPr lang="nn-NO" altLang="zh-CN" sz="2000" dirty="0">
                <a:solidFill>
                  <a:srgbClr val="0000FF"/>
                </a:solidFill>
                <a:latin typeface="Consolas" panose="020B0609020204030204" pitchFamily="49" charset="0"/>
              </a:rPr>
              <a:t>int</a:t>
            </a:r>
            <a:r>
              <a:rPr lang="nn-NO" altLang="zh-CN" sz="2000" dirty="0">
                <a:solidFill>
                  <a:srgbClr val="000000"/>
                </a:solidFill>
                <a:latin typeface="Consolas" panose="020B0609020204030204" pitchFamily="49" charset="0"/>
              </a:rPr>
              <a:t> x = 0; x &lt; psteps; x++) {</a:t>
            </a:r>
          </a:p>
          <a:p>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__m256</a:t>
            </a:r>
            <a:r>
              <a:rPr lang="en-US" altLang="zh-CN" sz="2000" dirty="0">
                <a:solidFill>
                  <a:srgbClr val="000000"/>
                </a:solidFill>
                <a:latin typeface="Consolas" panose="020B0609020204030204" pitchFamily="49" charset="0"/>
              </a:rPr>
              <a:t> weights = _mm256_loadu_ps(w);</a:t>
            </a:r>
          </a:p>
          <a:p>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__m256</a:t>
            </a:r>
            <a:r>
              <a:rPr lang="en-US" altLang="zh-CN" sz="2000" dirty="0">
                <a:solidFill>
                  <a:srgbClr val="000000"/>
                </a:solidFill>
                <a:latin typeface="Consolas" panose="020B0609020204030204" pitchFamily="49" charset="0"/>
              </a:rPr>
              <a:t> outputs = _mm256_loadu_ps(o);</a:t>
            </a:r>
          </a:p>
          <a:p>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__m256</a:t>
            </a:r>
            <a:r>
              <a:rPr lang="en-US" altLang="zh-CN" sz="2000" dirty="0">
                <a:solidFill>
                  <a:srgbClr val="000000"/>
                </a:solidFill>
                <a:latin typeface="Consolas" panose="020B0609020204030204" pitchFamily="49" charset="0"/>
              </a:rPr>
              <a:t> prod = _mm256_mul_ps(</a:t>
            </a:r>
            <a:r>
              <a:rPr lang="en-US" altLang="zh-CN" sz="2000" dirty="0" err="1">
                <a:solidFill>
                  <a:srgbClr val="000000"/>
                </a:solidFill>
                <a:latin typeface="Consolas" panose="020B0609020204030204" pitchFamily="49" charset="0"/>
              </a:rPr>
              <a:t>weights,outputs</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A += </a:t>
            </a:r>
            <a:r>
              <a:rPr lang="en-US" altLang="zh-CN" sz="2000" dirty="0" err="1">
                <a:solidFill>
                  <a:srgbClr val="000000"/>
                </a:solidFill>
                <a:latin typeface="Consolas" panose="020B0609020204030204" pitchFamily="49" charset="0"/>
              </a:rPr>
              <a:t>avx_horizontal_sum</a:t>
            </a:r>
            <a:r>
              <a:rPr lang="en-US" altLang="zh-CN" sz="2000" dirty="0">
                <a:solidFill>
                  <a:srgbClr val="000000"/>
                </a:solidFill>
                <a:latin typeface="Consolas" panose="020B0609020204030204" pitchFamily="49" charset="0"/>
              </a:rPr>
              <a:t>(prod);</a:t>
            </a:r>
          </a:p>
          <a:p>
            <a:r>
              <a:rPr lang="en-US" altLang="zh-CN" sz="2000" dirty="0">
                <a:solidFill>
                  <a:srgbClr val="000000"/>
                </a:solidFill>
                <a:latin typeface="Consolas" panose="020B0609020204030204" pitchFamily="49" charset="0"/>
              </a:rPr>
              <a:t>                w += 8;</a:t>
            </a:r>
          </a:p>
          <a:p>
            <a:r>
              <a:rPr lang="en-US" altLang="zh-CN" sz="2000" dirty="0">
                <a:solidFill>
                  <a:srgbClr val="000000"/>
                </a:solidFill>
                <a:latin typeface="Consolas" panose="020B0609020204030204" pitchFamily="49" charset="0"/>
              </a:rPr>
              <a:t>                o += 8;</a:t>
            </a:r>
          </a:p>
          <a:p>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            k += 8*</a:t>
            </a:r>
            <a:r>
              <a:rPr lang="en-US" altLang="zh-CN" sz="2000" dirty="0" err="1">
                <a:solidFill>
                  <a:srgbClr val="000000"/>
                </a:solidFill>
                <a:latin typeface="Consolas" panose="020B0609020204030204" pitchFamily="49" charset="0"/>
              </a:rPr>
              <a:t>psteps</a:t>
            </a:r>
            <a:r>
              <a:rPr lang="en-US" altLang="zh-CN" sz="2000" dirty="0">
                <a:solidFill>
                  <a:srgbClr val="000000"/>
                </a:solidFill>
                <a:latin typeface="Consolas" panose="020B0609020204030204" pitchFamily="49" charset="0"/>
              </a:rPr>
              <a:t>;</a:t>
            </a:r>
          </a:p>
          <a:p>
            <a:r>
              <a:rPr lang="en-US" altLang="zh-CN" sz="2000" dirty="0">
                <a:solidFill>
                  <a:srgbClr val="808080"/>
                </a:solidFill>
                <a:latin typeface="Consolas" panose="020B0609020204030204" pitchFamily="49" charset="0"/>
              </a:rPr>
              <a:t>#</a:t>
            </a:r>
            <a:r>
              <a:rPr lang="en-US" altLang="zh-CN" sz="2000" dirty="0" err="1">
                <a:solidFill>
                  <a:srgbClr val="808080"/>
                </a:solidFill>
                <a:latin typeface="Consolas" panose="020B0609020204030204" pitchFamily="49" charset="0"/>
              </a:rPr>
              <a:t>endif</a:t>
            </a:r>
            <a:endParaRPr lang="zh-CN" altLang="en-US" sz="2000" dirty="0"/>
          </a:p>
        </p:txBody>
      </p:sp>
      <p:sp>
        <p:nvSpPr>
          <p:cNvPr id="3" name="矩形标注 2"/>
          <p:cNvSpPr/>
          <p:nvPr/>
        </p:nvSpPr>
        <p:spPr bwMode="auto">
          <a:xfrm>
            <a:off x="6168176" y="954618"/>
            <a:ext cx="2971800" cy="381000"/>
          </a:xfrm>
          <a:prstGeom prst="wedgeRectCallout">
            <a:avLst>
              <a:gd name="adj1" fmla="val -38920"/>
              <a:gd name="adj2" fmla="val 660602"/>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Load data into register</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5" name="矩形标注 4"/>
          <p:cNvSpPr/>
          <p:nvPr/>
        </p:nvSpPr>
        <p:spPr bwMode="auto">
          <a:xfrm>
            <a:off x="3503141" y="5791200"/>
            <a:ext cx="5634776" cy="357018"/>
          </a:xfrm>
          <a:prstGeom prst="wedgeRectCallout">
            <a:avLst>
              <a:gd name="adj1" fmla="val 9511"/>
              <a:gd name="adj2" fmla="val -482360"/>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600" dirty="0"/>
              <a:t>Multiply packed single-precision (32-bit) floating-point elements</a:t>
            </a:r>
            <a:endParaRPr kumimoji="0" lang="zh-CN" altLang="en-US" sz="1600" b="0" i="0" u="none" strike="noStrike" cap="none" normalizeH="0" baseline="0" dirty="0" smtClean="0">
              <a:ln>
                <a:noFill/>
              </a:ln>
              <a:solidFill>
                <a:schemeClr val="tx1"/>
              </a:solidFill>
              <a:effectLst/>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287307709"/>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5615640"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Neurotransmission</a:t>
            </a:r>
            <a:r>
              <a:rPr lang="zh-CN" altLang="en-US" sz="2800" b="1" dirty="0" smtClean="0">
                <a:solidFill>
                  <a:srgbClr val="0000ED"/>
                </a:solidFill>
                <a:latin typeface="Arial" pitchFamily="34" charset="0"/>
                <a:cs typeface="Arial" pitchFamily="34" charset="0"/>
              </a:rPr>
              <a:t>（神经传递）</a:t>
            </a:r>
            <a:endParaRPr lang="en-US" sz="2800" b="1" dirty="0">
              <a:solidFill>
                <a:srgbClr val="0000ED"/>
              </a:solidFill>
              <a:latin typeface="Arial" pitchFamily="34" charset="0"/>
              <a:cs typeface="Arial"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
        <p:nvSpPr>
          <p:cNvPr id="2" name="矩形 1"/>
          <p:cNvSpPr/>
          <p:nvPr/>
        </p:nvSpPr>
        <p:spPr>
          <a:xfrm>
            <a:off x="457200" y="838200"/>
            <a:ext cx="4775886" cy="4185761"/>
          </a:xfrm>
          <a:prstGeom prst="rect">
            <a:avLst/>
          </a:prstGeom>
        </p:spPr>
        <p:txBody>
          <a:bodyPr wrap="square">
            <a:spAutoFit/>
          </a:bodyPr>
          <a:lstStyle/>
          <a:p>
            <a:r>
              <a:rPr lang="en-US" altLang="zh-CN" sz="1400" dirty="0">
                <a:latin typeface="宋体" panose="02010600030101010101" pitchFamily="2" charset="-122"/>
                <a:ea typeface="宋体" panose="02010600030101010101" pitchFamily="2" charset="-122"/>
              </a:rPr>
              <a:t>// Specifies the shape (dimensions) of a Blob.</a:t>
            </a:r>
            <a:endParaRPr lang="zh-CN" altLang="en-US"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message </a:t>
            </a:r>
            <a:r>
              <a:rPr lang="en-US" altLang="zh-CN" sz="1400" dirty="0" err="1">
                <a:latin typeface="宋体" panose="02010600030101010101" pitchFamily="2" charset="-122"/>
                <a:ea typeface="宋体" panose="02010600030101010101" pitchFamily="2" charset="-122"/>
              </a:rPr>
              <a:t>BlobShape</a:t>
            </a:r>
            <a:r>
              <a:rPr lang="en-US" altLang="zh-CN" sz="1400" dirty="0">
                <a:latin typeface="宋体" panose="02010600030101010101" pitchFamily="2" charset="-122"/>
                <a:ea typeface="宋体" panose="02010600030101010101" pitchFamily="2" charset="-122"/>
              </a:rPr>
              <a:t> {</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repeated int64 dim = 1 [packed = true];</a:t>
            </a:r>
            <a:endParaRPr lang="zh-CN" altLang="en-US"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a:p>
            <a:endParaRPr lang="zh-CN" altLang="en-US"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message </a:t>
            </a:r>
            <a:r>
              <a:rPr lang="en-US" altLang="zh-CN" sz="1400" dirty="0" err="1">
                <a:latin typeface="宋体" panose="02010600030101010101" pitchFamily="2" charset="-122"/>
                <a:ea typeface="宋体" panose="02010600030101010101" pitchFamily="2" charset="-122"/>
              </a:rPr>
              <a:t>BlobProto</a:t>
            </a:r>
            <a:r>
              <a:rPr lang="en-US" altLang="zh-CN" sz="1400" dirty="0">
                <a:latin typeface="宋体" panose="02010600030101010101" pitchFamily="2" charset="-122"/>
                <a:ea typeface="宋体" panose="02010600030101010101" pitchFamily="2" charset="-122"/>
              </a:rPr>
              <a:t> {</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optional </a:t>
            </a:r>
            <a:r>
              <a:rPr lang="en-US" altLang="zh-CN" sz="1400" dirty="0" err="1">
                <a:latin typeface="宋体" panose="02010600030101010101" pitchFamily="2" charset="-122"/>
                <a:ea typeface="宋体" panose="02010600030101010101" pitchFamily="2" charset="-122"/>
              </a:rPr>
              <a:t>BlobShape</a:t>
            </a:r>
            <a:r>
              <a:rPr lang="en-US" altLang="zh-CN" sz="1400" dirty="0">
                <a:latin typeface="宋体" panose="02010600030101010101" pitchFamily="2" charset="-122"/>
                <a:ea typeface="宋体" panose="02010600030101010101" pitchFamily="2" charset="-122"/>
              </a:rPr>
              <a:t> shape = 7;</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repeated float data = 5 [packed = true];</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repeated float diff = 6 [packed = true];</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repeated double </a:t>
            </a:r>
            <a:r>
              <a:rPr lang="en-US" altLang="zh-CN" sz="1400" dirty="0" err="1">
                <a:latin typeface="宋体" panose="02010600030101010101" pitchFamily="2" charset="-122"/>
                <a:ea typeface="宋体" panose="02010600030101010101" pitchFamily="2" charset="-122"/>
              </a:rPr>
              <a:t>double_data</a:t>
            </a:r>
            <a:r>
              <a:rPr lang="en-US" altLang="zh-CN" sz="1400" dirty="0">
                <a:latin typeface="宋体" panose="02010600030101010101" pitchFamily="2" charset="-122"/>
                <a:ea typeface="宋体" panose="02010600030101010101" pitchFamily="2" charset="-122"/>
              </a:rPr>
              <a:t> = 8 [packed = true];</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repeated double </a:t>
            </a:r>
            <a:r>
              <a:rPr lang="en-US" altLang="zh-CN" sz="1400" dirty="0" err="1">
                <a:latin typeface="宋体" panose="02010600030101010101" pitchFamily="2" charset="-122"/>
                <a:ea typeface="宋体" panose="02010600030101010101" pitchFamily="2" charset="-122"/>
              </a:rPr>
              <a:t>double_diff</a:t>
            </a:r>
            <a:r>
              <a:rPr lang="en-US" altLang="zh-CN" sz="1400" dirty="0">
                <a:latin typeface="宋体" panose="02010600030101010101" pitchFamily="2" charset="-122"/>
                <a:ea typeface="宋体" panose="02010600030101010101" pitchFamily="2" charset="-122"/>
              </a:rPr>
              <a:t> = 9 [packed = true];</a:t>
            </a:r>
            <a:endParaRPr lang="zh-CN" altLang="en-US" sz="1400" dirty="0">
              <a:latin typeface="宋体" panose="02010600030101010101" pitchFamily="2" charset="-122"/>
              <a:ea typeface="宋体" panose="02010600030101010101" pitchFamily="2" charset="-122"/>
            </a:endParaRPr>
          </a:p>
          <a:p>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 4D dimensions -- deprecated.  Use "shape" instead.</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de-DE" altLang="zh-CN" sz="1400" dirty="0">
                <a:latin typeface="宋体" panose="02010600030101010101" pitchFamily="2" charset="-122"/>
                <a:ea typeface="宋体" panose="02010600030101010101" pitchFamily="2" charset="-122"/>
              </a:rPr>
              <a:t>optional int32 num = 1 [default = 0];</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fr-FR" altLang="zh-CN" sz="1400" dirty="0">
                <a:latin typeface="宋体" panose="02010600030101010101" pitchFamily="2" charset="-122"/>
                <a:ea typeface="宋体" panose="02010600030101010101" pitchFamily="2" charset="-122"/>
              </a:rPr>
              <a:t>optional int32 channels = 2 [default = 0];</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optional int32 height = 3 [default = 0];</a:t>
            </a:r>
            <a:endParaRPr lang="zh-CN" altLang="en-US"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optional int32 width = 4 [default = 0];</a:t>
            </a:r>
            <a:endParaRPr lang="zh-CN" altLang="en-US"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9698957"/>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
            <a:ext cx="3642344" cy="523220"/>
          </a:xfrm>
          <a:prstGeom prst="rect">
            <a:avLst/>
          </a:prstGeom>
          <a:noFill/>
        </p:spPr>
        <p:txBody>
          <a:bodyPr wrap="none" rtlCol="0">
            <a:spAutoFit/>
          </a:bodyPr>
          <a:lstStyle/>
          <a:p>
            <a:r>
              <a:rPr lang="en-US" sz="2800" b="1" dirty="0" err="1" smtClean="0">
                <a:solidFill>
                  <a:srgbClr val="0000ED"/>
                </a:solidFill>
                <a:latin typeface="Arial" pitchFamily="34" charset="0"/>
                <a:cs typeface="Arial" pitchFamily="34" charset="0"/>
              </a:rPr>
              <a:t>avx_horizontal_sum</a:t>
            </a:r>
            <a:endParaRPr lang="en-US" sz="2800" b="1" dirty="0">
              <a:solidFill>
                <a:srgbClr val="0000ED"/>
              </a:solidFill>
              <a:latin typeface="Arial" pitchFamily="34" charset="0"/>
              <a:cs typeface="Arial" pitchFamily="34" charset="0"/>
            </a:endParaRPr>
          </a:p>
        </p:txBody>
      </p:sp>
      <p:sp>
        <p:nvSpPr>
          <p:cNvPr id="2" name="矩形 1"/>
          <p:cNvSpPr/>
          <p:nvPr/>
        </p:nvSpPr>
        <p:spPr>
          <a:xfrm>
            <a:off x="2755557" y="838200"/>
            <a:ext cx="6400800" cy="5478423"/>
          </a:xfrm>
          <a:prstGeom prst="rect">
            <a:avLst/>
          </a:prstGeom>
        </p:spPr>
        <p:txBody>
          <a:bodyPr wrap="square">
            <a:spAutoFit/>
          </a:bodyPr>
          <a:lstStyle/>
          <a:p>
            <a:r>
              <a:rPr lang="en-US" altLang="zh-CN" sz="1400" dirty="0">
                <a:solidFill>
                  <a:srgbClr val="008000"/>
                </a:solidFill>
                <a:latin typeface="Consolas" panose="020B0609020204030204" pitchFamily="49" charset="0"/>
              </a:rPr>
              <a:t>/* Simulate the net one time. */</a:t>
            </a:r>
            <a:endParaRPr lang="en-US" altLang="zh-CN" sz="1400" dirty="0">
              <a:solidFill>
                <a:srgbClr val="000000"/>
              </a:solidFill>
              <a:latin typeface="Consolas" panose="020B0609020204030204" pitchFamily="49" charset="0"/>
            </a:endParaRPr>
          </a:p>
          <a:p>
            <a:r>
              <a:rPr lang="en-US" altLang="zh-CN" sz="1400" dirty="0">
                <a:solidFill>
                  <a:srgbClr val="808080"/>
                </a:solidFill>
                <a:latin typeface="Consolas" panose="020B0609020204030204" pitchFamily="49" charset="0"/>
              </a:rPr>
              <a:t>#</a:t>
            </a:r>
            <a:r>
              <a:rPr lang="en-US" altLang="zh-CN" sz="1400" dirty="0" err="1">
                <a:solidFill>
                  <a:srgbClr val="808080"/>
                </a:solidFill>
                <a:latin typeface="Consolas" panose="020B0609020204030204" pitchFamily="49" charset="0"/>
              </a:rPr>
              <a:t>ifdef</a:t>
            </a:r>
            <a:r>
              <a:rPr lang="en-US" altLang="zh-CN" sz="1400" dirty="0">
                <a:solidFill>
                  <a:srgbClr val="000000"/>
                </a:solidFill>
                <a:latin typeface="Consolas" panose="020B0609020204030204" pitchFamily="49" charset="0"/>
              </a:rPr>
              <a:t> USE_AVX</a:t>
            </a:r>
          </a:p>
          <a:p>
            <a:r>
              <a:rPr lang="en-US" altLang="zh-CN" sz="1400" dirty="0">
                <a:solidFill>
                  <a:srgbClr val="008000"/>
                </a:solidFill>
                <a:latin typeface="Consolas" panose="020B0609020204030204" pitchFamily="49" charset="0"/>
              </a:rPr>
              <a:t>/* Provided to stack overflow by user Marat </a:t>
            </a:r>
            <a:r>
              <a:rPr lang="en-US" altLang="zh-CN" sz="1400" dirty="0" err="1">
                <a:solidFill>
                  <a:srgbClr val="008000"/>
                </a:solidFill>
                <a:latin typeface="Consolas" panose="020B0609020204030204" pitchFamily="49" charset="0"/>
              </a:rPr>
              <a:t>Dukhan</a:t>
            </a:r>
            <a:r>
              <a:rPr lang="en-US" altLang="zh-CN" sz="1400" dirty="0">
                <a:solidFill>
                  <a:srgbClr val="008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r>
              <a:rPr lang="en-US" altLang="zh-CN" sz="1400" dirty="0">
                <a:solidFill>
                  <a:srgbClr val="0000FF"/>
                </a:solidFill>
                <a:latin typeface="Consolas" panose="020B0609020204030204" pitchFamily="49" charset="0"/>
              </a:rPr>
              <a:t>float</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avx_horizontal_sum</a:t>
            </a:r>
            <a:r>
              <a:rPr lang="en-US" altLang="zh-CN" sz="1400" dirty="0">
                <a:solidFill>
                  <a:srgbClr val="000000"/>
                </a:solidFill>
                <a:latin typeface="Consolas" panose="020B0609020204030204" pitchFamily="49" charset="0"/>
              </a:rPr>
              <a:t>(</a:t>
            </a:r>
            <a:r>
              <a:rPr lang="en-US" altLang="zh-CN" sz="1400" dirty="0">
                <a:solidFill>
                  <a:srgbClr val="0000FF"/>
                </a:solidFill>
                <a:latin typeface="Consolas" panose="020B0609020204030204" pitchFamily="49" charset="0"/>
              </a:rPr>
              <a:t>__m256</a:t>
            </a:r>
            <a:r>
              <a:rPr lang="en-US" altLang="zh-CN" sz="1400" dirty="0">
                <a:solidFill>
                  <a:srgbClr val="000000"/>
                </a:solidFill>
                <a:latin typeface="Consolas" panose="020B0609020204030204" pitchFamily="49" charset="0"/>
              </a:rPr>
              <a:t> x) {</a:t>
            </a:r>
          </a:p>
          <a:p>
            <a:r>
              <a:rPr lang="fr-FR" altLang="zh-CN" sz="1400" dirty="0">
                <a:solidFill>
                  <a:srgbClr val="000000"/>
                </a:solidFill>
                <a:latin typeface="Consolas" panose="020B0609020204030204" pitchFamily="49" charset="0"/>
              </a:rPr>
              <a:t>    </a:t>
            </a:r>
            <a:r>
              <a:rPr lang="fr-FR" altLang="zh-CN" sz="1400" dirty="0">
                <a:solidFill>
                  <a:srgbClr val="008000"/>
                </a:solidFill>
                <a:latin typeface="Consolas" panose="020B0609020204030204" pitchFamily="49" charset="0"/>
              </a:rPr>
              <a:t>// hiQuad = ( x7, x6, x5, x4 )</a:t>
            </a:r>
            <a:endParaRPr lang="fr-FR"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__m128</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hiQuad</a:t>
            </a:r>
            <a:r>
              <a:rPr lang="en-US" altLang="zh-CN" sz="1400" dirty="0">
                <a:solidFill>
                  <a:srgbClr val="000000"/>
                </a:solidFill>
                <a:latin typeface="Consolas" panose="020B0609020204030204" pitchFamily="49" charset="0"/>
              </a:rPr>
              <a:t> = _mm256_extractf128_ps(x, 1);</a:t>
            </a:r>
          </a:p>
          <a:p>
            <a:r>
              <a:rPr lang="it-IT" altLang="zh-CN" sz="1400" dirty="0">
                <a:solidFill>
                  <a:srgbClr val="000000"/>
                </a:solidFill>
                <a:latin typeface="Consolas" panose="020B0609020204030204" pitchFamily="49" charset="0"/>
              </a:rPr>
              <a:t>    </a:t>
            </a:r>
            <a:r>
              <a:rPr lang="it-IT" altLang="zh-CN" sz="1400" dirty="0">
                <a:solidFill>
                  <a:srgbClr val="008000"/>
                </a:solidFill>
                <a:latin typeface="Consolas" panose="020B0609020204030204" pitchFamily="49" charset="0"/>
              </a:rPr>
              <a:t>// loQuad = ( x3, x2, x1, x0 )</a:t>
            </a:r>
            <a:endParaRPr lang="it-IT"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__m128</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loQuad</a:t>
            </a:r>
            <a:r>
              <a:rPr lang="en-US" altLang="zh-CN" sz="1400" dirty="0">
                <a:solidFill>
                  <a:srgbClr val="000000"/>
                </a:solidFill>
                <a:latin typeface="Consolas" panose="020B0609020204030204" pitchFamily="49" charset="0"/>
              </a:rPr>
              <a:t> = _mm256_castps256_ps128(x);</a:t>
            </a:r>
          </a:p>
          <a:p>
            <a:r>
              <a:rPr lang="pt-BR" altLang="zh-CN" sz="1400" dirty="0">
                <a:solidFill>
                  <a:srgbClr val="000000"/>
                </a:solidFill>
                <a:latin typeface="Consolas" panose="020B0609020204030204" pitchFamily="49" charset="0"/>
              </a:rPr>
              <a:t>    </a:t>
            </a:r>
            <a:r>
              <a:rPr lang="pt-BR" altLang="zh-CN" sz="1400" dirty="0">
                <a:solidFill>
                  <a:srgbClr val="008000"/>
                </a:solidFill>
                <a:latin typeface="Consolas" panose="020B0609020204030204" pitchFamily="49" charset="0"/>
              </a:rPr>
              <a:t>// sumQuad = ( x3 + x7, x2 + x6, x1 + x5, x0 + x4 )</a:t>
            </a:r>
            <a:endParaRPr lang="pt-BR"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__m128</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sumQuad</a:t>
            </a:r>
            <a:r>
              <a:rPr lang="en-US" altLang="zh-CN" sz="1400" dirty="0">
                <a:solidFill>
                  <a:srgbClr val="000000"/>
                </a:solidFill>
                <a:latin typeface="Consolas" panose="020B0609020204030204" pitchFamily="49" charset="0"/>
              </a:rPr>
              <a:t> = _</a:t>
            </a:r>
            <a:r>
              <a:rPr lang="en-US" altLang="zh-CN" sz="1400" dirty="0" err="1">
                <a:solidFill>
                  <a:srgbClr val="000000"/>
                </a:solidFill>
                <a:latin typeface="Consolas" panose="020B0609020204030204" pitchFamily="49" charset="0"/>
              </a:rPr>
              <a:t>mm_add_ps</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loQuad</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hiQuad</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a:solidFill>
                  <a:srgbClr val="008000"/>
                </a:solidFill>
                <a:latin typeface="Consolas" panose="020B0609020204030204" pitchFamily="49" charset="0"/>
              </a:rPr>
              <a:t>// </a:t>
            </a:r>
            <a:r>
              <a:rPr lang="en-US" altLang="zh-CN" sz="1400" dirty="0" err="1">
                <a:solidFill>
                  <a:srgbClr val="008000"/>
                </a:solidFill>
                <a:latin typeface="Consolas" panose="020B0609020204030204" pitchFamily="49" charset="0"/>
              </a:rPr>
              <a:t>loDual</a:t>
            </a:r>
            <a:r>
              <a:rPr lang="en-US" altLang="zh-CN" sz="1400" dirty="0">
                <a:solidFill>
                  <a:srgbClr val="008000"/>
                </a:solidFill>
                <a:latin typeface="Consolas" panose="020B0609020204030204" pitchFamily="49" charset="0"/>
              </a:rPr>
              <a:t> = ( -, -, x1 + x5, x0 + x4 )</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__m128</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loDual</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sumQuad</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a:solidFill>
                  <a:srgbClr val="008000"/>
                </a:solidFill>
                <a:latin typeface="Consolas" panose="020B0609020204030204" pitchFamily="49" charset="0"/>
              </a:rPr>
              <a:t>// </a:t>
            </a:r>
            <a:r>
              <a:rPr lang="en-US" altLang="zh-CN" sz="1400" dirty="0" err="1">
                <a:solidFill>
                  <a:srgbClr val="008000"/>
                </a:solidFill>
                <a:latin typeface="Consolas" panose="020B0609020204030204" pitchFamily="49" charset="0"/>
              </a:rPr>
              <a:t>hiDual</a:t>
            </a:r>
            <a:r>
              <a:rPr lang="en-US" altLang="zh-CN" sz="1400" dirty="0">
                <a:solidFill>
                  <a:srgbClr val="008000"/>
                </a:solidFill>
                <a:latin typeface="Consolas" panose="020B0609020204030204" pitchFamily="49" charset="0"/>
              </a:rPr>
              <a:t> = ( -, -, x3 + x7, x2 + x6 )</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__m128</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hiDual</a:t>
            </a:r>
            <a:r>
              <a:rPr lang="en-US" altLang="zh-CN" sz="1400" dirty="0">
                <a:solidFill>
                  <a:srgbClr val="000000"/>
                </a:solidFill>
                <a:latin typeface="Consolas" panose="020B0609020204030204" pitchFamily="49" charset="0"/>
              </a:rPr>
              <a:t> = _</a:t>
            </a:r>
            <a:r>
              <a:rPr lang="en-US" altLang="zh-CN" sz="1400" dirty="0" err="1">
                <a:solidFill>
                  <a:srgbClr val="000000"/>
                </a:solidFill>
                <a:latin typeface="Consolas" panose="020B0609020204030204" pitchFamily="49" charset="0"/>
              </a:rPr>
              <a:t>mm_movehl_ps</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sumQuad</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sumQuad</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a:solidFill>
                  <a:srgbClr val="008000"/>
                </a:solidFill>
                <a:latin typeface="Consolas" panose="020B0609020204030204" pitchFamily="49" charset="0"/>
              </a:rPr>
              <a:t>// </a:t>
            </a:r>
            <a:r>
              <a:rPr lang="en-US" altLang="zh-CN" sz="1400" dirty="0" err="1">
                <a:solidFill>
                  <a:srgbClr val="008000"/>
                </a:solidFill>
                <a:latin typeface="Consolas" panose="020B0609020204030204" pitchFamily="49" charset="0"/>
              </a:rPr>
              <a:t>sumDual</a:t>
            </a:r>
            <a:r>
              <a:rPr lang="en-US" altLang="zh-CN" sz="1400" dirty="0">
                <a:solidFill>
                  <a:srgbClr val="008000"/>
                </a:solidFill>
                <a:latin typeface="Consolas" panose="020B0609020204030204" pitchFamily="49" charset="0"/>
              </a:rPr>
              <a:t> = ( -, -, x1 + x3 + x5 + x7, x0 + x2 + x4 + x6 )</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__m128</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sumDual</a:t>
            </a:r>
            <a:r>
              <a:rPr lang="en-US" altLang="zh-CN" sz="1400" dirty="0">
                <a:solidFill>
                  <a:srgbClr val="000000"/>
                </a:solidFill>
                <a:latin typeface="Consolas" panose="020B0609020204030204" pitchFamily="49" charset="0"/>
              </a:rPr>
              <a:t> = _</a:t>
            </a:r>
            <a:r>
              <a:rPr lang="en-US" altLang="zh-CN" sz="1400" dirty="0" err="1">
                <a:solidFill>
                  <a:srgbClr val="000000"/>
                </a:solidFill>
                <a:latin typeface="Consolas" panose="020B0609020204030204" pitchFamily="49" charset="0"/>
              </a:rPr>
              <a:t>mm_add_ps</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loDual</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hiDual</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a:solidFill>
                  <a:srgbClr val="008000"/>
                </a:solidFill>
                <a:latin typeface="Consolas" panose="020B0609020204030204" pitchFamily="49" charset="0"/>
              </a:rPr>
              <a:t>// lo = ( -, -, -, x0 + x2 + x4 + x6 </a:t>
            </a:r>
            <a:r>
              <a:rPr lang="en-US" altLang="zh-CN" sz="1400" dirty="0" smtClean="0">
                <a:solidFill>
                  <a:srgbClr val="008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__m128</a:t>
            </a:r>
            <a:r>
              <a:rPr lang="en-US" altLang="zh-CN" sz="1400" dirty="0">
                <a:solidFill>
                  <a:srgbClr val="000000"/>
                </a:solidFill>
                <a:latin typeface="Consolas" panose="020B0609020204030204" pitchFamily="49" charset="0"/>
              </a:rPr>
              <a:t> lo = </a:t>
            </a:r>
            <a:r>
              <a:rPr lang="en-US" altLang="zh-CN" sz="1400" dirty="0" err="1">
                <a:solidFill>
                  <a:srgbClr val="000000"/>
                </a:solidFill>
                <a:latin typeface="Consolas" panose="020B0609020204030204" pitchFamily="49" charset="0"/>
              </a:rPr>
              <a:t>sumDual</a:t>
            </a:r>
            <a:r>
              <a:rPr lang="en-US" altLang="zh-CN" sz="1400" dirty="0">
                <a:solidFill>
                  <a:srgbClr val="000000"/>
                </a:solidFill>
                <a:latin typeface="Consolas" panose="020B0609020204030204" pitchFamily="49" charset="0"/>
              </a:rPr>
              <a:t>;</a:t>
            </a:r>
          </a:p>
          <a:p>
            <a:r>
              <a:rPr lang="fi-FI" altLang="zh-CN" sz="1400" dirty="0">
                <a:solidFill>
                  <a:srgbClr val="000000"/>
                </a:solidFill>
                <a:latin typeface="Consolas" panose="020B0609020204030204" pitchFamily="49" charset="0"/>
              </a:rPr>
              <a:t>    </a:t>
            </a:r>
            <a:r>
              <a:rPr lang="fi-FI" altLang="zh-CN" sz="1400" dirty="0">
                <a:solidFill>
                  <a:srgbClr val="008000"/>
                </a:solidFill>
                <a:latin typeface="Consolas" panose="020B0609020204030204" pitchFamily="49" charset="0"/>
              </a:rPr>
              <a:t>// hi = ( -, -, -, x1 + x3 + x5 + x7 )</a:t>
            </a:r>
            <a:endParaRPr lang="fi-FI"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__m128</a:t>
            </a:r>
            <a:r>
              <a:rPr lang="en-US" altLang="zh-CN" sz="1400" dirty="0">
                <a:solidFill>
                  <a:srgbClr val="000000"/>
                </a:solidFill>
                <a:latin typeface="Consolas" panose="020B0609020204030204" pitchFamily="49" charset="0"/>
              </a:rPr>
              <a:t> hi = _</a:t>
            </a:r>
            <a:r>
              <a:rPr lang="en-US" altLang="zh-CN" sz="1400" dirty="0" err="1">
                <a:solidFill>
                  <a:srgbClr val="000000"/>
                </a:solidFill>
                <a:latin typeface="Consolas" panose="020B0609020204030204" pitchFamily="49" charset="0"/>
              </a:rPr>
              <a:t>mm_shuffle_ps</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sumDual</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sumDual</a:t>
            </a:r>
            <a:r>
              <a:rPr lang="en-US" altLang="zh-CN" sz="1400" dirty="0">
                <a:solidFill>
                  <a:srgbClr val="000000"/>
                </a:solidFill>
                <a:latin typeface="Consolas" panose="020B0609020204030204" pitchFamily="49" charset="0"/>
              </a:rPr>
              <a:t>, 0x1);</a:t>
            </a:r>
          </a:p>
          <a:p>
            <a:r>
              <a:rPr lang="en-US" altLang="zh-CN" sz="1400" dirty="0">
                <a:solidFill>
                  <a:srgbClr val="000000"/>
                </a:solidFill>
                <a:latin typeface="Consolas" panose="020B0609020204030204" pitchFamily="49" charset="0"/>
              </a:rPr>
              <a:t>    </a:t>
            </a:r>
            <a:r>
              <a:rPr lang="en-US" altLang="zh-CN" sz="1400" dirty="0">
                <a:solidFill>
                  <a:srgbClr val="008000"/>
                </a:solidFill>
                <a:latin typeface="Consolas" panose="020B0609020204030204" pitchFamily="49" charset="0"/>
              </a:rPr>
              <a:t>// sum = ( -, -, -, x0 + x1 + x2 + x3 + x4 + x5 + x6 + x7 )</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err="1">
                <a:solidFill>
                  <a:srgbClr val="0000FF"/>
                </a:solidFill>
                <a:latin typeface="Consolas" panose="020B0609020204030204" pitchFamily="49" charset="0"/>
              </a:rPr>
              <a:t>const</a:t>
            </a:r>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__m128</a:t>
            </a:r>
            <a:r>
              <a:rPr lang="en-US" altLang="zh-CN" sz="1400" dirty="0">
                <a:solidFill>
                  <a:srgbClr val="000000"/>
                </a:solidFill>
                <a:latin typeface="Consolas" panose="020B0609020204030204" pitchFamily="49" charset="0"/>
              </a:rPr>
              <a:t> sum = _</a:t>
            </a:r>
            <a:r>
              <a:rPr lang="en-US" altLang="zh-CN" sz="1400" dirty="0" err="1">
                <a:solidFill>
                  <a:srgbClr val="000000"/>
                </a:solidFill>
                <a:latin typeface="Consolas" panose="020B0609020204030204" pitchFamily="49" charset="0"/>
              </a:rPr>
              <a:t>mm_add_ss</a:t>
            </a:r>
            <a:r>
              <a:rPr lang="en-US" altLang="zh-CN" sz="1400" dirty="0">
                <a:solidFill>
                  <a:srgbClr val="000000"/>
                </a:solidFill>
                <a:latin typeface="Consolas" panose="020B0609020204030204" pitchFamily="49" charset="0"/>
              </a:rPr>
              <a:t>(lo, hi);</a:t>
            </a:r>
          </a:p>
          <a:p>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return</a:t>
            </a:r>
            <a:r>
              <a:rPr lang="en-US" altLang="zh-CN" sz="1400" dirty="0">
                <a:solidFill>
                  <a:srgbClr val="000000"/>
                </a:solidFill>
                <a:latin typeface="Consolas" panose="020B0609020204030204" pitchFamily="49" charset="0"/>
              </a:rPr>
              <a:t> _mm_cvtss_f32(sum);</a:t>
            </a:r>
          </a:p>
          <a:p>
            <a:r>
              <a:rPr lang="en-US" altLang="zh-CN" sz="1400" dirty="0">
                <a:solidFill>
                  <a:srgbClr val="000000"/>
                </a:solidFill>
                <a:latin typeface="Consolas" panose="020B0609020204030204" pitchFamily="49" charset="0"/>
              </a:rPr>
              <a:t>}</a:t>
            </a:r>
          </a:p>
          <a:p>
            <a:r>
              <a:rPr lang="en-US" altLang="zh-CN" sz="1400" dirty="0">
                <a:solidFill>
                  <a:srgbClr val="808080"/>
                </a:solidFill>
                <a:latin typeface="Consolas" panose="020B0609020204030204" pitchFamily="49" charset="0"/>
              </a:rPr>
              <a:t>#</a:t>
            </a:r>
            <a:r>
              <a:rPr lang="en-US" altLang="zh-CN" sz="1400" dirty="0" err="1">
                <a:solidFill>
                  <a:srgbClr val="808080"/>
                </a:solidFill>
                <a:latin typeface="Consolas" panose="020B0609020204030204" pitchFamily="49" charset="0"/>
              </a:rPr>
              <a:t>endif</a:t>
            </a:r>
            <a:endParaRPr lang="zh-CN" altLang="en-US" sz="1400" dirty="0"/>
          </a:p>
        </p:txBody>
      </p:sp>
      <p:sp>
        <p:nvSpPr>
          <p:cNvPr id="3" name="矩形 2"/>
          <p:cNvSpPr/>
          <p:nvPr/>
        </p:nvSpPr>
        <p:spPr>
          <a:xfrm>
            <a:off x="-76200" y="2397563"/>
            <a:ext cx="3048000" cy="3108543"/>
          </a:xfrm>
          <a:prstGeom prst="rect">
            <a:avLst/>
          </a:prstGeom>
        </p:spPr>
        <p:txBody>
          <a:bodyPr wrap="square">
            <a:spAutoFit/>
          </a:bodyPr>
          <a:lstStyle/>
          <a:p>
            <a:r>
              <a:rPr lang="en-US" altLang="zh-CN" sz="1400" dirty="0" err="1" smtClean="0"/>
              <a:t>sumQuad</a:t>
            </a:r>
            <a:r>
              <a:rPr lang="en-US" altLang="zh-CN" sz="1400" dirty="0" smtClean="0"/>
              <a:t> </a:t>
            </a:r>
            <a:r>
              <a:rPr lang="en-US" altLang="zh-CN" sz="1400" dirty="0"/>
              <a:t>x3+x7  x2+x6  x1+x5  x0+x4</a:t>
            </a:r>
            <a:endParaRPr lang="en-US" altLang="zh-CN" sz="1400" dirty="0" smtClean="0"/>
          </a:p>
          <a:p>
            <a:r>
              <a:rPr lang="en-US" altLang="zh-CN" sz="1400" dirty="0" err="1" smtClean="0"/>
              <a:t>loDual</a:t>
            </a:r>
            <a:r>
              <a:rPr lang="en-US" altLang="zh-CN" sz="1400" dirty="0" smtClean="0"/>
              <a:t> x3+x7  </a:t>
            </a:r>
            <a:r>
              <a:rPr lang="en-US" altLang="zh-CN" sz="1400" dirty="0"/>
              <a:t>x2+x6 </a:t>
            </a:r>
            <a:r>
              <a:rPr lang="en-US" altLang="zh-CN" sz="1400" dirty="0" smtClean="0"/>
              <a:t> x1+x5  x0+x4</a:t>
            </a:r>
            <a:endParaRPr lang="zh-CN" altLang="en-US" sz="1400" dirty="0"/>
          </a:p>
          <a:p>
            <a:r>
              <a:rPr lang="en-US" altLang="zh-CN" sz="1400" dirty="0" err="1" smtClean="0"/>
              <a:t>hiDual</a:t>
            </a:r>
            <a:r>
              <a:rPr lang="en-US" altLang="zh-CN" sz="1400" dirty="0" smtClean="0"/>
              <a:t> x3+x7  x2+x6  x3+x7  x2+x6 </a:t>
            </a:r>
          </a:p>
          <a:p>
            <a:r>
              <a:rPr lang="en-US" altLang="zh-CN" sz="1400" dirty="0" err="1" smtClean="0"/>
              <a:t>sumDual</a:t>
            </a:r>
            <a:r>
              <a:rPr lang="en-US" altLang="zh-CN" sz="1400" dirty="0" smtClean="0"/>
              <a:t> x3+x7+x3+x7 x2+x6+x2+x6</a:t>
            </a:r>
          </a:p>
          <a:p>
            <a:r>
              <a:rPr lang="en-US" altLang="zh-CN" sz="1400" dirty="0"/>
              <a:t> </a:t>
            </a:r>
            <a:r>
              <a:rPr lang="en-US" altLang="zh-CN" sz="1400" dirty="0" smtClean="0"/>
              <a:t>              x1+x5+x3+x7 x0+x2+x4+x6</a:t>
            </a:r>
          </a:p>
          <a:p>
            <a:r>
              <a:rPr lang="en-US" altLang="zh-CN" sz="1400" dirty="0" smtClean="0"/>
              <a:t>lo        x3+x7+x3+x7 </a:t>
            </a:r>
            <a:r>
              <a:rPr lang="en-US" altLang="zh-CN" sz="1400" dirty="0"/>
              <a:t>x2+x6+x2+x6</a:t>
            </a:r>
          </a:p>
          <a:p>
            <a:r>
              <a:rPr lang="en-US" altLang="zh-CN" sz="1400" dirty="0"/>
              <a:t>           </a:t>
            </a:r>
            <a:r>
              <a:rPr lang="en-US" altLang="zh-CN" sz="1400" dirty="0" smtClean="0"/>
              <a:t>x1+x5+x3+x7 </a:t>
            </a:r>
            <a:r>
              <a:rPr lang="en-US" altLang="zh-CN" sz="1400" dirty="0"/>
              <a:t>x0+x2+x4+x6</a:t>
            </a:r>
          </a:p>
          <a:p>
            <a:r>
              <a:rPr lang="en-US" altLang="zh-CN" sz="1400" dirty="0" smtClean="0"/>
              <a:t>hi        x0+x2+x4+x6 </a:t>
            </a:r>
            <a:r>
              <a:rPr lang="en-US" altLang="zh-CN" sz="1400" dirty="0" err="1" smtClean="0"/>
              <a:t>x0+x2+x4+x6</a:t>
            </a:r>
            <a:endParaRPr lang="en-US" altLang="zh-CN" sz="1400" dirty="0"/>
          </a:p>
          <a:p>
            <a:r>
              <a:rPr lang="en-US" altLang="zh-CN" sz="1400" dirty="0" smtClean="0"/>
              <a:t>           x0+x2+x4+x6 </a:t>
            </a:r>
            <a:r>
              <a:rPr lang="en-US" altLang="zh-CN" sz="1400" dirty="0"/>
              <a:t>x1+x5+x3+x7</a:t>
            </a:r>
          </a:p>
          <a:p>
            <a:endParaRPr lang="en-US" altLang="zh-CN" sz="1400" dirty="0"/>
          </a:p>
          <a:p>
            <a:endParaRPr lang="en-US" altLang="zh-CN" sz="1400" dirty="0" smtClean="0"/>
          </a:p>
          <a:p>
            <a:r>
              <a:rPr lang="en-US" altLang="zh-CN" sz="1400" dirty="0"/>
              <a:t>float _mm_cvtss_f32 (__m128 a</a:t>
            </a:r>
            <a:r>
              <a:rPr lang="en-US" altLang="zh-CN" sz="1400" dirty="0" smtClean="0"/>
              <a:t>)</a:t>
            </a:r>
          </a:p>
          <a:p>
            <a:r>
              <a:rPr lang="en-US" altLang="zh-CN" sz="1400" dirty="0"/>
              <a:t>Copy the lower single-precision (32-bit) floating-point element of a to </a:t>
            </a:r>
            <a:r>
              <a:rPr lang="en-US" altLang="zh-CN" sz="1400" dirty="0" err="1"/>
              <a:t>dst</a:t>
            </a:r>
            <a:r>
              <a:rPr lang="en-US" altLang="zh-CN" sz="1400" dirty="0"/>
              <a:t>.</a:t>
            </a:r>
            <a:endParaRPr lang="zh-CN" altLang="en-US" sz="1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
        <p:nvSpPr>
          <p:cNvPr id="6" name="椭圆形标注 5"/>
          <p:cNvSpPr/>
          <p:nvPr/>
        </p:nvSpPr>
        <p:spPr bwMode="auto">
          <a:xfrm>
            <a:off x="8153400" y="4191000"/>
            <a:ext cx="1143000" cy="685800"/>
          </a:xfrm>
          <a:prstGeom prst="wedgeEllipseCallout">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0001</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84743521"/>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743200"/>
            <a:ext cx="7391400" cy="1569660"/>
          </a:xfrm>
          <a:prstGeom prst="rect">
            <a:avLst/>
          </a:prstGeom>
          <a:noFill/>
        </p:spPr>
        <p:txBody>
          <a:bodyPr wrap="square" rtlCol="0">
            <a:spAutoFit/>
          </a:bodyPr>
          <a:lstStyle/>
          <a:p>
            <a:r>
              <a:rPr lang="en-US" sz="9600" b="1" dirty="0" smtClean="0">
                <a:solidFill>
                  <a:srgbClr val="0000ED"/>
                </a:solidFill>
                <a:latin typeface="Arial" pitchFamily="34" charset="0"/>
                <a:cs typeface="Arial" pitchFamily="34" charset="0"/>
              </a:rPr>
              <a:t>Thank you!</a:t>
            </a:r>
            <a:endParaRPr lang="en-US" sz="9600" b="1" dirty="0">
              <a:solidFill>
                <a:srgbClr val="0000ED"/>
              </a:solidFill>
              <a:latin typeface="Arial" pitchFamily="34" charset="0"/>
              <a:cs typeface="Arial"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464631830"/>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3576620"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Summation</a:t>
            </a:r>
            <a:r>
              <a:rPr lang="zh-CN" altLang="en-US" sz="2800" b="1" dirty="0" smtClean="0">
                <a:solidFill>
                  <a:srgbClr val="0000ED"/>
                </a:solidFill>
                <a:latin typeface="Arial" pitchFamily="34" charset="0"/>
                <a:cs typeface="Arial" pitchFamily="34" charset="0"/>
              </a:rPr>
              <a:t>（总和）</a:t>
            </a:r>
            <a:endParaRPr lang="en-US" sz="2800" b="1" dirty="0">
              <a:solidFill>
                <a:srgbClr val="0000ED"/>
              </a:solidFill>
              <a:latin typeface="Arial" pitchFamily="34" charset="0"/>
              <a:cs typeface="Arial" pitchFamily="34" charset="0"/>
            </a:endParaRPr>
          </a:p>
        </p:txBody>
      </p:sp>
      <p:sp>
        <p:nvSpPr>
          <p:cNvPr id="2" name="矩形 1"/>
          <p:cNvSpPr/>
          <p:nvPr/>
        </p:nvSpPr>
        <p:spPr>
          <a:xfrm>
            <a:off x="609600" y="1219200"/>
            <a:ext cx="8382000" cy="3416320"/>
          </a:xfrm>
          <a:prstGeom prst="rect">
            <a:avLst/>
          </a:prstGeom>
        </p:spPr>
        <p:txBody>
          <a:bodyPr wrap="square">
            <a:spAutoFit/>
          </a:bodyPr>
          <a:lstStyle/>
          <a:p>
            <a:r>
              <a:rPr lang="en-US" altLang="zh-CN" dirty="0"/>
              <a:t>Each neuron connects with numerous other neurons, receiving numerous impulses from them. </a:t>
            </a:r>
            <a:r>
              <a:rPr lang="en-US" altLang="zh-CN" dirty="0">
                <a:solidFill>
                  <a:srgbClr val="FF0000"/>
                </a:solidFill>
              </a:rPr>
              <a:t>Summation</a:t>
            </a:r>
            <a:r>
              <a:rPr lang="en-US" altLang="zh-CN" dirty="0"/>
              <a:t> is the adding together of these impulses at the axon hillock.</a:t>
            </a:r>
          </a:p>
          <a:p>
            <a:r>
              <a:rPr lang="zh-CN" altLang="en-US" dirty="0"/>
              <a:t>每个神经元都与其他神经元连接，并接受许多电子脉冲。</a:t>
            </a:r>
            <a:r>
              <a:rPr lang="en-US" altLang="zh-CN" dirty="0">
                <a:solidFill>
                  <a:srgbClr val="FF0000"/>
                </a:solidFill>
              </a:rPr>
              <a:t>Summation</a:t>
            </a:r>
            <a:r>
              <a:rPr lang="zh-CN" altLang="en-US" dirty="0"/>
              <a:t>操作就是将这些电子脉冲在轴丘加起来</a:t>
            </a:r>
            <a:r>
              <a:rPr lang="zh-CN" altLang="en-US" dirty="0" smtClean="0"/>
              <a:t>。</a:t>
            </a:r>
            <a:endParaRPr lang="en-US" altLang="zh-CN" dirty="0" smtClean="0"/>
          </a:p>
          <a:p>
            <a:r>
              <a:rPr lang="en-US" altLang="zh-CN" dirty="0"/>
              <a:t>Neurons can only excite or inhibit other neurons (or </a:t>
            </a:r>
            <a:r>
              <a:rPr lang="en-US" altLang="zh-CN" dirty="0">
                <a:solidFill>
                  <a:srgbClr val="FF0000"/>
                </a:solidFill>
              </a:rPr>
              <a:t>bias</a:t>
            </a:r>
            <a:r>
              <a:rPr lang="en-US" altLang="zh-CN" dirty="0"/>
              <a:t> the excitability of each other through modulatory transmitters</a:t>
            </a:r>
            <a:r>
              <a:rPr lang="en-US" altLang="zh-CN" dirty="0" smtClean="0"/>
              <a:t>).</a:t>
            </a:r>
          </a:p>
          <a:p>
            <a:r>
              <a:rPr lang="zh-CN" altLang="en-US" dirty="0" smtClean="0"/>
              <a:t>神经元只能刺激或抑制其他神经元。（或者通过信号调节器来调节刺激强度）</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065" y="26773"/>
            <a:ext cx="1689584" cy="1267188"/>
          </a:xfrm>
          <a:prstGeom prst="rect">
            <a:avLst/>
          </a:prstGeom>
        </p:spPr>
      </p:pic>
      <p:sp>
        <p:nvSpPr>
          <p:cNvPr id="5" name="矩形 4"/>
          <p:cNvSpPr/>
          <p:nvPr/>
        </p:nvSpPr>
        <p:spPr>
          <a:xfrm>
            <a:off x="609600" y="4872067"/>
            <a:ext cx="4129400" cy="461665"/>
          </a:xfrm>
          <a:prstGeom prst="rect">
            <a:avLst/>
          </a:prstGeom>
        </p:spPr>
        <p:txBody>
          <a:bodyPr wrap="none">
            <a:spAutoFit/>
          </a:bodyPr>
          <a:lstStyle/>
          <a:p>
            <a:r>
              <a:rPr lang="en-US" altLang="zh-CN" dirty="0" smtClean="0"/>
              <a:t>(Neurotransmission Wikipedia)</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763776843"/>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7056740" cy="523220"/>
          </a:xfrm>
          <a:prstGeom prst="rect">
            <a:avLst/>
          </a:prstGeom>
          <a:noFill/>
        </p:spPr>
        <p:txBody>
          <a:bodyPr wrap="none" rtlCol="0">
            <a:spAutoFit/>
          </a:bodyPr>
          <a:lstStyle/>
          <a:p>
            <a:r>
              <a:rPr lang="en-US" sz="2800" b="1" dirty="0">
                <a:solidFill>
                  <a:srgbClr val="0000ED"/>
                </a:solidFill>
                <a:latin typeface="Arial" pitchFamily="34" charset="0"/>
                <a:cs typeface="Arial" pitchFamily="34" charset="0"/>
              </a:rPr>
              <a:t>Chemical </a:t>
            </a:r>
            <a:r>
              <a:rPr lang="en-US" sz="2800" b="1" dirty="0" smtClean="0">
                <a:solidFill>
                  <a:srgbClr val="0000ED"/>
                </a:solidFill>
                <a:latin typeface="Arial" pitchFamily="34" charset="0"/>
                <a:cs typeface="Arial" pitchFamily="34" charset="0"/>
              </a:rPr>
              <a:t>synapse</a:t>
            </a:r>
            <a:r>
              <a:rPr lang="zh-CN" altLang="en-US" sz="2800" b="1" dirty="0" smtClean="0">
                <a:solidFill>
                  <a:srgbClr val="0000ED"/>
                </a:solidFill>
                <a:latin typeface="Arial" pitchFamily="34" charset="0"/>
                <a:cs typeface="Arial" pitchFamily="34" charset="0"/>
              </a:rPr>
              <a:t>：</a:t>
            </a:r>
            <a:r>
              <a:rPr lang="en-US" altLang="zh-CN" sz="2800" b="1" dirty="0" smtClean="0">
                <a:solidFill>
                  <a:srgbClr val="0000ED"/>
                </a:solidFill>
                <a:latin typeface="Arial" pitchFamily="34" charset="0"/>
                <a:cs typeface="Arial" pitchFamily="34" charset="0"/>
              </a:rPr>
              <a:t>biological junctions</a:t>
            </a:r>
            <a:endParaRPr lang="en-US" sz="2800" b="1" dirty="0">
              <a:solidFill>
                <a:srgbClr val="0000ED"/>
              </a:solidFill>
              <a:latin typeface="Arial" pitchFamily="34" charset="0"/>
              <a:cs typeface="Arial" pitchFamily="34" charset="0"/>
            </a:endParaRPr>
          </a:p>
        </p:txBody>
      </p:sp>
      <p:sp>
        <p:nvSpPr>
          <p:cNvPr id="3" name="矩形 2"/>
          <p:cNvSpPr/>
          <p:nvPr/>
        </p:nvSpPr>
        <p:spPr>
          <a:xfrm>
            <a:off x="249195" y="838200"/>
            <a:ext cx="8915400" cy="3785652"/>
          </a:xfrm>
          <a:prstGeom prst="rect">
            <a:avLst/>
          </a:prstGeom>
        </p:spPr>
        <p:txBody>
          <a:bodyPr wrap="square">
            <a:spAutoFit/>
          </a:bodyPr>
          <a:lstStyle/>
          <a:p>
            <a:r>
              <a:rPr lang="en-US" altLang="zh-CN" dirty="0"/>
              <a:t>When a neurotransmitter is released at a synapse, it reaches its highest concentration inside the narrow space of the synaptic cleft, but some of it is certain to diffuse away before being reabsorbed or broken down. If it diffuses away, it has the potential to </a:t>
            </a:r>
            <a:r>
              <a:rPr lang="en-US" altLang="zh-CN" dirty="0">
                <a:solidFill>
                  <a:srgbClr val="FF0000"/>
                </a:solidFill>
              </a:rPr>
              <a:t>activate</a:t>
            </a:r>
            <a:r>
              <a:rPr lang="en-US" altLang="zh-CN" dirty="0"/>
              <a:t> receptors that are located either at other synapses or on the membrane away from any synapse. (Chemical </a:t>
            </a:r>
            <a:r>
              <a:rPr lang="en-US" altLang="zh-CN" dirty="0" smtClean="0"/>
              <a:t>synapse Wikipedia )</a:t>
            </a:r>
          </a:p>
          <a:p>
            <a:r>
              <a:rPr lang="zh-CN" altLang="en-US" dirty="0" smtClean="0"/>
              <a:t>当神经传递素在突触释放，它会在突触间隙的狭窄空间达到最大浓度。有一些在再吸附和破损前就弥散开了，如果它弥散开了，它就有可能激活受体（受体既可以在其他突触，也可以在远离突触的膜上）</a:t>
            </a:r>
            <a:endParaRPr lang="en-US" altLang="zh-CN" dirty="0" smtClean="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191000"/>
            <a:ext cx="4797815" cy="2667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918765891"/>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5958170"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N</a:t>
            </a:r>
            <a:r>
              <a:rPr lang="en-US" altLang="zh-CN" sz="2800" b="1" dirty="0" smtClean="0">
                <a:solidFill>
                  <a:srgbClr val="0000ED"/>
                </a:solidFill>
                <a:latin typeface="Arial" pitchFamily="34" charset="0"/>
                <a:cs typeface="Arial" pitchFamily="34" charset="0"/>
              </a:rPr>
              <a:t>euron in ANN</a:t>
            </a:r>
            <a:r>
              <a:rPr lang="zh-CN" altLang="en-US" sz="2800" b="1" dirty="0" smtClean="0">
                <a:solidFill>
                  <a:srgbClr val="0000ED"/>
                </a:solidFill>
                <a:latin typeface="Arial" pitchFamily="34" charset="0"/>
                <a:cs typeface="Arial" pitchFamily="34" charset="0"/>
              </a:rPr>
              <a:t>（人工网络神经元）</a:t>
            </a:r>
            <a:endParaRPr lang="en-US" sz="2800" b="1" dirty="0">
              <a:solidFill>
                <a:srgbClr val="0000ED"/>
              </a:solidFill>
              <a:latin typeface="Arial" pitchFamily="34" charset="0"/>
              <a:cs typeface="Arial" pitchFamily="34" charset="0"/>
            </a:endParaRPr>
          </a:p>
        </p:txBody>
      </p:sp>
      <p:sp>
        <p:nvSpPr>
          <p:cNvPr id="2" name="矩形 1"/>
          <p:cNvSpPr/>
          <p:nvPr/>
        </p:nvSpPr>
        <p:spPr>
          <a:xfrm>
            <a:off x="878736" y="990600"/>
            <a:ext cx="6949338" cy="830997"/>
          </a:xfrm>
          <a:prstGeom prst="rect">
            <a:avLst/>
          </a:prstGeom>
        </p:spPr>
        <p:txBody>
          <a:bodyPr wrap="none">
            <a:spAutoFit/>
          </a:bodyPr>
          <a:lstStyle/>
          <a:p>
            <a:r>
              <a:rPr lang="zh-CN" altLang="en-US" dirty="0" smtClean="0"/>
              <a:t>在生物神经元</a:t>
            </a:r>
            <a:r>
              <a:rPr lang="en-US" altLang="zh-CN" dirty="0" smtClean="0"/>
              <a:t>summation</a:t>
            </a:r>
            <a:r>
              <a:rPr lang="zh-CN" altLang="en-US" dirty="0" smtClean="0"/>
              <a:t>，</a:t>
            </a:r>
            <a:r>
              <a:rPr lang="en-US" altLang="zh-CN" dirty="0" smtClean="0"/>
              <a:t>bias</a:t>
            </a:r>
            <a:r>
              <a:rPr lang="zh-CN" altLang="en-US" dirty="0" smtClean="0"/>
              <a:t>，</a:t>
            </a:r>
            <a:r>
              <a:rPr lang="en-US" altLang="zh-CN" dirty="0" smtClean="0"/>
              <a:t>activation</a:t>
            </a:r>
            <a:r>
              <a:rPr lang="zh-CN" altLang="en-US" dirty="0" smtClean="0"/>
              <a:t>的启发下</a:t>
            </a:r>
            <a:endParaRPr lang="en-US" altLang="zh-CN" dirty="0" smtClean="0"/>
          </a:p>
          <a:p>
            <a:r>
              <a:rPr lang="zh-CN" altLang="en-US" dirty="0"/>
              <a:t>的</a:t>
            </a:r>
            <a:r>
              <a:rPr lang="zh-CN" altLang="en-US" dirty="0" smtClean="0"/>
              <a:t>人工神经网络神经元</a:t>
            </a:r>
            <a:endParaRPr lang="zh-CN" altLang="en-US" dirty="0"/>
          </a:p>
        </p:txBody>
      </p:sp>
      <p:sp>
        <p:nvSpPr>
          <p:cNvPr id="3" name="矩形 2"/>
          <p:cNvSpPr/>
          <p:nvPr/>
        </p:nvSpPr>
        <p:spPr bwMode="auto">
          <a:xfrm>
            <a:off x="2057400" y="2514600"/>
            <a:ext cx="1600200" cy="533400"/>
          </a:xfrm>
          <a:prstGeom prst="rect">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summation</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5" name="矩形 4"/>
          <p:cNvSpPr/>
          <p:nvPr/>
        </p:nvSpPr>
        <p:spPr bwMode="auto">
          <a:xfrm>
            <a:off x="4086520" y="2552700"/>
            <a:ext cx="678515" cy="457200"/>
          </a:xfrm>
          <a:prstGeom prst="rect">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bias</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6" name="矩形 5"/>
          <p:cNvSpPr/>
          <p:nvPr/>
        </p:nvSpPr>
        <p:spPr bwMode="auto">
          <a:xfrm>
            <a:off x="5334000" y="2590800"/>
            <a:ext cx="1447800" cy="457200"/>
          </a:xfrm>
          <a:prstGeom prst="rect">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activation</a:t>
            </a:r>
            <a:endParaRPr kumimoji="0" lang="zh-CN" altLang="en-US" sz="2400" b="0" i="0" u="none" strike="noStrike" cap="none" normalizeH="0" baseline="0" dirty="0" smtClean="0">
              <a:ln>
                <a:noFill/>
              </a:ln>
              <a:solidFill>
                <a:schemeClr val="tx1"/>
              </a:solidFill>
              <a:effectLst/>
              <a:latin typeface="Times New Roman" pitchFamily="18" charset="0"/>
            </a:endParaRPr>
          </a:p>
        </p:txBody>
      </p:sp>
      <p:cxnSp>
        <p:nvCxnSpPr>
          <p:cNvPr id="8" name="直接箭头连接符 7"/>
          <p:cNvCxnSpPr>
            <a:stCxn id="3" idx="3"/>
            <a:endCxn id="5" idx="1"/>
          </p:cNvCxnSpPr>
          <p:nvPr/>
        </p:nvCxnSpPr>
        <p:spPr bwMode="auto">
          <a:xfrm>
            <a:off x="3657600" y="2781300"/>
            <a:ext cx="428920" cy="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直接箭头连接符 11"/>
          <p:cNvCxnSpPr>
            <a:stCxn id="5" idx="3"/>
            <a:endCxn id="6" idx="1"/>
          </p:cNvCxnSpPr>
          <p:nvPr/>
        </p:nvCxnSpPr>
        <p:spPr bwMode="auto">
          <a:xfrm>
            <a:off x="4765035" y="2781300"/>
            <a:ext cx="568965" cy="3810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直接箭头连接符 15"/>
          <p:cNvCxnSpPr/>
          <p:nvPr/>
        </p:nvCxnSpPr>
        <p:spPr bwMode="auto">
          <a:xfrm>
            <a:off x="6781800" y="2819400"/>
            <a:ext cx="1571490" cy="43249"/>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箭头连接符 17"/>
          <p:cNvCxnSpPr/>
          <p:nvPr/>
        </p:nvCxnSpPr>
        <p:spPr bwMode="auto">
          <a:xfrm>
            <a:off x="425217" y="2394899"/>
            <a:ext cx="1661015" cy="195901"/>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箭头连接符 19"/>
          <p:cNvCxnSpPr/>
          <p:nvPr/>
        </p:nvCxnSpPr>
        <p:spPr bwMode="auto">
          <a:xfrm>
            <a:off x="468343" y="2738051"/>
            <a:ext cx="1571490" cy="43249"/>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接箭头连接符 20"/>
          <p:cNvCxnSpPr/>
          <p:nvPr/>
        </p:nvCxnSpPr>
        <p:spPr bwMode="auto">
          <a:xfrm flipV="1">
            <a:off x="468343" y="2981069"/>
            <a:ext cx="1571490" cy="66931"/>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直接箭头连接符 22"/>
          <p:cNvCxnSpPr/>
          <p:nvPr/>
        </p:nvCxnSpPr>
        <p:spPr bwMode="auto">
          <a:xfrm>
            <a:off x="468343" y="2859041"/>
            <a:ext cx="1571490" cy="43249"/>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直接箭头连接符 23"/>
          <p:cNvCxnSpPr/>
          <p:nvPr/>
        </p:nvCxnSpPr>
        <p:spPr bwMode="auto">
          <a:xfrm>
            <a:off x="468343" y="2625810"/>
            <a:ext cx="1571490" cy="43249"/>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椭圆 26"/>
          <p:cNvSpPr/>
          <p:nvPr/>
        </p:nvSpPr>
        <p:spPr bwMode="auto">
          <a:xfrm>
            <a:off x="3200400" y="3581400"/>
            <a:ext cx="2590800" cy="2514600"/>
          </a:xfrm>
          <a:prstGeom prst="ellipse">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cxnSp>
        <p:nvCxnSpPr>
          <p:cNvPr id="29" name="直接连接符 28"/>
          <p:cNvCxnSpPr>
            <a:stCxn id="27" idx="0"/>
            <a:endCxn id="27" idx="4"/>
          </p:cNvCxnSpPr>
          <p:nvPr/>
        </p:nvCxnSpPr>
        <p:spPr bwMode="auto">
          <a:xfrm>
            <a:off x="4495800" y="3581400"/>
            <a:ext cx="0" cy="2514600"/>
          </a:xfrm>
          <a:prstGeom prst="line">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直接箭头连接符 29"/>
          <p:cNvCxnSpPr/>
          <p:nvPr/>
        </p:nvCxnSpPr>
        <p:spPr bwMode="auto">
          <a:xfrm>
            <a:off x="5791200" y="4953000"/>
            <a:ext cx="2057400" cy="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直接箭头连接符 31"/>
          <p:cNvCxnSpPr/>
          <p:nvPr/>
        </p:nvCxnSpPr>
        <p:spPr bwMode="auto">
          <a:xfrm>
            <a:off x="990600" y="3698891"/>
            <a:ext cx="2209800" cy="1278823"/>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直接箭头连接符 33"/>
          <p:cNvCxnSpPr/>
          <p:nvPr/>
        </p:nvCxnSpPr>
        <p:spPr bwMode="auto">
          <a:xfrm flipV="1">
            <a:off x="1120104" y="4993033"/>
            <a:ext cx="2080296" cy="1157735"/>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直接箭头连接符 36"/>
          <p:cNvCxnSpPr/>
          <p:nvPr/>
        </p:nvCxnSpPr>
        <p:spPr bwMode="auto">
          <a:xfrm flipV="1">
            <a:off x="1066800" y="4991100"/>
            <a:ext cx="2150622" cy="23104"/>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直接箭头连接符 38"/>
          <p:cNvCxnSpPr/>
          <p:nvPr/>
        </p:nvCxnSpPr>
        <p:spPr bwMode="auto">
          <a:xfrm>
            <a:off x="990600" y="4457090"/>
            <a:ext cx="2186904" cy="519468"/>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直接箭头连接符 40"/>
          <p:cNvCxnSpPr/>
          <p:nvPr/>
        </p:nvCxnSpPr>
        <p:spPr bwMode="auto">
          <a:xfrm flipV="1">
            <a:off x="1143000" y="5004488"/>
            <a:ext cx="2034504" cy="550621"/>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 name="文本框 43"/>
          <p:cNvSpPr txBox="1"/>
          <p:nvPr/>
        </p:nvSpPr>
        <p:spPr>
          <a:xfrm>
            <a:off x="1905000" y="3924465"/>
            <a:ext cx="561372" cy="461665"/>
          </a:xfrm>
          <a:prstGeom prst="rect">
            <a:avLst/>
          </a:prstGeom>
          <a:noFill/>
        </p:spPr>
        <p:txBody>
          <a:bodyPr wrap="none" rtlCol="0">
            <a:spAutoFit/>
          </a:bodyPr>
          <a:lstStyle/>
          <a:p>
            <a:r>
              <a:rPr lang="en-US" altLang="zh-CN" dirty="0" smtClean="0"/>
              <a:t>w1</a:t>
            </a:r>
            <a:endParaRPr lang="zh-CN" altLang="en-US" dirty="0"/>
          </a:p>
        </p:txBody>
      </p:sp>
      <p:sp>
        <p:nvSpPr>
          <p:cNvPr id="46" name="文本框 45"/>
          <p:cNvSpPr txBox="1"/>
          <p:nvPr/>
        </p:nvSpPr>
        <p:spPr>
          <a:xfrm>
            <a:off x="1600388" y="4276286"/>
            <a:ext cx="561372" cy="461665"/>
          </a:xfrm>
          <a:prstGeom prst="rect">
            <a:avLst/>
          </a:prstGeom>
          <a:noFill/>
        </p:spPr>
        <p:txBody>
          <a:bodyPr wrap="none" rtlCol="0">
            <a:spAutoFit/>
          </a:bodyPr>
          <a:lstStyle/>
          <a:p>
            <a:r>
              <a:rPr lang="en-US" altLang="zh-CN" dirty="0" smtClean="0"/>
              <a:t>w2</a:t>
            </a:r>
            <a:endParaRPr lang="zh-CN" altLang="en-US" dirty="0"/>
          </a:p>
        </p:txBody>
      </p:sp>
      <p:sp>
        <p:nvSpPr>
          <p:cNvPr id="47" name="文本框 43"/>
          <p:cNvSpPr txBox="1"/>
          <p:nvPr/>
        </p:nvSpPr>
        <p:spPr>
          <a:xfrm>
            <a:off x="1748303" y="4622303"/>
            <a:ext cx="561372"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zh-CN" dirty="0" smtClean="0"/>
              <a:t>w3</a:t>
            </a:r>
            <a:endParaRPr lang="zh-CN" altLang="en-US" dirty="0"/>
          </a:p>
        </p:txBody>
      </p:sp>
      <p:sp>
        <p:nvSpPr>
          <p:cNvPr id="48" name="文本框 43"/>
          <p:cNvSpPr txBox="1"/>
          <p:nvPr/>
        </p:nvSpPr>
        <p:spPr>
          <a:xfrm>
            <a:off x="2119708" y="5500176"/>
            <a:ext cx="561372"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zh-CN" dirty="0" smtClean="0"/>
              <a:t>w5</a:t>
            </a:r>
            <a:endParaRPr lang="zh-CN" altLang="en-US" dirty="0"/>
          </a:p>
        </p:txBody>
      </p:sp>
      <p:sp>
        <p:nvSpPr>
          <p:cNvPr id="49" name="文本框 43"/>
          <p:cNvSpPr txBox="1"/>
          <p:nvPr/>
        </p:nvSpPr>
        <p:spPr>
          <a:xfrm>
            <a:off x="1667984" y="5233181"/>
            <a:ext cx="561372"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zh-CN" dirty="0" smtClean="0"/>
              <a:t>w4</a:t>
            </a:r>
            <a:endParaRPr lang="zh-CN" altLang="en-US" dirty="0"/>
          </a:p>
        </p:txBody>
      </p:sp>
      <p:sp>
        <p:nvSpPr>
          <p:cNvPr id="57" name="文本框 43"/>
          <p:cNvSpPr txBox="1"/>
          <p:nvPr/>
        </p:nvSpPr>
        <p:spPr>
          <a:xfrm>
            <a:off x="542372" y="3393406"/>
            <a:ext cx="45878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zh-CN" dirty="0" smtClean="0"/>
              <a:t>s1</a:t>
            </a:r>
            <a:endParaRPr lang="zh-CN" altLang="en-US" dirty="0"/>
          </a:p>
        </p:txBody>
      </p:sp>
      <p:sp>
        <p:nvSpPr>
          <p:cNvPr id="58" name="文本框 43"/>
          <p:cNvSpPr txBox="1"/>
          <p:nvPr/>
        </p:nvSpPr>
        <p:spPr>
          <a:xfrm>
            <a:off x="437343" y="4201405"/>
            <a:ext cx="45878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zh-CN" dirty="0"/>
              <a:t>s</a:t>
            </a:r>
            <a:r>
              <a:rPr lang="en-US" altLang="zh-CN" dirty="0" smtClean="0"/>
              <a:t>2</a:t>
            </a:r>
            <a:endParaRPr lang="zh-CN" altLang="en-US" dirty="0"/>
          </a:p>
        </p:txBody>
      </p:sp>
      <p:sp>
        <p:nvSpPr>
          <p:cNvPr id="59" name="文本框 43"/>
          <p:cNvSpPr txBox="1"/>
          <p:nvPr/>
        </p:nvSpPr>
        <p:spPr>
          <a:xfrm>
            <a:off x="468343" y="4778571"/>
            <a:ext cx="45878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zh-CN" dirty="0"/>
              <a:t>s</a:t>
            </a:r>
            <a:r>
              <a:rPr lang="en-US" altLang="zh-CN" dirty="0" smtClean="0"/>
              <a:t>3</a:t>
            </a:r>
            <a:endParaRPr lang="zh-CN" altLang="en-US" dirty="0"/>
          </a:p>
        </p:txBody>
      </p:sp>
      <p:sp>
        <p:nvSpPr>
          <p:cNvPr id="60" name="文本框 43"/>
          <p:cNvSpPr txBox="1"/>
          <p:nvPr/>
        </p:nvSpPr>
        <p:spPr>
          <a:xfrm>
            <a:off x="610188" y="5335731"/>
            <a:ext cx="45878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zh-CN" dirty="0"/>
              <a:t>s</a:t>
            </a:r>
            <a:r>
              <a:rPr lang="en-US" altLang="zh-CN" dirty="0" smtClean="0"/>
              <a:t>4</a:t>
            </a:r>
            <a:endParaRPr lang="zh-CN" altLang="en-US" dirty="0"/>
          </a:p>
        </p:txBody>
      </p:sp>
      <p:sp>
        <p:nvSpPr>
          <p:cNvPr id="61" name="文本框 43"/>
          <p:cNvSpPr txBox="1"/>
          <p:nvPr/>
        </p:nvSpPr>
        <p:spPr>
          <a:xfrm>
            <a:off x="542372" y="5753095"/>
            <a:ext cx="458780"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zh-CN" dirty="0"/>
              <a:t>s</a:t>
            </a: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62" name="文本框 61"/>
              <p:cNvSpPr txBox="1"/>
              <p:nvPr/>
            </p:nvSpPr>
            <p:spPr>
              <a:xfrm>
                <a:off x="3279289" y="4567817"/>
                <a:ext cx="1176593" cy="369332"/>
              </a:xfrm>
              <a:prstGeom prst="rect">
                <a:avLst/>
              </a:prstGeom>
              <a:noFill/>
            </p:spPr>
            <p:txBody>
              <a:bodyPr wrap="square" lIns="0" tIns="0" rIns="0" bIns="0" rtlCol="0">
                <a:spAutoFit/>
              </a:bodyPr>
              <a:lstStyle/>
              <a:p>
                <a:r>
                  <a:rPr lang="en-US" altLang="zh-CN" dirty="0" smtClean="0"/>
                  <a:t>b+</a:t>
                </a:r>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e>
                    </m:nary>
                  </m:oMath>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3279289" y="4567817"/>
                <a:ext cx="1176593" cy="369332"/>
              </a:xfrm>
              <a:prstGeom prst="rect">
                <a:avLst/>
              </a:prstGeom>
              <a:blipFill rotWithShape="0">
                <a:blip r:embed="rId2"/>
                <a:stretch>
                  <a:fillRect l="-21244" t="-172131" r="-38860" b="-257377"/>
                </a:stretch>
              </a:blipFill>
            </p:spPr>
            <p:txBody>
              <a:bodyPr/>
              <a:lstStyle/>
              <a:p>
                <a:r>
                  <a:rPr lang="zh-CN" altLang="en-US">
                    <a:noFill/>
                  </a:rPr>
                  <a:t> </a:t>
                </a:r>
              </a:p>
            </p:txBody>
          </p:sp>
        </mc:Fallback>
      </mc:AlternateContent>
      <p:sp>
        <p:nvSpPr>
          <p:cNvPr id="64" name="文本框 63"/>
          <p:cNvSpPr txBox="1"/>
          <p:nvPr/>
        </p:nvSpPr>
        <p:spPr>
          <a:xfrm>
            <a:off x="4548691" y="4540987"/>
            <a:ext cx="1175322" cy="461665"/>
          </a:xfrm>
          <a:prstGeom prst="rect">
            <a:avLst/>
          </a:prstGeom>
          <a:noFill/>
        </p:spPr>
        <p:txBody>
          <a:bodyPr wrap="none" rtlCol="0">
            <a:spAutoFit/>
          </a:bodyPr>
          <a:lstStyle/>
          <a:p>
            <a:r>
              <a:rPr lang="en-US" altLang="zh-CN" dirty="0" smtClean="0"/>
              <a:t>sigmoid</a:t>
            </a:r>
            <a:endParaRPr lang="zh-CN" altLang="en-US" dirty="0"/>
          </a:p>
        </p:txBody>
      </p:sp>
      <mc:AlternateContent xmlns:mc="http://schemas.openxmlformats.org/markup-compatibility/2006" xmlns:a14="http://schemas.microsoft.com/office/drawing/2010/main">
        <mc:Choice Requires="a14">
          <p:sp>
            <p:nvSpPr>
              <p:cNvPr id="65" name="文本框 64"/>
              <p:cNvSpPr txBox="1"/>
              <p:nvPr/>
            </p:nvSpPr>
            <p:spPr>
              <a:xfrm>
                <a:off x="5092752" y="2929003"/>
                <a:ext cx="3987695" cy="20004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𝑠𝑖𝑔𝑚𝑜𝑖𝑑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5</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e>
                          </m:nary>
                        </m:e>
                      </m:d>
                    </m:oMath>
                  </m:oMathPara>
                </a14:m>
                <a:endParaRPr lang="en-US" altLang="zh-CN" b="0" dirty="0" smtClean="0"/>
              </a:p>
              <a:p>
                <a:r>
                  <a:rPr lang="en-US" altLang="zh-CN" b="0" dirty="0" smtClean="0"/>
                  <a:t>	</a:t>
                </a:r>
              </a:p>
              <a:p>
                <a:r>
                  <a:rPr lang="en-US" altLang="zh-CN" dirty="0"/>
                  <a:t> </a:t>
                </a:r>
                <a:r>
                  <a:rPr lang="en-US" altLang="zh-CN" dirty="0" smtClean="0"/>
                  <a:t>	</a:t>
                </a:r>
                <a14:m>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i="1">
                                <a:latin typeface="Cambria Math" panose="02040503050406030204" pitchFamily="18" charset="0"/>
                              </a:rPr>
                              <m:t>𝑏</m:t>
                            </m:r>
                            <m:r>
                              <a:rPr lang="en-US" altLang="zh-CN" b="0" i="1" smtClean="0">
                                <a:latin typeface="Cambria Math" panose="02040503050406030204" pitchFamily="18" charset="0"/>
                              </a:rPr>
                              <m:t>−</m:t>
                            </m:r>
                            <m:r>
                              <a:rPr lang="en-US" altLang="zh-CN" i="1">
                                <a:latin typeface="Cambria Math" panose="02040503050406030204" pitchFamily="18" charset="0"/>
                              </a:rPr>
                              <m:t> </m:t>
                            </m:r>
                            <m:nary>
                              <m:naryPr>
                                <m:chr m:val="∑"/>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5</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e>
                            </m:nary>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−1</m:t>
                        </m:r>
                      </m:sup>
                    </m:sSup>
                  </m:oMath>
                </a14:m>
                <a:endParaRPr lang="en-US" altLang="zh-CN" b="0" dirty="0" smtClean="0"/>
              </a:p>
            </p:txBody>
          </p:sp>
        </mc:Choice>
        <mc:Fallback xmlns="">
          <p:sp>
            <p:nvSpPr>
              <p:cNvPr id="65" name="文本框 64"/>
              <p:cNvSpPr txBox="1">
                <a:spLocks noRot="1" noChangeAspect="1" noMove="1" noResize="1" noEditPoints="1" noAdjustHandles="1" noChangeArrowheads="1" noChangeShapeType="1" noTextEdit="1"/>
              </p:cNvSpPr>
              <p:nvPr/>
            </p:nvSpPr>
            <p:spPr>
              <a:xfrm>
                <a:off x="5092752" y="2929003"/>
                <a:ext cx="3987695" cy="2000419"/>
              </a:xfrm>
              <a:prstGeom prst="rect">
                <a:avLst/>
              </a:prstGeom>
              <a:blipFill rotWithShape="0">
                <a:blip r:embed="rId3"/>
                <a:stretch>
                  <a:fillRect/>
                </a:stretch>
              </a:blipFill>
            </p:spPr>
            <p:txBody>
              <a:bodyPr/>
              <a:lstStyle/>
              <a:p>
                <a:r>
                  <a:rPr lang="zh-CN" altLang="en-US">
                    <a:noFill/>
                  </a:rPr>
                  <a:t> </a:t>
                </a:r>
              </a:p>
            </p:txBody>
          </p:sp>
        </mc:Fallback>
      </mc:AlternateContent>
      <p:pic>
        <p:nvPicPr>
          <p:cNvPr id="87" name="图片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3196989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500" fill="hold"/>
                                        <p:tgtEl>
                                          <p:spTgt spid="49"/>
                                        </p:tgtEl>
                                        <p:attrNameLst>
                                          <p:attrName>ppt_x</p:attrName>
                                        </p:attrNameLst>
                                      </p:cBhvr>
                                      <p:tavLst>
                                        <p:tav tm="0">
                                          <p:val>
                                            <p:strVal val="#ppt_x"/>
                                          </p:val>
                                        </p:tav>
                                        <p:tav tm="100000">
                                          <p:val>
                                            <p:strVal val="#ppt_x"/>
                                          </p:val>
                                        </p:tav>
                                      </p:tavLst>
                                    </p:anim>
                                    <p:anim calcmode="lin" valueType="num">
                                      <p:cBhvr additive="base">
                                        <p:cTn id="52" dur="500" fill="hold"/>
                                        <p:tgtEl>
                                          <p:spTgt spid="4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p:cTn id="61" dur="1000" fill="hold"/>
                                        <p:tgtEl>
                                          <p:spTgt spid="65"/>
                                        </p:tgtEl>
                                        <p:attrNameLst>
                                          <p:attrName>ppt_w</p:attrName>
                                        </p:attrNameLst>
                                      </p:cBhvr>
                                      <p:tavLst>
                                        <p:tav tm="0">
                                          <p:val>
                                            <p:fltVal val="0"/>
                                          </p:val>
                                        </p:tav>
                                        <p:tav tm="100000">
                                          <p:val>
                                            <p:strVal val="#ppt_w"/>
                                          </p:val>
                                        </p:tav>
                                      </p:tavLst>
                                    </p:anim>
                                    <p:anim calcmode="lin" valueType="num">
                                      <p:cBhvr>
                                        <p:cTn id="62" dur="1000" fill="hold"/>
                                        <p:tgtEl>
                                          <p:spTgt spid="65"/>
                                        </p:tgtEl>
                                        <p:attrNameLst>
                                          <p:attrName>ppt_h</p:attrName>
                                        </p:attrNameLst>
                                      </p:cBhvr>
                                      <p:tavLst>
                                        <p:tav tm="0">
                                          <p:val>
                                            <p:fltVal val="0"/>
                                          </p:val>
                                        </p:tav>
                                        <p:tav tm="100000">
                                          <p:val>
                                            <p:strVal val="#ppt_h"/>
                                          </p:val>
                                        </p:tav>
                                      </p:tavLst>
                                    </p:anim>
                                    <p:anim calcmode="lin" valueType="num">
                                      <p:cBhvr>
                                        <p:cTn id="63" dur="1000" fill="hold"/>
                                        <p:tgtEl>
                                          <p:spTgt spid="65"/>
                                        </p:tgtEl>
                                        <p:attrNameLst>
                                          <p:attrName>style.rotation</p:attrName>
                                        </p:attrNameLst>
                                      </p:cBhvr>
                                      <p:tavLst>
                                        <p:tav tm="0">
                                          <p:val>
                                            <p:fltVal val="90"/>
                                          </p:val>
                                        </p:tav>
                                        <p:tav tm="100000">
                                          <p:val>
                                            <p:fltVal val="0"/>
                                          </p:val>
                                        </p:tav>
                                      </p:tavLst>
                                    </p:anim>
                                    <p:animEffect transition="in" filter="fade">
                                      <p:cBhvr>
                                        <p:cTn id="64" dur="1000"/>
                                        <p:tgtEl>
                                          <p:spTgt spid="65"/>
                                        </p:tgtEl>
                                      </p:cBhvr>
                                    </p:animEffect>
                                  </p:childTnLst>
                                </p:cTn>
                              </p:par>
                              <p:par>
                                <p:cTn id="65" presetID="2" presetClass="entr" presetSubtype="4"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ppt_x"/>
                                          </p:val>
                                        </p:tav>
                                        <p:tav tm="100000">
                                          <p:val>
                                            <p:strVal val="#ppt_x"/>
                                          </p:val>
                                        </p:tav>
                                      </p:tavLst>
                                    </p:anim>
                                    <p:anim calcmode="lin" valueType="num">
                                      <p:cBhvr additive="base">
                                        <p:cTn id="68" dur="500" fill="hold"/>
                                        <p:tgtEl>
                                          <p:spTgt spid="5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ppt_x"/>
                                          </p:val>
                                        </p:tav>
                                        <p:tav tm="100000">
                                          <p:val>
                                            <p:strVal val="#ppt_x"/>
                                          </p:val>
                                        </p:tav>
                                      </p:tavLst>
                                    </p:anim>
                                    <p:anim calcmode="lin" valueType="num">
                                      <p:cBhvr additive="base">
                                        <p:cTn id="72" dur="500" fill="hold"/>
                                        <p:tgtEl>
                                          <p:spTgt spid="6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500" fill="hold"/>
                                        <p:tgtEl>
                                          <p:spTgt spid="61"/>
                                        </p:tgtEl>
                                        <p:attrNameLst>
                                          <p:attrName>ppt_x</p:attrName>
                                        </p:attrNameLst>
                                      </p:cBhvr>
                                      <p:tavLst>
                                        <p:tav tm="0">
                                          <p:val>
                                            <p:strVal val="#ppt_x"/>
                                          </p:val>
                                        </p:tav>
                                        <p:tav tm="100000">
                                          <p:val>
                                            <p:strVal val="#ppt_x"/>
                                          </p:val>
                                        </p:tav>
                                      </p:tavLst>
                                    </p:anim>
                                    <p:anim calcmode="lin" valueType="num">
                                      <p:cBhvr additive="base">
                                        <p:cTn id="76" dur="500" fill="hold"/>
                                        <p:tgtEl>
                                          <p:spTgt spid="6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 calcmode="lin" valueType="num">
                                      <p:cBhvr additive="base">
                                        <p:cTn id="79" dur="500" fill="hold"/>
                                        <p:tgtEl>
                                          <p:spTgt spid="62"/>
                                        </p:tgtEl>
                                        <p:attrNameLst>
                                          <p:attrName>ppt_x</p:attrName>
                                        </p:attrNameLst>
                                      </p:cBhvr>
                                      <p:tavLst>
                                        <p:tav tm="0">
                                          <p:val>
                                            <p:strVal val="#ppt_x"/>
                                          </p:val>
                                        </p:tav>
                                        <p:tav tm="100000">
                                          <p:val>
                                            <p:strVal val="#ppt_x"/>
                                          </p:val>
                                        </p:tav>
                                      </p:tavLst>
                                    </p:anim>
                                    <p:anim calcmode="lin" valueType="num">
                                      <p:cBhvr additive="base">
                                        <p:cTn id="80" dur="500" fill="hold"/>
                                        <p:tgtEl>
                                          <p:spTgt spid="6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anim calcmode="lin" valueType="num">
                                      <p:cBhvr additive="base">
                                        <p:cTn id="83" dur="500" fill="hold"/>
                                        <p:tgtEl>
                                          <p:spTgt spid="64"/>
                                        </p:tgtEl>
                                        <p:attrNameLst>
                                          <p:attrName>ppt_x</p:attrName>
                                        </p:attrNameLst>
                                      </p:cBhvr>
                                      <p:tavLst>
                                        <p:tav tm="0">
                                          <p:val>
                                            <p:strVal val="#ppt_x"/>
                                          </p:val>
                                        </p:tav>
                                        <p:tav tm="100000">
                                          <p:val>
                                            <p:strVal val="#ppt_x"/>
                                          </p:val>
                                        </p:tav>
                                      </p:tavLst>
                                    </p:anim>
                                    <p:anim calcmode="lin" valueType="num">
                                      <p:cBhvr additive="base">
                                        <p:cTn id="84" dur="500" fill="hold"/>
                                        <p:tgtEl>
                                          <p:spTgt spid="64"/>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ppt_x"/>
                                          </p:val>
                                        </p:tav>
                                        <p:tav tm="100000">
                                          <p:val>
                                            <p:strVal val="#ppt_x"/>
                                          </p:val>
                                        </p:tav>
                                      </p:tavLst>
                                    </p:anim>
                                    <p:anim calcmode="lin" valueType="num">
                                      <p:cBhvr additive="base">
                                        <p:cTn id="88" dur="500" fill="hold"/>
                                        <p:tgtEl>
                                          <p:spTgt spid="2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ppt_x"/>
                                          </p:val>
                                        </p:tav>
                                        <p:tav tm="100000">
                                          <p:val>
                                            <p:strVal val="#ppt_x"/>
                                          </p:val>
                                        </p:tav>
                                      </p:tavLst>
                                    </p:anim>
                                    <p:anim calcmode="lin" valueType="num">
                                      <p:cBhvr additive="base">
                                        <p:cTn id="9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4" grpId="0"/>
      <p:bldP spid="46" grpId="0"/>
      <p:bldP spid="47" grpId="0"/>
      <p:bldP spid="48" grpId="0"/>
      <p:bldP spid="49" grpId="0"/>
      <p:bldP spid="57" grpId="0"/>
      <p:bldP spid="58" grpId="0"/>
      <p:bldP spid="59" grpId="0"/>
      <p:bldP spid="60" grpId="0"/>
      <p:bldP spid="61" grpId="0"/>
      <p:bldP spid="62" grpId="0"/>
      <p:bldP spid="64" grpId="0"/>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28600"/>
            <a:ext cx="2622834" cy="523220"/>
          </a:xfrm>
          <a:prstGeom prst="rect">
            <a:avLst/>
          </a:prstGeom>
          <a:noFill/>
        </p:spPr>
        <p:txBody>
          <a:bodyPr wrap="none" rtlCol="0">
            <a:spAutoFit/>
          </a:bodyPr>
          <a:lstStyle/>
          <a:p>
            <a:r>
              <a:rPr lang="en-US" sz="2800" b="1" dirty="0" smtClean="0">
                <a:solidFill>
                  <a:srgbClr val="0000ED"/>
                </a:solidFill>
                <a:latin typeface="Arial" pitchFamily="34" charset="0"/>
                <a:cs typeface="Arial" pitchFamily="34" charset="0"/>
              </a:rPr>
              <a:t>ANN structure</a:t>
            </a:r>
            <a:endParaRPr lang="en-US" sz="2800" b="1" dirty="0">
              <a:solidFill>
                <a:srgbClr val="0000ED"/>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 name="流程图: 联系 1"/>
              <p:cNvSpPr/>
              <p:nvPr/>
            </p:nvSpPr>
            <p:spPr bwMode="auto">
              <a:xfrm>
                <a:off x="804219" y="2483591"/>
                <a:ext cx="533400" cy="533400"/>
              </a:xfrm>
              <a:prstGeom prst="flowChartConnector">
                <a:avLst/>
              </a:prstGeom>
              <a:noFill/>
              <a:ln w="28575" cap="flat" cmpd="sng" algn="ctr">
                <a:solidFill>
                  <a:schemeClr val="tx2"/>
                </a:solidFill>
                <a:prstDash val="solid"/>
                <a:round/>
                <a:headEnd type="none" w="med" len="med"/>
                <a:tailEnd type="stealth" w="med" len="med"/>
              </a:ln>
              <a:effectLst/>
              <a:extLst>
                <a:ext uri="{909E8E84-426E-40DD-AFC4-6F175D3DCCD1}">
                  <a14:hiddenFill>
                    <a:solidFill>
                      <a:srgbClr val="FFFFFF"/>
                    </a:solidFill>
                  </a14:hiddenFill>
                </a:ext>
                <a:ext uri="{AF507438-7753-43E0-B8FC-AC1667EBCBE1}">
                  <a14:hiddenEffects>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tx1"/>
                              </a:solidFill>
                              <a:effectLst/>
                              <a:latin typeface="Cambria Math" panose="02040503050406030204" pitchFamily="18" charset="0"/>
                            </a:rPr>
                          </m:ctrlPr>
                        </m:sSubPr>
                        <m:e>
                          <m:r>
                            <a:rPr kumimoji="0" lang="en-US" altLang="zh-CN" sz="2400" b="0" i="1" u="none" strike="noStrike" cap="none" normalizeH="0" baseline="0" smtClean="0">
                              <a:ln>
                                <a:noFill/>
                              </a:ln>
                              <a:solidFill>
                                <a:schemeClr val="tx1"/>
                              </a:solidFill>
                              <a:effectLst/>
                              <a:latin typeface="Cambria Math" panose="02040503050406030204" pitchFamily="18" charset="0"/>
                            </a:rPr>
                            <m:t>𝑖</m:t>
                          </m:r>
                        </m:e>
                        <m:sub>
                          <m:r>
                            <a:rPr kumimoji="0" lang="en-US" altLang="zh-CN" sz="2400" b="0" i="1" u="none" strike="noStrike" cap="none" normalizeH="0" baseline="0" smtClean="0">
                              <a:ln>
                                <a:noFill/>
                              </a:ln>
                              <a:solidFill>
                                <a:schemeClr val="tx1"/>
                              </a:solidFill>
                              <a:effectLst/>
                              <a:latin typeface="Cambria Math" panose="02040503050406030204" pitchFamily="18" charset="0"/>
                            </a:rPr>
                            <m:t>2</m:t>
                          </m:r>
                        </m:sub>
                      </m:sSub>
                    </m:oMath>
                  </m:oMathPara>
                </a14:m>
                <a:endParaRPr kumimoji="0" lang="zh-CN" altLang="en-US" sz="2400" b="0" i="0" u="none" strike="noStrike" cap="none" normalizeH="0" baseline="0" dirty="0" smtClean="0">
                  <a:ln>
                    <a:noFill/>
                  </a:ln>
                  <a:solidFill>
                    <a:schemeClr val="tx1"/>
                  </a:solidFill>
                  <a:effectLst/>
                  <a:latin typeface="Times New Roman" pitchFamily="18" charset="0"/>
                </a:endParaRPr>
              </a:p>
            </p:txBody>
          </p:sp>
        </mc:Choice>
        <mc:Fallback xmlns="">
          <p:sp>
            <p:nvSpPr>
              <p:cNvPr id="2" name="流程图: 联系 1"/>
              <p:cNvSpPr>
                <a:spLocks noRot="1" noChangeAspect="1" noMove="1" noResize="1" noEditPoints="1" noAdjustHandles="1" noChangeArrowheads="1" noChangeShapeType="1" noTextEdit="1"/>
              </p:cNvSpPr>
              <p:nvPr/>
            </p:nvSpPr>
            <p:spPr bwMode="auto">
              <a:xfrm>
                <a:off x="804219" y="2483591"/>
                <a:ext cx="533400" cy="533400"/>
              </a:xfrm>
              <a:prstGeom prst="flowChartConnector">
                <a:avLst/>
              </a:prstGeom>
              <a:blipFill rotWithShape="0">
                <a:blip r:embed="rId2"/>
                <a:stretch>
                  <a:fillRect/>
                </a:stretch>
              </a:blip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流程图: 联系 4"/>
              <p:cNvSpPr/>
              <p:nvPr/>
            </p:nvSpPr>
            <p:spPr bwMode="auto">
              <a:xfrm>
                <a:off x="804219" y="1219200"/>
                <a:ext cx="533400" cy="533400"/>
              </a:xfrm>
              <a:prstGeom prst="flowChartConnector">
                <a:avLst/>
              </a:prstGeom>
              <a:noFill/>
              <a:ln w="28575" cap="flat" cmpd="sng" algn="ctr">
                <a:solidFill>
                  <a:schemeClr val="tx2"/>
                </a:solidFill>
                <a:prstDash val="solid"/>
                <a:round/>
                <a:headEnd type="none" w="med" len="med"/>
                <a:tailEnd type="stealth" w="med" len="med"/>
              </a:ln>
              <a:effectLst/>
              <a:extLst>
                <a:ext uri="{909E8E84-426E-40DD-AFC4-6F175D3DCCD1}">
                  <a14:hiddenFill>
                    <a:solidFill>
                      <a:srgbClr val="FFFFFF"/>
                    </a:solidFill>
                  </a14:hiddenFill>
                </a:ext>
                <a:ext uri="{AF507438-7753-43E0-B8FC-AC1667EBCBE1}">
                  <a14:hiddenEffects>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normalizeH="0" baseline="0" smtClean="0">
                              <a:ln>
                                <a:noFill/>
                              </a:ln>
                              <a:solidFill>
                                <a:schemeClr val="tx1"/>
                              </a:solidFill>
                              <a:effectLst/>
                              <a:latin typeface="Cambria Math" panose="02040503050406030204" pitchFamily="18" charset="0"/>
                            </a:rPr>
                          </m:ctrlPr>
                        </m:sSubPr>
                        <m:e>
                          <m:r>
                            <a:rPr kumimoji="0" lang="en-US" altLang="zh-CN" sz="2400" b="0" i="1" u="none" strike="noStrike" cap="none" normalizeH="0" baseline="0" smtClean="0">
                              <a:ln>
                                <a:noFill/>
                              </a:ln>
                              <a:solidFill>
                                <a:schemeClr val="tx1"/>
                              </a:solidFill>
                              <a:effectLst/>
                              <a:latin typeface="Cambria Math" panose="02040503050406030204" pitchFamily="18" charset="0"/>
                            </a:rPr>
                            <m:t>𝑖</m:t>
                          </m:r>
                        </m:e>
                        <m:sub>
                          <m:r>
                            <a:rPr kumimoji="0" lang="en-US" altLang="zh-CN" sz="2400" b="0" i="1" u="none" strike="noStrike" cap="none" normalizeH="0" baseline="0" smtClean="0">
                              <a:ln>
                                <a:noFill/>
                              </a:ln>
                              <a:solidFill>
                                <a:schemeClr val="tx1"/>
                              </a:solidFill>
                              <a:effectLst/>
                              <a:latin typeface="Cambria Math" panose="02040503050406030204" pitchFamily="18" charset="0"/>
                            </a:rPr>
                            <m:t>1</m:t>
                          </m:r>
                        </m:sub>
                      </m:sSub>
                    </m:oMath>
                  </m:oMathPara>
                </a14:m>
                <a:endParaRPr kumimoji="0" lang="zh-CN" altLang="en-US" sz="2400" b="0" i="0" u="none" strike="noStrike" cap="none" normalizeH="0" baseline="0" dirty="0" smtClean="0">
                  <a:ln>
                    <a:noFill/>
                  </a:ln>
                  <a:solidFill>
                    <a:schemeClr val="tx1"/>
                  </a:solidFill>
                  <a:effectLst/>
                  <a:latin typeface="Times New Roman" pitchFamily="18" charset="0"/>
                </a:endParaRPr>
              </a:p>
            </p:txBody>
          </p:sp>
        </mc:Choice>
        <mc:Fallback xmlns="">
          <p:sp>
            <p:nvSpPr>
              <p:cNvPr id="5" name="流程图: 联系 4"/>
              <p:cNvSpPr>
                <a:spLocks noRot="1" noChangeAspect="1" noMove="1" noResize="1" noEditPoints="1" noAdjustHandles="1" noChangeArrowheads="1" noChangeShapeType="1" noTextEdit="1"/>
              </p:cNvSpPr>
              <p:nvPr/>
            </p:nvSpPr>
            <p:spPr bwMode="auto">
              <a:xfrm>
                <a:off x="804219" y="1219200"/>
                <a:ext cx="533400" cy="533400"/>
              </a:xfrm>
              <a:prstGeom prst="flowChartConnector">
                <a:avLst/>
              </a:prstGeom>
              <a:blipFill rotWithShape="0">
                <a:blip r:embed="rId3"/>
                <a:stretch>
                  <a:fillRect/>
                </a:stretch>
              </a:blip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6" name="流程图: 联系 5"/>
          <p:cNvSpPr/>
          <p:nvPr/>
        </p:nvSpPr>
        <p:spPr bwMode="auto">
          <a:xfrm>
            <a:off x="2609850" y="876300"/>
            <a:ext cx="1219200" cy="1219200"/>
          </a:xfrm>
          <a:prstGeom prst="flowChartConnector">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10" name="流程图: 联系 9"/>
          <p:cNvSpPr/>
          <p:nvPr/>
        </p:nvSpPr>
        <p:spPr bwMode="auto">
          <a:xfrm>
            <a:off x="2611909" y="2140691"/>
            <a:ext cx="1219200" cy="1219200"/>
          </a:xfrm>
          <a:prstGeom prst="flowChartConnector">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itchFamily="18" charset="0"/>
            </a:endParaRPr>
          </a:p>
        </p:txBody>
      </p:sp>
      <p:cxnSp>
        <p:nvCxnSpPr>
          <p:cNvPr id="11" name="直接连接符 10"/>
          <p:cNvCxnSpPr>
            <a:stCxn id="6" idx="0"/>
            <a:endCxn id="6" idx="4"/>
          </p:cNvCxnSpPr>
          <p:nvPr/>
        </p:nvCxnSpPr>
        <p:spPr bwMode="auto">
          <a:xfrm>
            <a:off x="3219450" y="876300"/>
            <a:ext cx="0" cy="1219200"/>
          </a:xfrm>
          <a:prstGeom prst="line">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连接符 14"/>
          <p:cNvCxnSpPr>
            <a:stCxn id="10" idx="4"/>
            <a:endCxn id="10" idx="0"/>
          </p:cNvCxnSpPr>
          <p:nvPr/>
        </p:nvCxnSpPr>
        <p:spPr bwMode="auto">
          <a:xfrm flipV="1">
            <a:off x="3221509" y="2140691"/>
            <a:ext cx="0" cy="1219200"/>
          </a:xfrm>
          <a:prstGeom prst="line">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流程图: 联系 16"/>
          <p:cNvSpPr/>
          <p:nvPr/>
        </p:nvSpPr>
        <p:spPr bwMode="auto">
          <a:xfrm>
            <a:off x="4953000" y="876300"/>
            <a:ext cx="1219200" cy="1219200"/>
          </a:xfrm>
          <a:prstGeom prst="flowChartConnector">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itchFamily="18" charset="0"/>
            </a:endParaRPr>
          </a:p>
        </p:txBody>
      </p:sp>
      <p:sp>
        <p:nvSpPr>
          <p:cNvPr id="18" name="流程图: 联系 17"/>
          <p:cNvSpPr/>
          <p:nvPr/>
        </p:nvSpPr>
        <p:spPr bwMode="auto">
          <a:xfrm>
            <a:off x="4953000" y="2140691"/>
            <a:ext cx="1219200" cy="1219200"/>
          </a:xfrm>
          <a:prstGeom prst="flowChartConnector">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itchFamily="18" charset="0"/>
            </a:endParaRPr>
          </a:p>
        </p:txBody>
      </p:sp>
      <p:cxnSp>
        <p:nvCxnSpPr>
          <p:cNvPr id="19" name="直接连接符 18"/>
          <p:cNvCxnSpPr/>
          <p:nvPr/>
        </p:nvCxnSpPr>
        <p:spPr bwMode="auto">
          <a:xfrm>
            <a:off x="5562600" y="876300"/>
            <a:ext cx="0" cy="1219200"/>
          </a:xfrm>
          <a:prstGeom prst="line">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连接符 19"/>
          <p:cNvCxnSpPr/>
          <p:nvPr/>
        </p:nvCxnSpPr>
        <p:spPr bwMode="auto">
          <a:xfrm flipV="1">
            <a:off x="5562600" y="2140691"/>
            <a:ext cx="0" cy="1219200"/>
          </a:xfrm>
          <a:prstGeom prst="line">
            <a:avLst/>
          </a:pr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21" name="文本框 20"/>
              <p:cNvSpPr txBox="1"/>
              <p:nvPr/>
            </p:nvSpPr>
            <p:spPr>
              <a:xfrm>
                <a:off x="2609850" y="1300260"/>
                <a:ext cx="67210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𝑛𝑒𝑡</m:t>
                          </m:r>
                        </m:e>
                        <m:sub>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2609850" y="1300260"/>
                <a:ext cx="672107" cy="307777"/>
              </a:xfrm>
              <a:prstGeom prst="rect">
                <a:avLst/>
              </a:prstGeom>
              <a:blipFill rotWithShape="0">
                <a:blip r:embed="rId4"/>
                <a:stretch>
                  <a:fillRect l="-6364" r="-4545"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3197337" y="1301234"/>
                <a:ext cx="68172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𝑜𝑢𝑡</m:t>
                          </m:r>
                        </m:e>
                        <m:sub>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197337" y="1301234"/>
                <a:ext cx="681725" cy="307777"/>
              </a:xfrm>
              <a:prstGeom prst="rect">
                <a:avLst/>
              </a:prstGeom>
              <a:blipFill rotWithShape="0">
                <a:blip r:embed="rId5"/>
                <a:stretch>
                  <a:fillRect l="-6250" r="-3571"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0"/>
              <p:cNvSpPr txBox="1"/>
              <p:nvPr/>
            </p:nvSpPr>
            <p:spPr>
              <a:xfrm>
                <a:off x="2574012" y="2596402"/>
                <a:ext cx="672107" cy="307777"/>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𝑛𝑒𝑡</m:t>
                          </m:r>
                        </m:e>
                        <m:sub>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23" name="文本框 20"/>
              <p:cNvSpPr txBox="1">
                <a:spLocks noRot="1" noChangeAspect="1" noMove="1" noResize="1" noEditPoints="1" noAdjustHandles="1" noChangeArrowheads="1" noChangeShapeType="1" noTextEdit="1"/>
              </p:cNvSpPr>
              <p:nvPr/>
            </p:nvSpPr>
            <p:spPr>
              <a:xfrm>
                <a:off x="2574012" y="2596402"/>
                <a:ext cx="672107" cy="307777"/>
              </a:xfrm>
              <a:prstGeom prst="rect">
                <a:avLst/>
              </a:prstGeom>
              <a:blipFill rotWithShape="0">
                <a:blip r:embed="rId6"/>
                <a:stretch>
                  <a:fillRect l="-6364" r="-454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0"/>
              <p:cNvSpPr txBox="1"/>
              <p:nvPr/>
            </p:nvSpPr>
            <p:spPr>
              <a:xfrm>
                <a:off x="3197336" y="2596401"/>
                <a:ext cx="681725" cy="307777"/>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𝑜𝑢𝑡</m:t>
                          </m:r>
                        </m:e>
                        <m:sub>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24" name="文本框 20"/>
              <p:cNvSpPr txBox="1">
                <a:spLocks noRot="1" noChangeAspect="1" noMove="1" noResize="1" noEditPoints="1" noAdjustHandles="1" noChangeArrowheads="1" noChangeShapeType="1" noTextEdit="1"/>
              </p:cNvSpPr>
              <p:nvPr/>
            </p:nvSpPr>
            <p:spPr>
              <a:xfrm>
                <a:off x="3197336" y="2596401"/>
                <a:ext cx="681725" cy="307777"/>
              </a:xfrm>
              <a:prstGeom prst="rect">
                <a:avLst/>
              </a:prstGeom>
              <a:blipFill rotWithShape="0">
                <a:blip r:embed="rId7"/>
                <a:stretch>
                  <a:fillRect l="-3571" r="-3571"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4937187" y="1332011"/>
                <a:ext cx="6656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𝑛𝑒𝑡</m:t>
                          </m:r>
                        </m:e>
                        <m:sub>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4937187" y="1332011"/>
                <a:ext cx="665695" cy="307777"/>
              </a:xfrm>
              <a:prstGeom prst="rect">
                <a:avLst/>
              </a:prstGeom>
              <a:blipFill rotWithShape="0">
                <a:blip r:embed="rId8"/>
                <a:stretch>
                  <a:fillRect l="-6422" r="-3670"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0"/>
              <p:cNvSpPr txBox="1"/>
              <p:nvPr/>
            </p:nvSpPr>
            <p:spPr>
              <a:xfrm>
                <a:off x="5552039" y="1301234"/>
                <a:ext cx="675313" cy="307777"/>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𝑜𝑢𝑡</m:t>
                          </m:r>
                        </m:e>
                        <m:sub>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26" name="文本框 20"/>
              <p:cNvSpPr txBox="1">
                <a:spLocks noRot="1" noChangeAspect="1" noMove="1" noResize="1" noEditPoints="1" noAdjustHandles="1" noChangeArrowheads="1" noChangeShapeType="1" noTextEdit="1"/>
              </p:cNvSpPr>
              <p:nvPr/>
            </p:nvSpPr>
            <p:spPr>
              <a:xfrm>
                <a:off x="5552039" y="1301234"/>
                <a:ext cx="675313" cy="307777"/>
              </a:xfrm>
              <a:prstGeom prst="rect">
                <a:avLst/>
              </a:prstGeom>
              <a:blipFill rotWithShape="0">
                <a:blip r:embed="rId9"/>
                <a:stretch>
                  <a:fillRect l="-4505" r="-2703"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4924168" y="2597883"/>
                <a:ext cx="6656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𝑛𝑒𝑡</m:t>
                          </m:r>
                        </m:e>
                        <m:sub>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4924168" y="2597883"/>
                <a:ext cx="665695" cy="307777"/>
              </a:xfrm>
              <a:prstGeom prst="rect">
                <a:avLst/>
              </a:prstGeom>
              <a:blipFill rotWithShape="0">
                <a:blip r:embed="rId10"/>
                <a:stretch>
                  <a:fillRect l="-6422" r="-3670"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4"/>
              <p:cNvSpPr txBox="1"/>
              <p:nvPr/>
            </p:nvSpPr>
            <p:spPr>
              <a:xfrm>
                <a:off x="5535337" y="2596401"/>
                <a:ext cx="675313" cy="307777"/>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𝑜𝑢𝑡</m:t>
                          </m:r>
                        </m:e>
                        <m:sub>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28" name="文本框 24"/>
              <p:cNvSpPr txBox="1">
                <a:spLocks noRot="1" noChangeAspect="1" noMove="1" noResize="1" noEditPoints="1" noAdjustHandles="1" noChangeArrowheads="1" noChangeShapeType="1" noTextEdit="1"/>
              </p:cNvSpPr>
              <p:nvPr/>
            </p:nvSpPr>
            <p:spPr>
              <a:xfrm>
                <a:off x="5535337" y="2596401"/>
                <a:ext cx="675313" cy="307777"/>
              </a:xfrm>
              <a:prstGeom prst="rect">
                <a:avLst/>
              </a:prstGeom>
              <a:blipFill rotWithShape="0">
                <a:blip r:embed="rId11"/>
                <a:stretch>
                  <a:fillRect l="-3604" r="-3604" b="-18000"/>
                </a:stretch>
              </a:blipFill>
            </p:spPr>
            <p:txBody>
              <a:bodyPr/>
              <a:lstStyle/>
              <a:p>
                <a:r>
                  <a:rPr lang="zh-CN" altLang="en-US">
                    <a:noFill/>
                  </a:rPr>
                  <a:t> </a:t>
                </a:r>
              </a:p>
            </p:txBody>
          </p:sp>
        </mc:Fallback>
      </mc:AlternateContent>
      <p:cxnSp>
        <p:nvCxnSpPr>
          <p:cNvPr id="30" name="直接箭头连接符 29"/>
          <p:cNvCxnSpPr>
            <a:stCxn id="5" idx="6"/>
            <a:endCxn id="21" idx="1"/>
          </p:cNvCxnSpPr>
          <p:nvPr/>
        </p:nvCxnSpPr>
        <p:spPr bwMode="auto">
          <a:xfrm flipV="1">
            <a:off x="1337619" y="1454149"/>
            <a:ext cx="1272231" cy="31751"/>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直接箭头连接符 30"/>
          <p:cNvCxnSpPr>
            <a:stCxn id="2" idx="6"/>
            <a:endCxn id="23" idx="1"/>
          </p:cNvCxnSpPr>
          <p:nvPr/>
        </p:nvCxnSpPr>
        <p:spPr bwMode="auto">
          <a:xfrm>
            <a:off x="1337619" y="2750291"/>
            <a:ext cx="1236393" cy="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直接箭头连接符 34"/>
          <p:cNvCxnSpPr>
            <a:stCxn id="22" idx="3"/>
            <a:endCxn id="17" idx="2"/>
          </p:cNvCxnSpPr>
          <p:nvPr/>
        </p:nvCxnSpPr>
        <p:spPr bwMode="auto">
          <a:xfrm>
            <a:off x="3879062" y="1455123"/>
            <a:ext cx="1073938" cy="30777"/>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直接箭头连接符 35"/>
          <p:cNvCxnSpPr>
            <a:endCxn id="27" idx="1"/>
          </p:cNvCxnSpPr>
          <p:nvPr/>
        </p:nvCxnSpPr>
        <p:spPr bwMode="auto">
          <a:xfrm flipV="1">
            <a:off x="3829050" y="2751772"/>
            <a:ext cx="1095118" cy="15905"/>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直接箭头连接符 37"/>
          <p:cNvCxnSpPr>
            <a:stCxn id="5" idx="6"/>
            <a:endCxn id="23" idx="1"/>
          </p:cNvCxnSpPr>
          <p:nvPr/>
        </p:nvCxnSpPr>
        <p:spPr bwMode="auto">
          <a:xfrm>
            <a:off x="1337619" y="1485900"/>
            <a:ext cx="1236393" cy="1264391"/>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直接箭头连接符 40"/>
          <p:cNvCxnSpPr>
            <a:stCxn id="2" idx="6"/>
            <a:endCxn id="6" idx="2"/>
          </p:cNvCxnSpPr>
          <p:nvPr/>
        </p:nvCxnSpPr>
        <p:spPr bwMode="auto">
          <a:xfrm flipV="1">
            <a:off x="1337619" y="1485900"/>
            <a:ext cx="1272231" cy="1264391"/>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直接箭头连接符 43"/>
          <p:cNvCxnSpPr>
            <a:endCxn id="27" idx="1"/>
          </p:cNvCxnSpPr>
          <p:nvPr/>
        </p:nvCxnSpPr>
        <p:spPr bwMode="auto">
          <a:xfrm>
            <a:off x="3832222" y="1485899"/>
            <a:ext cx="1091946" cy="1265873"/>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直接箭头连接符 50"/>
          <p:cNvCxnSpPr>
            <a:stCxn id="24" idx="3"/>
            <a:endCxn id="25" idx="1"/>
          </p:cNvCxnSpPr>
          <p:nvPr/>
        </p:nvCxnSpPr>
        <p:spPr bwMode="auto">
          <a:xfrm flipV="1">
            <a:off x="3879061" y="1485900"/>
            <a:ext cx="1058126" cy="126439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直接箭头连接符 53"/>
          <p:cNvCxnSpPr/>
          <p:nvPr/>
        </p:nvCxnSpPr>
        <p:spPr bwMode="auto">
          <a:xfrm>
            <a:off x="6172200" y="1488012"/>
            <a:ext cx="1236393" cy="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直接箭头连接符 54"/>
          <p:cNvCxnSpPr/>
          <p:nvPr/>
        </p:nvCxnSpPr>
        <p:spPr bwMode="auto">
          <a:xfrm>
            <a:off x="6172199" y="2767677"/>
            <a:ext cx="1236393" cy="0"/>
          </a:xfrm>
          <a:prstGeom prst="straightConnector1">
            <a:avLst/>
          </a:prstGeom>
          <a:noFill/>
          <a:ln w="28575" cap="flat" cmpd="sng" algn="ctr">
            <a:solidFill>
              <a:schemeClr val="tx2"/>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56" name="文本框 55"/>
              <p:cNvSpPr txBox="1"/>
              <p:nvPr/>
            </p:nvSpPr>
            <p:spPr>
              <a:xfrm>
                <a:off x="7296150" y="1696777"/>
                <a:ext cx="12489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𝑡𝑎𝑟𝑔𝑒𝑡</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1</m:t>
                          </m:r>
                        </m:sub>
                      </m:sSub>
                    </m:oMath>
                  </m:oMathPara>
                </a14:m>
                <a:endParaRPr lang="zh-CN" altLang="en-US" dirty="0"/>
              </a:p>
            </p:txBody>
          </p:sp>
        </mc:Choice>
        <mc:Fallback xmlns="">
          <p:sp>
            <p:nvSpPr>
              <p:cNvPr id="56" name="文本框 55"/>
              <p:cNvSpPr txBox="1">
                <a:spLocks noRot="1" noChangeAspect="1" noMove="1" noResize="1" noEditPoints="1" noAdjustHandles="1" noChangeArrowheads="1" noChangeShapeType="1" noTextEdit="1"/>
              </p:cNvSpPr>
              <p:nvPr/>
            </p:nvSpPr>
            <p:spPr>
              <a:xfrm>
                <a:off x="7296150" y="1696777"/>
                <a:ext cx="1248996" cy="369332"/>
              </a:xfrm>
              <a:prstGeom prst="rect">
                <a:avLst/>
              </a:prstGeom>
              <a:blipFill rotWithShape="0">
                <a:blip r:embed="rId12"/>
                <a:stretch>
                  <a:fillRect l="-6829" r="-1463" b="-31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7282855" y="2147049"/>
                <a:ext cx="12489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𝑡𝑎𝑟𝑔𝑒𝑡</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2</m:t>
                          </m:r>
                        </m:sub>
                      </m:sSub>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7282855" y="2147049"/>
                <a:ext cx="1248996" cy="369332"/>
              </a:xfrm>
              <a:prstGeom prst="rect">
                <a:avLst/>
              </a:prstGeom>
              <a:blipFill rotWithShape="0">
                <a:blip r:embed="rId13"/>
                <a:stretch>
                  <a:fillRect l="-6829" r="-1463" b="-31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1908468" y="1084816"/>
                <a:ext cx="4298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1908468" y="1084816"/>
                <a:ext cx="429861" cy="369332"/>
              </a:xfrm>
              <a:prstGeom prst="rect">
                <a:avLst/>
              </a:prstGeom>
              <a:blipFill rotWithShape="0">
                <a:blip r:embed="rId14"/>
                <a:stretch>
                  <a:fillRect l="-8451" r="-2817"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2219386" y="1716381"/>
                <a:ext cx="4369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219386" y="1716381"/>
                <a:ext cx="436978" cy="369332"/>
              </a:xfrm>
              <a:prstGeom prst="rect">
                <a:avLst/>
              </a:prstGeom>
              <a:blipFill rotWithShape="0">
                <a:blip r:embed="rId15"/>
                <a:stretch>
                  <a:fillRect l="-6944" r="-4167"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7"/>
              <p:cNvSpPr txBox="1"/>
              <p:nvPr/>
            </p:nvSpPr>
            <p:spPr>
              <a:xfrm>
                <a:off x="2187638" y="2121617"/>
                <a:ext cx="436978" cy="369332"/>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60" name="文本框 57"/>
              <p:cNvSpPr txBox="1">
                <a:spLocks noRot="1" noChangeAspect="1" noMove="1" noResize="1" noEditPoints="1" noAdjustHandles="1" noChangeArrowheads="1" noChangeShapeType="1" noTextEdit="1"/>
              </p:cNvSpPr>
              <p:nvPr/>
            </p:nvSpPr>
            <p:spPr>
              <a:xfrm>
                <a:off x="2187638" y="2121617"/>
                <a:ext cx="436978" cy="369332"/>
              </a:xfrm>
              <a:prstGeom prst="rect">
                <a:avLst/>
              </a:prstGeom>
              <a:blipFill rotWithShape="0">
                <a:blip r:embed="rId16"/>
                <a:stretch>
                  <a:fillRect l="-8333" r="-4167"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57"/>
              <p:cNvSpPr txBox="1"/>
              <p:nvPr/>
            </p:nvSpPr>
            <p:spPr>
              <a:xfrm>
                <a:off x="1721659" y="2688430"/>
                <a:ext cx="427618" cy="369332"/>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61" name="文本框 57"/>
              <p:cNvSpPr txBox="1">
                <a:spLocks noRot="1" noChangeAspect="1" noMove="1" noResize="1" noEditPoints="1" noAdjustHandles="1" noChangeArrowheads="1" noChangeShapeType="1" noTextEdit="1"/>
              </p:cNvSpPr>
              <p:nvPr/>
            </p:nvSpPr>
            <p:spPr>
              <a:xfrm>
                <a:off x="1721659" y="2688430"/>
                <a:ext cx="427618" cy="369332"/>
              </a:xfrm>
              <a:prstGeom prst="rect">
                <a:avLst/>
              </a:prstGeom>
              <a:blipFill rotWithShape="0">
                <a:blip r:embed="rId17"/>
                <a:stretch>
                  <a:fillRect l="-7042" r="-4225"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57"/>
              <p:cNvSpPr txBox="1"/>
              <p:nvPr/>
            </p:nvSpPr>
            <p:spPr>
              <a:xfrm>
                <a:off x="4227217" y="1084816"/>
                <a:ext cx="436978" cy="369332"/>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5</m:t>
                          </m:r>
                        </m:sub>
                      </m:sSub>
                    </m:oMath>
                  </m:oMathPara>
                </a14:m>
                <a:endParaRPr lang="zh-CN" altLang="en-US" dirty="0"/>
              </a:p>
            </p:txBody>
          </p:sp>
        </mc:Choice>
        <mc:Fallback xmlns="">
          <p:sp>
            <p:nvSpPr>
              <p:cNvPr id="62" name="文本框 57"/>
              <p:cNvSpPr txBox="1">
                <a:spLocks noRot="1" noChangeAspect="1" noMove="1" noResize="1" noEditPoints="1" noAdjustHandles="1" noChangeArrowheads="1" noChangeShapeType="1" noTextEdit="1"/>
              </p:cNvSpPr>
              <p:nvPr/>
            </p:nvSpPr>
            <p:spPr>
              <a:xfrm>
                <a:off x="4227217" y="1084816"/>
                <a:ext cx="436978" cy="369332"/>
              </a:xfrm>
              <a:prstGeom prst="rect">
                <a:avLst/>
              </a:prstGeom>
              <a:blipFill rotWithShape="0">
                <a:blip r:embed="rId18"/>
                <a:stretch>
                  <a:fillRect l="-6944" r="-5556"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57"/>
              <p:cNvSpPr txBox="1"/>
              <p:nvPr/>
            </p:nvSpPr>
            <p:spPr>
              <a:xfrm>
                <a:off x="4613009" y="1716381"/>
                <a:ext cx="436978" cy="369332"/>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6</m:t>
                          </m:r>
                        </m:sub>
                      </m:sSub>
                    </m:oMath>
                  </m:oMathPara>
                </a14:m>
                <a:endParaRPr lang="zh-CN" altLang="en-US" dirty="0"/>
              </a:p>
            </p:txBody>
          </p:sp>
        </mc:Choice>
        <mc:Fallback xmlns="">
          <p:sp>
            <p:nvSpPr>
              <p:cNvPr id="63" name="文本框 57"/>
              <p:cNvSpPr txBox="1">
                <a:spLocks noRot="1" noChangeAspect="1" noMove="1" noResize="1" noEditPoints="1" noAdjustHandles="1" noChangeArrowheads="1" noChangeShapeType="1" noTextEdit="1"/>
              </p:cNvSpPr>
              <p:nvPr/>
            </p:nvSpPr>
            <p:spPr>
              <a:xfrm>
                <a:off x="4613009" y="1716381"/>
                <a:ext cx="436978" cy="369332"/>
              </a:xfrm>
              <a:prstGeom prst="rect">
                <a:avLst/>
              </a:prstGeom>
              <a:blipFill rotWithShape="0">
                <a:blip r:embed="rId19"/>
                <a:stretch>
                  <a:fillRect l="-8451" r="-5634"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57"/>
              <p:cNvSpPr txBox="1"/>
              <p:nvPr/>
            </p:nvSpPr>
            <p:spPr>
              <a:xfrm>
                <a:off x="4578600" y="2105682"/>
                <a:ext cx="436978" cy="369332"/>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7</m:t>
                          </m:r>
                        </m:sub>
                      </m:sSub>
                    </m:oMath>
                  </m:oMathPara>
                </a14:m>
                <a:endParaRPr lang="zh-CN" altLang="en-US" dirty="0"/>
              </a:p>
            </p:txBody>
          </p:sp>
        </mc:Choice>
        <mc:Fallback xmlns="">
          <p:sp>
            <p:nvSpPr>
              <p:cNvPr id="64" name="文本框 57"/>
              <p:cNvSpPr txBox="1">
                <a:spLocks noRot="1" noChangeAspect="1" noMove="1" noResize="1" noEditPoints="1" noAdjustHandles="1" noChangeArrowheads="1" noChangeShapeType="1" noTextEdit="1"/>
              </p:cNvSpPr>
              <p:nvPr/>
            </p:nvSpPr>
            <p:spPr>
              <a:xfrm>
                <a:off x="4578600" y="2105682"/>
                <a:ext cx="436978" cy="369332"/>
              </a:xfrm>
              <a:prstGeom prst="rect">
                <a:avLst/>
              </a:prstGeom>
              <a:blipFill rotWithShape="0">
                <a:blip r:embed="rId20"/>
                <a:stretch>
                  <a:fillRect l="-6944" r="-4167"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57"/>
              <p:cNvSpPr txBox="1"/>
              <p:nvPr/>
            </p:nvSpPr>
            <p:spPr>
              <a:xfrm>
                <a:off x="4192014" y="2759724"/>
                <a:ext cx="436978" cy="369332"/>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8</m:t>
                          </m:r>
                        </m:sub>
                      </m:sSub>
                    </m:oMath>
                  </m:oMathPara>
                </a14:m>
                <a:endParaRPr lang="zh-CN" altLang="en-US" dirty="0"/>
              </a:p>
            </p:txBody>
          </p:sp>
        </mc:Choice>
        <mc:Fallback xmlns="">
          <p:sp>
            <p:nvSpPr>
              <p:cNvPr id="65" name="文本框 57"/>
              <p:cNvSpPr txBox="1">
                <a:spLocks noRot="1" noChangeAspect="1" noMove="1" noResize="1" noEditPoints="1" noAdjustHandles="1" noChangeArrowheads="1" noChangeShapeType="1" noTextEdit="1"/>
              </p:cNvSpPr>
              <p:nvPr/>
            </p:nvSpPr>
            <p:spPr>
              <a:xfrm>
                <a:off x="4192014" y="2759724"/>
                <a:ext cx="436978" cy="369332"/>
              </a:xfrm>
              <a:prstGeom prst="rect">
                <a:avLst/>
              </a:prstGeom>
              <a:blipFill rotWithShape="0">
                <a:blip r:embed="rId21"/>
                <a:stretch>
                  <a:fillRect l="-8451" r="-5634"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20"/>
              <p:cNvSpPr txBox="1"/>
              <p:nvPr/>
            </p:nvSpPr>
            <p:spPr>
              <a:xfrm>
                <a:off x="7390056" y="1316135"/>
                <a:ext cx="675313" cy="307777"/>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𝑜𝑢𝑡</m:t>
                          </m:r>
                        </m:e>
                        <m:sub>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66" name="文本框 20"/>
              <p:cNvSpPr txBox="1">
                <a:spLocks noRot="1" noChangeAspect="1" noMove="1" noResize="1" noEditPoints="1" noAdjustHandles="1" noChangeArrowheads="1" noChangeShapeType="1" noTextEdit="1"/>
              </p:cNvSpPr>
              <p:nvPr/>
            </p:nvSpPr>
            <p:spPr>
              <a:xfrm>
                <a:off x="7390056" y="1316135"/>
                <a:ext cx="675313" cy="307777"/>
              </a:xfrm>
              <a:prstGeom prst="rect">
                <a:avLst/>
              </a:prstGeom>
              <a:blipFill rotWithShape="0">
                <a:blip r:embed="rId22"/>
                <a:stretch>
                  <a:fillRect l="-3604" r="-2703"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20"/>
              <p:cNvSpPr txBox="1"/>
              <p:nvPr/>
            </p:nvSpPr>
            <p:spPr>
              <a:xfrm>
                <a:off x="7429849" y="2534541"/>
                <a:ext cx="675313" cy="307777"/>
              </a:xfrm>
              <a:prstGeom prst="rect">
                <a:avLst/>
              </a:prstGeom>
              <a:noFill/>
            </p:spPr>
            <p:txBody>
              <a:bodyPr wrap="none" lIns="0" tIns="0" rIns="0" bIns="0"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𝑜𝑢𝑡</m:t>
                          </m:r>
                        </m:e>
                        <m:sub>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67" name="文本框 20"/>
              <p:cNvSpPr txBox="1">
                <a:spLocks noRot="1" noChangeAspect="1" noMove="1" noResize="1" noEditPoints="1" noAdjustHandles="1" noChangeArrowheads="1" noChangeShapeType="1" noTextEdit="1"/>
              </p:cNvSpPr>
              <p:nvPr/>
            </p:nvSpPr>
            <p:spPr>
              <a:xfrm>
                <a:off x="7429849" y="2534541"/>
                <a:ext cx="675313" cy="307777"/>
              </a:xfrm>
              <a:prstGeom prst="rect">
                <a:avLst/>
              </a:prstGeom>
              <a:blipFill rotWithShape="0">
                <a:blip r:embed="rId23"/>
                <a:stretch>
                  <a:fillRect l="-6306" r="-2703" b="-18000"/>
                </a:stretch>
              </a:blipFill>
            </p:spPr>
            <p:txBody>
              <a:bodyPr/>
              <a:lstStyle/>
              <a:p>
                <a:r>
                  <a:rPr lang="zh-CN" altLang="en-US">
                    <a:noFill/>
                  </a:rPr>
                  <a:t> </a:t>
                </a:r>
              </a:p>
            </p:txBody>
          </p:sp>
        </mc:Fallback>
      </mc:AlternateContent>
      <p:cxnSp>
        <p:nvCxnSpPr>
          <p:cNvPr id="69" name="直接箭头连接符 68"/>
          <p:cNvCxnSpPr>
            <a:stCxn id="6" idx="3"/>
          </p:cNvCxnSpPr>
          <p:nvPr/>
        </p:nvCxnSpPr>
        <p:spPr bwMode="auto">
          <a:xfrm flipH="1">
            <a:off x="2026909" y="1916952"/>
            <a:ext cx="761489" cy="1664448"/>
          </a:xfrm>
          <a:prstGeom prst="straightConnector1">
            <a:avLst/>
          </a:prstGeom>
          <a:noFill/>
          <a:ln w="28575" cap="flat" cmpd="sng" algn="ctr">
            <a:solidFill>
              <a:schemeClr val="tx2"/>
            </a:solidFill>
            <a:prstDash val="sysDot"/>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直接箭头连接符 70"/>
          <p:cNvCxnSpPr>
            <a:stCxn id="10" idx="3"/>
          </p:cNvCxnSpPr>
          <p:nvPr/>
        </p:nvCxnSpPr>
        <p:spPr bwMode="auto">
          <a:xfrm flipH="1">
            <a:off x="2047625" y="3181343"/>
            <a:ext cx="742832" cy="476257"/>
          </a:xfrm>
          <a:prstGeom prst="straightConnector1">
            <a:avLst/>
          </a:prstGeom>
          <a:noFill/>
          <a:ln w="28575" cap="flat" cmpd="sng" algn="ctr">
            <a:solidFill>
              <a:schemeClr val="tx2"/>
            </a:solidFill>
            <a:prstDash val="sysDot"/>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73" name="文本框 72"/>
              <p:cNvSpPr txBox="1"/>
              <p:nvPr/>
            </p:nvSpPr>
            <p:spPr>
              <a:xfrm>
                <a:off x="1853120" y="3472934"/>
                <a:ext cx="3693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73" name="文本框 72"/>
              <p:cNvSpPr txBox="1">
                <a:spLocks noRot="1" noChangeAspect="1" noMove="1" noResize="1" noEditPoints="1" noAdjustHandles="1" noChangeArrowheads="1" noChangeShapeType="1" noTextEdit="1"/>
              </p:cNvSpPr>
              <p:nvPr/>
            </p:nvSpPr>
            <p:spPr>
              <a:xfrm>
                <a:off x="1853120" y="3472934"/>
                <a:ext cx="369395" cy="369332"/>
              </a:xfrm>
              <a:prstGeom prst="rect">
                <a:avLst/>
              </a:prstGeom>
              <a:blipFill rotWithShape="0">
                <a:blip r:embed="rId24"/>
                <a:stretch>
                  <a:fillRect l="-19672" r="-3279" b="-16667"/>
                </a:stretch>
              </a:blipFill>
            </p:spPr>
            <p:txBody>
              <a:bodyPr/>
              <a:lstStyle/>
              <a:p>
                <a:r>
                  <a:rPr lang="zh-CN" altLang="en-US">
                    <a:noFill/>
                  </a:rPr>
                  <a:t> </a:t>
                </a:r>
              </a:p>
            </p:txBody>
          </p:sp>
        </mc:Fallback>
      </mc:AlternateContent>
      <p:cxnSp>
        <p:nvCxnSpPr>
          <p:cNvPr id="74" name="直接箭头连接符 73"/>
          <p:cNvCxnSpPr/>
          <p:nvPr/>
        </p:nvCxnSpPr>
        <p:spPr bwMode="auto">
          <a:xfrm flipH="1">
            <a:off x="4395203" y="1916952"/>
            <a:ext cx="761489" cy="1664448"/>
          </a:xfrm>
          <a:prstGeom prst="straightConnector1">
            <a:avLst/>
          </a:prstGeom>
          <a:noFill/>
          <a:ln w="28575" cap="flat" cmpd="sng" algn="ctr">
            <a:solidFill>
              <a:schemeClr val="tx2"/>
            </a:solidFill>
            <a:prstDash val="sysDot"/>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 name="直接箭头连接符 74"/>
          <p:cNvCxnSpPr/>
          <p:nvPr/>
        </p:nvCxnSpPr>
        <p:spPr bwMode="auto">
          <a:xfrm flipH="1">
            <a:off x="4415919" y="3181343"/>
            <a:ext cx="742832" cy="476257"/>
          </a:xfrm>
          <a:prstGeom prst="straightConnector1">
            <a:avLst/>
          </a:prstGeom>
          <a:noFill/>
          <a:ln w="28575" cap="flat" cmpd="sng" algn="ctr">
            <a:solidFill>
              <a:schemeClr val="tx2"/>
            </a:solidFill>
            <a:prstDash val="sysDot"/>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xmlns:a14="http://schemas.microsoft.com/office/drawing/2010/main">
        <mc:Choice Requires="a14">
          <p:sp>
            <p:nvSpPr>
              <p:cNvPr id="76" name="文本框 75"/>
              <p:cNvSpPr txBox="1"/>
              <p:nvPr/>
            </p:nvSpPr>
            <p:spPr>
              <a:xfrm>
                <a:off x="4208446" y="3473331"/>
                <a:ext cx="3765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76" name="文本框 75"/>
              <p:cNvSpPr txBox="1">
                <a:spLocks noRot="1" noChangeAspect="1" noMove="1" noResize="1" noEditPoints="1" noAdjustHandles="1" noChangeArrowheads="1" noChangeShapeType="1" noTextEdit="1"/>
              </p:cNvSpPr>
              <p:nvPr/>
            </p:nvSpPr>
            <p:spPr>
              <a:xfrm>
                <a:off x="4208446" y="3473331"/>
                <a:ext cx="376513" cy="369332"/>
              </a:xfrm>
              <a:prstGeom prst="rect">
                <a:avLst/>
              </a:prstGeom>
              <a:blipFill rotWithShape="0">
                <a:blip r:embed="rId25"/>
                <a:stretch>
                  <a:fillRect l="-17742" r="-4839" b="-16667"/>
                </a:stretch>
              </a:blipFill>
            </p:spPr>
            <p:txBody>
              <a:bodyPr/>
              <a:lstStyle/>
              <a:p>
                <a:r>
                  <a:rPr lang="zh-CN" altLang="en-US">
                    <a:noFill/>
                  </a:rPr>
                  <a:t> </a:t>
                </a:r>
              </a:p>
            </p:txBody>
          </p:sp>
        </mc:Fallback>
      </mc:AlternateContent>
      <p:sp>
        <p:nvSpPr>
          <p:cNvPr id="77" name="文本框 76"/>
          <p:cNvSpPr txBox="1"/>
          <p:nvPr/>
        </p:nvSpPr>
        <p:spPr>
          <a:xfrm>
            <a:off x="214515" y="3276333"/>
            <a:ext cx="1507144" cy="461665"/>
          </a:xfrm>
          <a:prstGeom prst="rect">
            <a:avLst/>
          </a:prstGeom>
          <a:noFill/>
        </p:spPr>
        <p:txBody>
          <a:bodyPr wrap="none" rtlCol="0">
            <a:spAutoFit/>
          </a:bodyPr>
          <a:lstStyle/>
          <a:p>
            <a:r>
              <a:rPr lang="en-US" altLang="zh-CN" dirty="0"/>
              <a:t>i</a:t>
            </a:r>
            <a:r>
              <a:rPr lang="en-US" altLang="zh-CN" dirty="0" smtClean="0"/>
              <a:t>nput layer</a:t>
            </a:r>
            <a:endParaRPr lang="zh-CN" altLang="en-US" dirty="0"/>
          </a:p>
        </p:txBody>
      </p:sp>
      <p:sp>
        <p:nvSpPr>
          <p:cNvPr id="79" name="文本框 78"/>
          <p:cNvSpPr txBox="1"/>
          <p:nvPr/>
        </p:nvSpPr>
        <p:spPr>
          <a:xfrm>
            <a:off x="2439366" y="3347591"/>
            <a:ext cx="1712328" cy="461665"/>
          </a:xfrm>
          <a:prstGeom prst="rect">
            <a:avLst/>
          </a:prstGeom>
          <a:noFill/>
        </p:spPr>
        <p:txBody>
          <a:bodyPr wrap="none" rtlCol="0">
            <a:spAutoFit/>
          </a:bodyPr>
          <a:lstStyle/>
          <a:p>
            <a:r>
              <a:rPr lang="en-US" altLang="zh-CN" dirty="0" smtClean="0"/>
              <a:t>hidden layer</a:t>
            </a:r>
            <a:endParaRPr lang="zh-CN" altLang="en-US" dirty="0"/>
          </a:p>
        </p:txBody>
      </p:sp>
      <p:sp>
        <p:nvSpPr>
          <p:cNvPr id="80" name="文本框 76"/>
          <p:cNvSpPr txBox="1"/>
          <p:nvPr/>
        </p:nvSpPr>
        <p:spPr>
          <a:xfrm>
            <a:off x="4978514" y="3346850"/>
            <a:ext cx="1661032"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zh-CN" dirty="0" smtClean="0"/>
              <a:t>output layer</a:t>
            </a:r>
            <a:endParaRPr lang="zh-CN" altLang="en-US" dirty="0"/>
          </a:p>
        </p:txBody>
      </p:sp>
      <mc:AlternateContent xmlns:mc="http://schemas.openxmlformats.org/markup-compatibility/2006" xmlns:a14="http://schemas.microsoft.com/office/drawing/2010/main">
        <mc:Choice Requires="a14">
          <p:sp>
            <p:nvSpPr>
              <p:cNvPr id="81" name="文本框 80"/>
              <p:cNvSpPr txBox="1"/>
              <p:nvPr/>
            </p:nvSpPr>
            <p:spPr>
              <a:xfrm>
                <a:off x="262326" y="3992903"/>
                <a:ext cx="34932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i="1">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81" name="文本框 80"/>
              <p:cNvSpPr txBox="1">
                <a:spLocks noRot="1" noChangeAspect="1" noMove="1" noResize="1" noEditPoints="1" noAdjustHandles="1" noChangeArrowheads="1" noChangeShapeType="1" noTextEdit="1"/>
              </p:cNvSpPr>
              <p:nvPr/>
            </p:nvSpPr>
            <p:spPr>
              <a:xfrm>
                <a:off x="262326" y="3992903"/>
                <a:ext cx="3493264" cy="369332"/>
              </a:xfrm>
              <a:prstGeom prst="rect">
                <a:avLst/>
              </a:prstGeom>
              <a:blipFill rotWithShape="0">
                <a:blip r:embed="rId26"/>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p:cNvSpPr txBox="1"/>
              <p:nvPr/>
            </p:nvSpPr>
            <p:spPr>
              <a:xfrm>
                <a:off x="262326" y="4591405"/>
                <a:ext cx="57890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𝑜𝑢𝑡</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𝑠𝑖𝑔𝑚𝑜𝑖𝑑</m:t>
                      </m:r>
                      <m:d>
                        <m:dPr>
                          <m:ctrlPr>
                            <a:rPr lang="en-US" altLang="zh-CN" b="0" i="1" smtClean="0">
                              <a:latin typeface="Cambria Math" panose="02040503050406030204" pitchFamily="18" charset="0"/>
                            </a:rPr>
                          </m:ctrlPr>
                        </m:dPr>
                        <m:e>
                          <m:sSub>
                            <m:sSubPr>
                              <m:ctrlPr>
                                <a:rPr lang="zh-CN" altLang="en-US" i="1" dirty="0" smtClean="0">
                                  <a:latin typeface="Cambria Math" panose="02040503050406030204" pitchFamily="18" charset="0"/>
                                </a:rPr>
                              </m:ctrlPr>
                            </m:sSubPr>
                            <m:e>
                              <m:r>
                                <a:rPr lang="en-US" altLang="zh-CN" b="0" i="1" dirty="0" smtClean="0">
                                  <a:latin typeface="Cambria Math" panose="02040503050406030204" pitchFamily="18" charset="0"/>
                                </a:rPr>
                                <m:t>𝑛𝑒𝑡</m:t>
                              </m:r>
                            </m:e>
                            <m:sub>
                              <m:r>
                                <a:rPr lang="en-US" altLang="zh-CN" b="0" i="1" dirty="0" smtClean="0">
                                  <a:latin typeface="Cambria Math" panose="02040503050406030204" pitchFamily="18" charset="0"/>
                                </a:rPr>
                                <m:t>h</m:t>
                              </m:r>
                              <m:r>
                                <a:rPr lang="en-US" altLang="zh-CN" b="0" i="1" dirty="0" smtClean="0">
                                  <a:latin typeface="Cambria Math" panose="02040503050406030204" pitchFamily="18" charset="0"/>
                                </a:rPr>
                                <m:t>1</m:t>
                              </m:r>
                            </m:sub>
                          </m:sSub>
                        </m:e>
                      </m:d>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1</m:t>
                                  </m:r>
                                </m:sub>
                              </m:sSub>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−1</m:t>
                          </m:r>
                        </m:sup>
                      </m:sSup>
                    </m:oMath>
                  </m:oMathPara>
                </a14:m>
                <a:endParaRPr lang="zh-CN" altLang="en-US" dirty="0"/>
              </a:p>
            </p:txBody>
          </p:sp>
        </mc:Choice>
        <mc:Fallback xmlns="">
          <p:sp>
            <p:nvSpPr>
              <p:cNvPr id="82" name="文本框 81"/>
              <p:cNvSpPr txBox="1">
                <a:spLocks noRot="1" noChangeAspect="1" noMove="1" noResize="1" noEditPoints="1" noAdjustHandles="1" noChangeArrowheads="1" noChangeShapeType="1" noTextEdit="1"/>
              </p:cNvSpPr>
              <p:nvPr/>
            </p:nvSpPr>
            <p:spPr>
              <a:xfrm>
                <a:off x="262326" y="4591405"/>
                <a:ext cx="5789085" cy="369332"/>
              </a:xfrm>
              <a:prstGeom prst="rect">
                <a:avLst/>
              </a:prstGeom>
              <a:blipFill rotWithShape="0">
                <a:blip r:embed="rId27"/>
                <a:stretch>
                  <a:fillRect l="-421" b="-360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p:cNvSpPr txBox="1"/>
              <p:nvPr/>
            </p:nvSpPr>
            <p:spPr>
              <a:xfrm>
                <a:off x="214515" y="5175366"/>
                <a:ext cx="451566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5</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𝑜𝑢𝑡</m:t>
                          </m:r>
                        </m:e>
                        <m:sub>
                          <m:r>
                            <a:rPr lang="en-US" altLang="zh-CN" b="0" i="1" smtClean="0">
                              <a:latin typeface="Cambria Math" panose="02040503050406030204" pitchFamily="18" charset="0"/>
                            </a:rPr>
                            <m:t>h</m:t>
                          </m:r>
                          <m:r>
                            <a:rPr lang="en-US" altLang="zh-CN" i="1">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6</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𝑜𝑢𝑡</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83" name="文本框 82"/>
              <p:cNvSpPr txBox="1">
                <a:spLocks noRot="1" noChangeAspect="1" noMove="1" noResize="1" noEditPoints="1" noAdjustHandles="1" noChangeArrowheads="1" noChangeShapeType="1" noTextEdit="1"/>
              </p:cNvSpPr>
              <p:nvPr/>
            </p:nvSpPr>
            <p:spPr>
              <a:xfrm>
                <a:off x="214515" y="5175366"/>
                <a:ext cx="4515660" cy="369332"/>
              </a:xfrm>
              <a:prstGeom prst="rect">
                <a:avLst/>
              </a:prstGeom>
              <a:blipFill rotWithShape="0">
                <a:blip r:embed="rId28"/>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p:cNvSpPr txBox="1"/>
              <p:nvPr/>
            </p:nvSpPr>
            <p:spPr>
              <a:xfrm>
                <a:off x="214515" y="5715000"/>
                <a:ext cx="57890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𝑜𝑢𝑡</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𝑠𝑖𝑔𝑚𝑜𝑖𝑑</m:t>
                      </m:r>
                      <m:d>
                        <m:dPr>
                          <m:ctrlPr>
                            <a:rPr lang="en-US" altLang="zh-CN" b="0" i="1" smtClean="0">
                              <a:latin typeface="Cambria Math" panose="02040503050406030204" pitchFamily="18" charset="0"/>
                            </a:rPr>
                          </m:ctrlPr>
                        </m:dPr>
                        <m:e>
                          <m:sSub>
                            <m:sSubPr>
                              <m:ctrlPr>
                                <a:rPr lang="zh-CN" altLang="en-US" i="1" dirty="0" smtClean="0">
                                  <a:latin typeface="Cambria Math" panose="02040503050406030204" pitchFamily="18" charset="0"/>
                                </a:rPr>
                              </m:ctrlPr>
                            </m:sSubPr>
                            <m:e>
                              <m:r>
                                <a:rPr lang="en-US" altLang="zh-CN" b="0" i="1" dirty="0" smtClean="0">
                                  <a:latin typeface="Cambria Math" panose="02040503050406030204" pitchFamily="18" charset="0"/>
                                </a:rPr>
                                <m:t>𝑛𝑒𝑡</m:t>
                              </m:r>
                            </m:e>
                            <m:sub>
                              <m:r>
                                <a:rPr lang="en-US" altLang="zh-CN" b="0" i="1" dirty="0" smtClean="0">
                                  <a:latin typeface="Cambria Math" panose="02040503050406030204" pitchFamily="18" charset="0"/>
                                </a:rPr>
                                <m:t>𝑜</m:t>
                              </m:r>
                              <m:r>
                                <a:rPr lang="en-US" altLang="zh-CN" b="0" i="1" dirty="0" smtClean="0">
                                  <a:latin typeface="Cambria Math" panose="02040503050406030204" pitchFamily="18" charset="0"/>
                                </a:rPr>
                                <m:t>1</m:t>
                              </m:r>
                            </m:sub>
                          </m:sSub>
                        </m:e>
                      </m:d>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𝑛𝑒𝑡</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1</m:t>
                                  </m:r>
                                </m:sub>
                              </m:sSub>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−1</m:t>
                          </m:r>
                        </m:sup>
                      </m:sSup>
                    </m:oMath>
                  </m:oMathPara>
                </a14:m>
                <a:endParaRPr lang="zh-CN" altLang="en-US" dirty="0"/>
              </a:p>
            </p:txBody>
          </p:sp>
        </mc:Choice>
        <mc:Fallback xmlns="">
          <p:sp>
            <p:nvSpPr>
              <p:cNvPr id="84" name="文本框 83"/>
              <p:cNvSpPr txBox="1">
                <a:spLocks noRot="1" noChangeAspect="1" noMove="1" noResize="1" noEditPoints="1" noAdjustHandles="1" noChangeArrowheads="1" noChangeShapeType="1" noTextEdit="1"/>
              </p:cNvSpPr>
              <p:nvPr/>
            </p:nvSpPr>
            <p:spPr>
              <a:xfrm>
                <a:off x="214515" y="5715000"/>
                <a:ext cx="5789085" cy="369332"/>
              </a:xfrm>
              <a:prstGeom prst="rect">
                <a:avLst/>
              </a:prstGeom>
              <a:blipFill rotWithShape="0">
                <a:blip r:embed="rId29"/>
                <a:stretch>
                  <a:fillRect l="-316" b="-36667"/>
                </a:stretch>
              </a:blipFill>
            </p:spPr>
            <p:txBody>
              <a:bodyPr/>
              <a:lstStyle/>
              <a:p>
                <a:r>
                  <a:rPr lang="zh-CN" altLang="en-US">
                    <a:noFill/>
                  </a:rPr>
                  <a:t> </a:t>
                </a:r>
              </a:p>
            </p:txBody>
          </p:sp>
        </mc:Fallback>
      </mc:AlternateContent>
      <p:pic>
        <p:nvPicPr>
          <p:cNvPr id="85" name="图片 8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28600" y="6134100"/>
            <a:ext cx="1981200" cy="723900"/>
          </a:xfrm>
          <a:prstGeom prst="rect">
            <a:avLst/>
          </a:prstGeom>
        </p:spPr>
      </p:pic>
    </p:spTree>
    <p:extLst>
      <p:ext uri="{BB962C8B-B14F-4D97-AF65-F5344CB8AC3E}">
        <p14:creationId xmlns:p14="http://schemas.microsoft.com/office/powerpoint/2010/main" val="2120907124"/>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18037</TotalTime>
  <Words>4357</Words>
  <Application>Microsoft Office PowerPoint</Application>
  <PresentationFormat>全屏显示(4:3)</PresentationFormat>
  <Paragraphs>669</Paragraphs>
  <Slides>51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宋体</vt:lpstr>
      <vt:lpstr>Arial</vt:lpstr>
      <vt:lpstr>Arial</vt:lpstr>
      <vt:lpstr>Cambria Math</vt:lpstr>
      <vt:lpstr>Consolas</vt:lpstr>
      <vt:lpstr>Times New Roman</vt:lpstr>
      <vt:lpstr>Verdana</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Myself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Xiuzhen Huang</dc:creator>
  <cp:lastModifiedBy>PLUSH80023</cp:lastModifiedBy>
  <cp:revision>1324</cp:revision>
  <cp:lastPrinted>2003-12-18T19:28:50Z</cp:lastPrinted>
  <dcterms:created xsi:type="dcterms:W3CDTF">2003-09-16T14:24:13Z</dcterms:created>
  <dcterms:modified xsi:type="dcterms:W3CDTF">2016-12-28T07:45:22Z</dcterms:modified>
</cp:coreProperties>
</file>