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23" r:id="rId4"/>
    <p:sldId id="312" r:id="rId5"/>
    <p:sldId id="315" r:id="rId6"/>
    <p:sldId id="309" r:id="rId7"/>
    <p:sldId id="310" r:id="rId8"/>
    <p:sldId id="316" r:id="rId9"/>
    <p:sldId id="32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USH80023" initials="P" lastIdx="1" clrIdx="0">
    <p:extLst>
      <p:ext uri="{19B8F6BF-5375-455C-9EA6-DF929625EA0E}">
        <p15:presenceInfo xmlns:p15="http://schemas.microsoft.com/office/powerpoint/2012/main" userId="PLUSH80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48B8"/>
    <a:srgbClr val="0000ED"/>
    <a:srgbClr val="1B0771"/>
    <a:srgbClr val="99FF66"/>
    <a:srgbClr val="FF0000"/>
    <a:srgbClr val="3260BC"/>
    <a:srgbClr val="00007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7" autoAdjust="0"/>
  </p:normalViewPr>
  <p:slideViewPr>
    <p:cSldViewPr>
      <p:cViewPr varScale="1">
        <p:scale>
          <a:sx n="116" d="100"/>
          <a:sy n="116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A845D1C6-8794-4453-B54E-057F04A5D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391FCD-6DA3-4E99-B312-0D45BEF308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38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38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903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42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191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854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818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5317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402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2556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7527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45384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3"/>
          <p:cNvPicPr>
            <a:picLocks noChangeAspect="1" noChangeArrowheads="1"/>
          </p:cNvPicPr>
          <p:nvPr userDrawn="1"/>
        </p:nvPicPr>
        <p:blipFill>
          <a:blip r:embed="rId15">
            <a:lum bright="5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838200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431800" y="762000"/>
            <a:ext cx="101600" cy="2895600"/>
          </a:xfrm>
          <a:prstGeom prst="rect">
            <a:avLst/>
          </a:prstGeom>
          <a:gradFill rotWithShape="1">
            <a:gsLst>
              <a:gs pos="0">
                <a:srgbClr val="0000C8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304800" y="698500"/>
            <a:ext cx="457200" cy="457200"/>
          </a:xfrm>
          <a:prstGeom prst="rect">
            <a:avLst/>
          </a:prstGeom>
          <a:gradFill rotWithShape="0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228600" y="304800"/>
            <a:ext cx="381000" cy="69850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81000" y="609600"/>
            <a:ext cx="609600" cy="3175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 userDrawn="1"/>
        </p:nvSpPr>
        <p:spPr bwMode="auto">
          <a:xfrm>
            <a:off x="0" y="6115050"/>
            <a:ext cx="9144000" cy="127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pic>
        <p:nvPicPr>
          <p:cNvPr id="1057" name="Picture 13" descr="076-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7391400" y="6358553"/>
            <a:ext cx="134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Page </a:t>
            </a:r>
            <a:fld id="{A37CDF4D-4ED5-458F-94D4-BA9495888904}" type="slidenum">
              <a:rPr lang="en-US" sz="1800" b="1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 flipV="1">
            <a:off x="0" y="6040438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09471" y="6280299"/>
            <a:ext cx="31005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Electrical and Computer Engineering</a:t>
            </a:r>
          </a:p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University of Missouri, Columbia</a:t>
            </a: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53" name="Picture 5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" y="6315913"/>
            <a:ext cx="465803" cy="50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33600"/>
            <a:ext cx="8915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Rapid </a:t>
            </a:r>
            <a:r>
              <a:rPr lang="en-US" altLang="zh-CN" sz="3200" b="1" dirty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Object Detection Using a Boosted</a:t>
            </a:r>
          </a:p>
          <a:p>
            <a:pPr algn="ctr"/>
            <a:r>
              <a:rPr lang="en-US" altLang="zh-CN" sz="3200" b="1" dirty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Cascade of Simple Features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/>
              <a:t>			(V-J</a:t>
            </a:r>
            <a:r>
              <a:rPr lang="zh-CN" altLang="en-US" dirty="0" smtClean="0"/>
              <a:t>架构人脸检测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ctr"/>
            <a:r>
              <a:rPr lang="en-US" dirty="0" smtClean="0"/>
              <a:t>Huang</a:t>
            </a:r>
            <a:r>
              <a:rPr lang="en-US" dirty="0" smtClean="0"/>
              <a:t>, </a:t>
            </a:r>
            <a:r>
              <a:rPr lang="en-US" dirty="0" err="1" smtClean="0"/>
              <a:t>Yibin</a:t>
            </a:r>
            <a:r>
              <a:rPr lang="en-US" dirty="0" smtClean="0"/>
              <a:t>(</a:t>
            </a:r>
            <a:r>
              <a:rPr lang="zh-CN" altLang="en-US" dirty="0" smtClean="0"/>
              <a:t>黄昳彬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43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Table of Content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（目录）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32" y="1219200"/>
            <a:ext cx="58272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tructure</a:t>
            </a:r>
          </a:p>
          <a:p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Extremely brief introduction of </a:t>
            </a:r>
            <a:r>
              <a:rPr lang="en-US" altLang="zh-CN" dirty="0" err="1" smtClean="0"/>
              <a:t>Haar</a:t>
            </a:r>
            <a:r>
              <a:rPr lang="en-US" altLang="zh-CN" dirty="0"/>
              <a:t> </a:t>
            </a:r>
            <a:r>
              <a:rPr lang="en-US" altLang="zh-CN" dirty="0" smtClean="0"/>
              <a:t>Features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黑盒介绍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Learning Classification Functions</a:t>
            </a:r>
            <a:endParaRPr lang="en-US" altLang="zh-CN" dirty="0" smtClean="0"/>
          </a:p>
          <a:p>
            <a:r>
              <a:rPr lang="zh-CN" altLang="en-US" dirty="0" smtClean="0"/>
              <a:t>学习分类方程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Attentional </a:t>
            </a:r>
            <a:r>
              <a:rPr lang="en-US" altLang="zh-CN" dirty="0" smtClean="0"/>
              <a:t>Cascade</a:t>
            </a:r>
          </a:p>
          <a:p>
            <a:r>
              <a:rPr lang="zh-CN" altLang="en-US" dirty="0"/>
              <a:t>优秀</a:t>
            </a:r>
            <a:r>
              <a:rPr lang="zh-CN" altLang="en-US" dirty="0" smtClean="0"/>
              <a:t>的级联设计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06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488183994119&amp;di=8b3eee05a52f2030f1b0c23f03068058&amp;imgtype=0&amp;src=http%3A%2F%2Fstatic.leiphone.com%2Fuploads%2Fnew%2Farticle%2F740_740%2F201608%2F57a988991edf2.png%3FimageMogr2%2Fformat%2Fjpg%2Fquality%2F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99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82232" y="124480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Sliding window detector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29" y="2514600"/>
            <a:ext cx="5830866" cy="42830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44" y="881063"/>
            <a:ext cx="1095375" cy="10953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4529919" y="1003848"/>
            <a:ext cx="1566081" cy="484632"/>
          </a:xfrm>
          <a:prstGeom prst="right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Feature extraction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140034" y="1023675"/>
            <a:ext cx="1175166" cy="444977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feature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359235" y="1045135"/>
            <a:ext cx="794165" cy="484632"/>
          </a:xfrm>
          <a:prstGeom prst="right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ML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208519" y="1050768"/>
            <a:ext cx="685800" cy="444977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0/1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44404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773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zh-CN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aar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 Feature (not machine learning content)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" y="1752600"/>
            <a:ext cx="1095375" cy="1095375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 bwMode="auto">
          <a:xfrm>
            <a:off x="1138624" y="2057971"/>
            <a:ext cx="1147376" cy="484632"/>
          </a:xfrm>
          <a:prstGeom prst="right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302476" y="1664779"/>
            <a:ext cx="1507524" cy="127101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Feature Extraction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</a:t>
            </a:r>
            <a:r>
              <a:rPr lang="en-US" altLang="zh-CN" dirty="0" smtClean="0"/>
              <a:t>lgorithm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842952" y="2057971"/>
            <a:ext cx="1414848" cy="484632"/>
          </a:xfrm>
          <a:prstGeom prst="right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406" y="29152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24*24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 bwMode="auto">
          <a:xfrm>
            <a:off x="5334000" y="1843087"/>
            <a:ext cx="2438400" cy="91440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Haar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-feature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0200" y="2847975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Over 180000 dimensions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4459" y="4724400"/>
            <a:ext cx="537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Other features: HOG, SIFT, SURF………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70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85800" y="152400"/>
            <a:ext cx="595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Learning Classification Functions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2870"/>
            <a:ext cx="3695700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2740"/>
            <a:ext cx="5038725" cy="361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758000"/>
            <a:ext cx="3435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: the index of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 feature</a:t>
            </a:r>
          </a:p>
          <a:p>
            <a:r>
              <a:rPr lang="en-US" altLang="zh-CN" dirty="0" smtClean="0"/>
              <a:t>h: a weak classifier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16" y="2572696"/>
            <a:ext cx="27146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1" y="2977652"/>
            <a:ext cx="1123950" cy="323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5000" y="2860796"/>
            <a:ext cx="568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:+1 or -1 to determine which side is the face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" y="4044653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practice no single feature can perform the classification</a:t>
            </a:r>
          </a:p>
          <a:p>
            <a:r>
              <a:rPr lang="en-US" altLang="zh-CN" dirty="0"/>
              <a:t>task with low error. Features which are selected in early</a:t>
            </a:r>
          </a:p>
          <a:p>
            <a:r>
              <a:rPr lang="en-US" altLang="zh-CN" dirty="0"/>
              <a:t>rounds of the boosting process had error rates between 0.1</a:t>
            </a:r>
          </a:p>
          <a:p>
            <a:r>
              <a:rPr lang="en-US" altLang="zh-CN" dirty="0"/>
              <a:t>and 0.3. Features selected in later rounds, as the task becomes</a:t>
            </a:r>
          </a:p>
          <a:p>
            <a:r>
              <a:rPr lang="en-US" altLang="zh-CN" dirty="0"/>
              <a:t>more difficult, yield error rates between 0.4 and 0.5.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5355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572000" y="152400"/>
            <a:ext cx="408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Adaboost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 for classifier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263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5800" y="1066800"/>
            <a:ext cx="449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Initial experiments demonstrated that </a:t>
            </a:r>
            <a:r>
              <a:rPr lang="en-US" altLang="zh-CN" dirty="0" smtClean="0"/>
              <a:t>a frontal </a:t>
            </a:r>
            <a:r>
              <a:rPr lang="en-US" altLang="zh-CN" dirty="0"/>
              <a:t>face classifier constructed from 200 features </a:t>
            </a:r>
            <a:r>
              <a:rPr lang="en-US" altLang="zh-CN" dirty="0" smtClean="0"/>
              <a:t>yields a </a:t>
            </a:r>
            <a:r>
              <a:rPr lang="en-US" altLang="zh-CN" dirty="0"/>
              <a:t>detection rate of 95% with a false positive rate of 1 in</a:t>
            </a:r>
          </a:p>
          <a:p>
            <a:r>
              <a:rPr lang="en-US" altLang="zh-CN" dirty="0"/>
              <a:t>14084.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292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400" y="152400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Attentional </a:t>
            </a:r>
            <a:r>
              <a:rPr lang="en-US" altLang="zh-CN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Cascade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762500" cy="2600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1000" y="3815060"/>
                <a:ext cx="39796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 smtClean="0"/>
                  <a:t>正样本通过：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99.9%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=98%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负样本拒绝：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5060"/>
                <a:ext cx="3979616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4755" t="-15702" r="-1994" b="-2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34000" y="1905000"/>
            <a:ext cx="3568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Each stage is trained by adding features until the</a:t>
            </a:r>
          </a:p>
          <a:p>
            <a:r>
              <a:rPr lang="en-US" altLang="zh-CN" dirty="0"/>
              <a:t>target detection and false positives rates are met </a:t>
            </a:r>
            <a:endParaRPr lang="en-US" altLang="zh-CN" dirty="0" smtClean="0"/>
          </a:p>
          <a:p>
            <a:r>
              <a:rPr lang="en-US" altLang="zh-CN" dirty="0" smtClean="0"/>
              <a:t>( </a:t>
            </a:r>
            <a:r>
              <a:rPr lang="en-US" altLang="zh-CN" dirty="0"/>
              <a:t>these </a:t>
            </a:r>
            <a:r>
              <a:rPr lang="en-US" altLang="zh-CN" dirty="0" smtClean="0"/>
              <a:t>rates are </a:t>
            </a:r>
            <a:r>
              <a:rPr lang="en-US" altLang="zh-CN" dirty="0"/>
              <a:t>determined by testing the detector on a validation set).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552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0" y="762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Paper result</a:t>
            </a:r>
            <a:endParaRPr lang="en-US" altLang="zh-CN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378" y="2600325"/>
            <a:ext cx="79948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38 cascade layer</a:t>
            </a:r>
            <a:br>
              <a:rPr lang="en-US" altLang="zh-CN" dirty="0" smtClean="0"/>
            </a:br>
            <a:r>
              <a:rPr lang="en-US" altLang="zh-CN" dirty="0"/>
              <a:t>The number of features in the first five layers of the detector</a:t>
            </a:r>
          </a:p>
          <a:p>
            <a:r>
              <a:rPr lang="en-US" altLang="zh-CN" dirty="0"/>
              <a:t>is 1, 10, 25, 25 and 50 features respectively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total number </a:t>
            </a:r>
            <a:r>
              <a:rPr lang="en-US" altLang="zh-CN" dirty="0"/>
              <a:t>of features in all layers is 6061.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0"/>
            <a:ext cx="4762500" cy="26003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600" y="4800600"/>
            <a:ext cx="7283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approach was used to construct a face detection</a:t>
            </a:r>
          </a:p>
          <a:p>
            <a:r>
              <a:rPr lang="en-US" altLang="zh-CN" dirty="0"/>
              <a:t>system which is approximately 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en-US" altLang="zh-CN" dirty="0"/>
              <a:t> faster than any</a:t>
            </a:r>
          </a:p>
          <a:p>
            <a:r>
              <a:rPr lang="en-US" altLang="zh-CN" dirty="0"/>
              <a:t>previous approach.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80180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153400" cy="56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0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22515</TotalTime>
  <Words>254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Verdana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Xiuzhen Huang</dc:creator>
  <cp:lastModifiedBy>PLUSH80023</cp:lastModifiedBy>
  <cp:revision>1495</cp:revision>
  <cp:lastPrinted>2003-12-18T19:28:50Z</cp:lastPrinted>
  <dcterms:created xsi:type="dcterms:W3CDTF">2003-09-16T14:24:13Z</dcterms:created>
  <dcterms:modified xsi:type="dcterms:W3CDTF">2017-02-27T08:49:22Z</dcterms:modified>
</cp:coreProperties>
</file>