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3.png" ContentType="image/png"/>
  <Override PartName="/ppt/media/image4.png" ContentType="image/png"/>
  <Override PartName="/ppt/media/image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63"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64"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65"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66" name="PlaceHolder 5"/>
          <p:cNvSpPr>
            <a:spLocks noGrp="1"/>
          </p:cNvSpPr>
          <p:nvPr>
            <p:ph type="sldNum"/>
          </p:nvPr>
        </p:nvSpPr>
        <p:spPr>
          <a:xfrm>
            <a:off x="4399200" y="9555480"/>
            <a:ext cx="3372840" cy="502560"/>
          </a:xfrm>
          <a:prstGeom prst="rect">
            <a:avLst/>
          </a:prstGeom>
        </p:spPr>
        <p:txBody>
          <a:bodyPr anchor="b" bIns="0" lIns="0" rIns="0" tIns="0" wrap="none"/>
          <a:p>
            <a:pPr algn="r"/>
            <a:fld id="{65663707-B718-4164-8D68-0EE0C9B21DB9}"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a:p>
            <a:r>
              <a:rPr lang="en-US"/>
              <a:t>To update the background, right click and select “Format background”.</a:t>
            </a:r>
            <a:endParaRPr/>
          </a:p>
        </p:txBody>
      </p:sp>
      <p:sp>
        <p:nvSpPr>
          <p:cNvPr id="187" name="TextShape 2"/>
          <p:cNvSpPr txBox="1"/>
          <p:nvPr/>
        </p:nvSpPr>
        <p:spPr>
          <a:xfrm>
            <a:off x="3884760" y="8685360"/>
            <a:ext cx="2971440" cy="456840"/>
          </a:xfrm>
          <a:prstGeom prst="rect">
            <a:avLst/>
          </a:prstGeom>
        </p:spPr>
        <p:txBody>
          <a:bodyPr anchor="b"/>
          <a:p>
            <a:pPr algn="r">
              <a:lnSpc>
                <a:spcPct val="100000"/>
              </a:lnSpc>
            </a:pPr>
            <a:fld id="{BD13BF47-16B1-4FC2-BDA5-788994323FC9}"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343400"/>
            <a:ext cx="5486040" cy="4114440"/>
          </a:xfrm>
          <a:prstGeom prst="rect">
            <a:avLst/>
          </a:prstGeom>
        </p:spPr>
        <p:txBody>
          <a:bodyPr/>
          <a:p>
            <a:endParaRPr/>
          </a:p>
        </p:txBody>
      </p:sp>
      <p:sp>
        <p:nvSpPr>
          <p:cNvPr id="189" name="TextShape 2"/>
          <p:cNvSpPr txBox="1"/>
          <p:nvPr/>
        </p:nvSpPr>
        <p:spPr>
          <a:xfrm>
            <a:off x="3884760" y="8685360"/>
            <a:ext cx="2971440" cy="456840"/>
          </a:xfrm>
          <a:prstGeom prst="rect">
            <a:avLst/>
          </a:prstGeom>
        </p:spPr>
        <p:txBody>
          <a:bodyPr anchor="b"/>
          <a:p>
            <a:pPr algn="r">
              <a:lnSpc>
                <a:spcPct val="100000"/>
              </a:lnSpc>
            </a:pPr>
            <a:fld id="{E343E1EF-01B5-4CA5-B8F0-35BC9C286A40}"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343400"/>
            <a:ext cx="5486040" cy="4114440"/>
          </a:xfrm>
          <a:prstGeom prst="rect">
            <a:avLst/>
          </a:prstGeom>
        </p:spPr>
        <p:txBody>
          <a:bodyPr/>
          <a:p>
            <a:endParaRPr/>
          </a:p>
        </p:txBody>
      </p:sp>
      <p:sp>
        <p:nvSpPr>
          <p:cNvPr id="191" name="TextShape 2"/>
          <p:cNvSpPr txBox="1"/>
          <p:nvPr/>
        </p:nvSpPr>
        <p:spPr>
          <a:xfrm>
            <a:off x="3884760" y="8685360"/>
            <a:ext cx="2971440" cy="456840"/>
          </a:xfrm>
          <a:prstGeom prst="rect">
            <a:avLst/>
          </a:prstGeom>
        </p:spPr>
        <p:txBody>
          <a:bodyPr anchor="b"/>
          <a:p>
            <a:pPr algn="r">
              <a:lnSpc>
                <a:spcPct val="100000"/>
              </a:lnSpc>
            </a:pPr>
            <a:fld id="{04444BE0-C561-45E1-8D8E-09E5082279D4}"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343400"/>
            <a:ext cx="5486040" cy="4114440"/>
          </a:xfrm>
          <a:prstGeom prst="rect">
            <a:avLst/>
          </a:prstGeom>
        </p:spPr>
        <p:txBody>
          <a:bodyPr/>
          <a:p>
            <a:r>
              <a:rPr lang="en-US"/>
              <a:t>For example: pricing plans for selling your app to users in the Windows Store, operating costs for running any services that are part of your solution, costs and revenue from any other components of your solution.</a:t>
            </a:r>
            <a:endParaRPr/>
          </a:p>
        </p:txBody>
      </p:sp>
      <p:sp>
        <p:nvSpPr>
          <p:cNvPr id="193" name="TextShape 2"/>
          <p:cNvSpPr txBox="1"/>
          <p:nvPr/>
        </p:nvSpPr>
        <p:spPr>
          <a:xfrm>
            <a:off x="3884760" y="8685360"/>
            <a:ext cx="2971440" cy="456840"/>
          </a:xfrm>
          <a:prstGeom prst="rect">
            <a:avLst/>
          </a:prstGeom>
        </p:spPr>
        <p:txBody>
          <a:bodyPr anchor="b"/>
          <a:p>
            <a:pPr algn="r">
              <a:lnSpc>
                <a:spcPct val="100000"/>
              </a:lnSpc>
            </a:pPr>
            <a:fld id="{5D2C88D7-BB89-48B7-A2A7-3806A98E5DF7}"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343400"/>
            <a:ext cx="5486040" cy="4114440"/>
          </a:xfrm>
          <a:prstGeom prst="rect">
            <a:avLst/>
          </a:prstGeom>
        </p:spPr>
        <p:txBody>
          <a:bodyPr/>
          <a:p>
            <a:r>
              <a:rPr lang="en-US" sz="1200">
                <a:latin typeface="Segoe UI"/>
                <a:ea typeface="Segoe UI"/>
              </a:rPr>
              <a:t>Tailored user experience:</a:t>
            </a:r>
            <a:endParaRPr/>
          </a:p>
          <a:p>
            <a:r>
              <a:rPr lang="en-US" sz="1200">
                <a:latin typeface="Segoe UI"/>
                <a:ea typeface="Segoe UI"/>
              </a:rPr>
              <a:t>What are the specific user goals your app addresses?</a:t>
            </a:r>
            <a:endParaRPr/>
          </a:p>
          <a:p>
            <a:r>
              <a:rPr lang="en-US" sz="1200">
                <a:latin typeface="Segoe UI"/>
                <a:ea typeface="Segoe UI"/>
              </a:rPr>
              <a:t>Describe the scenarios your users will experience while using your app. </a:t>
            </a:r>
            <a:endParaRPr/>
          </a:p>
          <a:p>
            <a:endParaRPr/>
          </a:p>
          <a:p>
            <a:r>
              <a:rPr lang="en-US" sz="1200">
                <a:latin typeface="Segoe UI"/>
                <a:ea typeface="Segoe UI"/>
              </a:rPr>
              <a:t>Metro styling and layout:</a:t>
            </a:r>
            <a:endParaRPr/>
          </a:p>
          <a:p>
            <a:r>
              <a:rPr lang="en-US" sz="1200">
                <a:latin typeface="Segoe UI"/>
                <a:ea typeface="Segoe UI"/>
              </a:rPr>
              <a:t>For example, how did you use whitespace, typography, text colors to add structure and hierarchy to your app? </a:t>
            </a:r>
            <a:endParaRPr/>
          </a:p>
          <a:p>
            <a:r>
              <a:rPr lang="en-US" sz="1200">
                <a:latin typeface="Segoe UI"/>
                <a:ea typeface="Segoe UI"/>
              </a:rPr>
              <a:t>Did you use a grid to lay out the content in your app?</a:t>
            </a:r>
            <a:endParaRPr/>
          </a:p>
          <a:p>
            <a:r>
              <a:rPr lang="en-US" sz="1200">
                <a:latin typeface="Segoe UI"/>
                <a:ea typeface="Segoe UI"/>
              </a:rPr>
              <a:t>Include screenshots to show the aspects of Metro style design you used.</a:t>
            </a:r>
            <a:endParaRPr/>
          </a:p>
          <a:p>
            <a:endParaRPr/>
          </a:p>
          <a:p>
            <a:r>
              <a:rPr lang="en-US" sz="1200">
                <a:latin typeface="Segoe UI"/>
                <a:ea typeface="Segoe UI"/>
              </a:rPr>
              <a:t>Interactions &amp; Navigation:</a:t>
            </a:r>
            <a:endParaRPr/>
          </a:p>
          <a:p>
            <a:r>
              <a:rPr lang="en-US" sz="1200">
                <a:latin typeface="Segoe UI"/>
                <a:ea typeface="Segoe UI"/>
              </a:rPr>
              <a:t>How will users interact with the content in your app?</a:t>
            </a:r>
            <a:endParaRPr/>
          </a:p>
          <a:p>
            <a:r>
              <a:rPr lang="en-US" sz="1200">
                <a:latin typeface="Segoe UI"/>
                <a:ea typeface="Segoe UI"/>
              </a:rPr>
              <a:t>How did you use the app bar to access additional settings for your app? </a:t>
            </a:r>
            <a:endParaRPr/>
          </a:p>
          <a:p>
            <a:r>
              <a:rPr lang="en-US" sz="1200">
                <a:latin typeface="Segoe UI"/>
                <a:ea typeface="Segoe UI"/>
              </a:rPr>
              <a:t>How will users navigate through your app?</a:t>
            </a:r>
            <a:endParaRPr/>
          </a:p>
          <a:p>
            <a:r>
              <a:rPr lang="en-US" sz="1200">
                <a:latin typeface="Segoe UI"/>
                <a:ea typeface="Segoe UI"/>
              </a:rPr>
              <a:t>What is the overall information structure of your app?</a:t>
            </a:r>
            <a:endParaRPr/>
          </a:p>
          <a:p>
            <a:r>
              <a:rPr lang="en-US" sz="1200">
                <a:latin typeface="Segoe UI"/>
                <a:ea typeface="Segoe UI"/>
              </a:rPr>
              <a:t>What are the navigational elements in your app?</a:t>
            </a:r>
            <a:endParaRPr/>
          </a:p>
          <a:p>
            <a:endParaRPr/>
          </a:p>
          <a:p>
            <a:r>
              <a:rPr lang="en-US" sz="1200">
                <a:latin typeface="Segoe UI"/>
                <a:ea typeface="Segoe UI"/>
              </a:rPr>
              <a:t>Fast &amp; Fluid</a:t>
            </a:r>
            <a:endParaRPr/>
          </a:p>
          <a:p>
            <a:r>
              <a:rPr lang="en-US" sz="1200">
                <a:latin typeface="Segoe UI"/>
                <a:ea typeface="Segoe UI"/>
              </a:rPr>
              <a:t>How is your app designed for touch interaction?</a:t>
            </a:r>
            <a:endParaRPr/>
          </a:p>
          <a:p>
            <a:r>
              <a:rPr lang="en-US" sz="1200">
                <a:latin typeface="Segoe UI"/>
                <a:ea typeface="Segoe UI"/>
              </a:rPr>
              <a:t>How did you use animations to create a sense of fluidity and continuity in your app? </a:t>
            </a:r>
            <a:endParaRPr/>
          </a:p>
          <a:p>
            <a:r>
              <a:rPr lang="en-US" sz="1200">
                <a:latin typeface="Segoe UI"/>
                <a:ea typeface="Segoe UI"/>
              </a:rPr>
              <a:t>Indicate which animations you developed, and which animations from the animations library you used.</a:t>
            </a:r>
            <a:endParaRPr/>
          </a:p>
          <a:p>
            <a:endParaRPr/>
          </a:p>
        </p:txBody>
      </p:sp>
      <p:sp>
        <p:nvSpPr>
          <p:cNvPr id="195" name="TextShape 2"/>
          <p:cNvSpPr txBox="1"/>
          <p:nvPr/>
        </p:nvSpPr>
        <p:spPr>
          <a:xfrm>
            <a:off x="3884760" y="8685360"/>
            <a:ext cx="2971440" cy="456840"/>
          </a:xfrm>
          <a:prstGeom prst="rect">
            <a:avLst/>
          </a:prstGeom>
        </p:spPr>
        <p:txBody>
          <a:bodyPr anchor="b"/>
          <a:p>
            <a:pPr algn="r">
              <a:lnSpc>
                <a:spcPct val="100000"/>
              </a:lnSpc>
            </a:pPr>
            <a:fld id="{E9BEAF53-48CE-4F5A-A056-271365ABB467}"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343400"/>
            <a:ext cx="5486040" cy="4114440"/>
          </a:xfrm>
          <a:prstGeom prst="rect">
            <a:avLst/>
          </a:prstGeom>
        </p:spPr>
        <p:txBody>
          <a:bodyPr/>
          <a:p>
            <a:r>
              <a:rPr lang="en-US"/>
              <a:t>Views:</a:t>
            </a:r>
            <a:endParaRPr/>
          </a:p>
          <a:p>
            <a:r>
              <a:rPr lang="en-US"/>
              <a:t>How does your app look in different screen orientations and layouts. Examples: portrait versus landscape, large versus small screen resolutions, snap view.</a:t>
            </a:r>
            <a:endParaRPr/>
          </a:p>
          <a:p>
            <a:endParaRPr/>
          </a:p>
          <a:p>
            <a:r>
              <a:rPr lang="en-US"/>
              <a:t>Contracts:</a:t>
            </a:r>
            <a:endParaRPr/>
          </a:p>
          <a:p>
            <a:r>
              <a:rPr lang="en-US" sz="2400">
                <a:latin typeface="Segoe UI"/>
                <a:ea typeface="Segoe UI"/>
              </a:rPr>
              <a:t>Which contracts did you implement in your app? </a:t>
            </a:r>
            <a:endParaRPr/>
          </a:p>
          <a:p>
            <a:r>
              <a:rPr lang="en-US" sz="2400">
                <a:latin typeface="Segoe UI"/>
                <a:ea typeface="Segoe UI"/>
              </a:rPr>
              <a:t>How are these contracts used to enhance the functionality of the app? </a:t>
            </a:r>
            <a:endParaRPr/>
          </a:p>
          <a:p>
            <a:r>
              <a:rPr lang="en-US" sz="2400">
                <a:latin typeface="Segoe UI"/>
                <a:ea typeface="Segoe UI"/>
              </a:rPr>
              <a:t>See the Dev Center for the full list of contracts and extensions that can be used: http://msdn.microsoft.com/en-us/library/windows/apps/hh464906.aspx</a:t>
            </a:r>
            <a:endParaRPr/>
          </a:p>
          <a:p>
            <a:endParaRPr/>
          </a:p>
          <a:p>
            <a:r>
              <a:rPr lang="en-US" sz="2400">
                <a:latin typeface="Segoe UI"/>
                <a:ea typeface="Segoe UI"/>
              </a:rPr>
              <a:t>Tiles:</a:t>
            </a:r>
            <a:endParaRPr/>
          </a:p>
          <a:p>
            <a:r>
              <a:rPr lang="en-US" sz="2400">
                <a:latin typeface="Segoe UI"/>
                <a:ea typeface="Segoe UI"/>
              </a:rPr>
              <a:t>How does your app make use of a live tile to show dynamic content?</a:t>
            </a:r>
            <a:endParaRPr/>
          </a:p>
          <a:p>
            <a:r>
              <a:rPr lang="en-US" sz="2400">
                <a:latin typeface="Segoe UI"/>
                <a:ea typeface="Segoe UI"/>
              </a:rPr>
              <a:t>Does your app use a secondary tile?</a:t>
            </a:r>
            <a:endParaRPr/>
          </a:p>
          <a:p>
            <a:endParaRPr/>
          </a:p>
          <a:p>
            <a:r>
              <a:rPr lang="en-US" sz="2400">
                <a:latin typeface="Segoe UI"/>
                <a:ea typeface="Segoe UI"/>
              </a:rPr>
              <a:t>Notifications:</a:t>
            </a:r>
            <a:endParaRPr/>
          </a:p>
          <a:p>
            <a:r>
              <a:rPr lang="en-US" sz="2400">
                <a:latin typeface="Segoe UI"/>
                <a:ea typeface="Segoe UI"/>
              </a:rPr>
              <a:t>Does your app use the notification platform? </a:t>
            </a:r>
            <a:endParaRPr/>
          </a:p>
          <a:p>
            <a:r>
              <a:rPr lang="en-US" sz="2400">
                <a:latin typeface="Segoe UI"/>
                <a:ea typeface="Segoe UI"/>
              </a:rPr>
              <a:t>How does your app use the different notification delivery methods to notify your users of information in the most effective way?</a:t>
            </a:r>
            <a:endParaRPr/>
          </a:p>
          <a:p>
            <a:endParaRPr/>
          </a:p>
          <a:p>
            <a:r>
              <a:rPr lang="en-US" sz="2400">
                <a:latin typeface="Segoe UI"/>
                <a:ea typeface="Segoe UI"/>
              </a:rPr>
              <a:t>Roaming:</a:t>
            </a:r>
            <a:endParaRPr/>
          </a:p>
          <a:p>
            <a:r>
              <a:rPr lang="en-US" sz="2400">
                <a:latin typeface="Segoe UI"/>
                <a:ea typeface="Segoe UI"/>
              </a:rPr>
              <a:t>Can users roam data or settings across PCs? Describe scenarios where this might enhance your users’ experience using your app.</a:t>
            </a:r>
            <a:endParaRPr/>
          </a:p>
          <a:p>
            <a:r>
              <a:rPr lang="en-US" sz="2400">
                <a:latin typeface="Segoe UI"/>
                <a:ea typeface="Segoe UI"/>
              </a:rPr>
              <a:t>Does your app connect to any other services as part of the complete user scenarios?</a:t>
            </a:r>
            <a:endParaRPr/>
          </a:p>
        </p:txBody>
      </p:sp>
      <p:sp>
        <p:nvSpPr>
          <p:cNvPr id="197" name="TextShape 2"/>
          <p:cNvSpPr txBox="1"/>
          <p:nvPr/>
        </p:nvSpPr>
        <p:spPr>
          <a:xfrm>
            <a:off x="3884760" y="8685360"/>
            <a:ext cx="2971440" cy="456840"/>
          </a:xfrm>
          <a:prstGeom prst="rect">
            <a:avLst/>
          </a:prstGeom>
        </p:spPr>
        <p:txBody>
          <a:bodyPr anchor="b"/>
          <a:p>
            <a:pPr algn="r">
              <a:lnSpc>
                <a:spcPct val="100000"/>
              </a:lnSpc>
            </a:pPr>
            <a:fld id="{EC62DC4B-0676-4058-A76C-BF91C65CD05F}"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36"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37"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3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4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41"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42"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4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45"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49"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51"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53"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4"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300960"/>
            <a:ext cx="8229240" cy="58248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9"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60"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5"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62"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63"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4"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66"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8"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70"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71"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7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75"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6"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78"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9"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90"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92"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94"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95"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7"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300960"/>
            <a:ext cx="8229240" cy="58248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9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00"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01"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03"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0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05"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0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0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09"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11"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112"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1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15"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16"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117"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1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20"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31"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33"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35"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36"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300960"/>
            <a:ext cx="8229240" cy="582480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4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41"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42"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44"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45"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46"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48"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49"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50"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52"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153"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5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56"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57"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158"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1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1"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300960"/>
            <a:ext cx="8229240" cy="58248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2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5"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26"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28"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9"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0"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300960"/>
            <a:ext cx="8229240" cy="902160"/>
          </a:xfrm>
          <a:prstGeom prst="rect">
            <a:avLst/>
          </a:prstGeom>
        </p:spPr>
        <p:txBody>
          <a:bodyPr anchor="ctr" bIns="0" lIns="0" rIns="0" tIns="0" wrap="none"/>
          <a:p>
            <a:endParaRPr/>
          </a:p>
        </p:txBody>
      </p:sp>
      <p:sp>
        <p:nvSpPr>
          <p:cNvPr id="3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3"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4"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4"/>
          <p:cNvPicPr/>
          <p:nvPr/>
        </p:nvPicPr>
        <p:blipFill>
          <a:blip r:embed="rId2"/>
          <a:stretch>
            <a:fillRect/>
          </a:stretch>
        </p:blipFill>
        <p:spPr>
          <a:xfrm>
            <a:off x="0" y="0"/>
            <a:ext cx="9143640" cy="5676480"/>
          </a:xfrm>
          <a:prstGeom prst="rect">
            <a:avLst/>
          </a:prstGeom>
        </p:spPr>
      </p:pic>
      <p:sp>
        <p:nvSpPr>
          <p:cNvPr id="1" name="CustomShape 1"/>
          <p:cNvSpPr/>
          <p:nvPr/>
        </p:nvSpPr>
        <p:spPr>
          <a:xfrm>
            <a:off x="1747440" y="3559320"/>
            <a:ext cx="7396200" cy="2119320"/>
          </a:xfrm>
          <a:prstGeom prst="rect">
            <a:avLst/>
          </a:prstGeom>
          <a:solidFill>
            <a:srgbClr val="54a2e1"/>
          </a:solidFill>
        </p:spPr>
      </p:sp>
      <p:sp>
        <p:nvSpPr>
          <p:cNvPr id="2" name="CustomShape 2"/>
          <p:cNvSpPr/>
          <p:nvPr/>
        </p:nvSpPr>
        <p:spPr>
          <a:xfrm>
            <a:off x="1747440" y="4585680"/>
            <a:ext cx="1089720" cy="1089720"/>
          </a:xfrm>
          <a:prstGeom prst="rect">
            <a:avLst/>
          </a:prstGeom>
          <a:solidFill>
            <a:srgbClr val="4c99d0"/>
          </a:solidFill>
        </p:spPr>
      </p:sp>
      <p:sp>
        <p:nvSpPr>
          <p:cNvPr id="3" name="CustomShape 3"/>
          <p:cNvSpPr/>
          <p:nvPr/>
        </p:nvSpPr>
        <p:spPr>
          <a:xfrm>
            <a:off x="1747440" y="4949280"/>
            <a:ext cx="726480" cy="726480"/>
          </a:xfrm>
          <a:prstGeom prst="rect">
            <a:avLst/>
          </a:prstGeom>
          <a:solidFill>
            <a:srgbClr val="418fc9"/>
          </a:solidFill>
        </p:spPr>
      </p:sp>
      <p:sp>
        <p:nvSpPr>
          <p:cNvPr id="4" name="CustomShape 4"/>
          <p:cNvSpPr/>
          <p:nvPr/>
        </p:nvSpPr>
        <p:spPr>
          <a:xfrm>
            <a:off x="1747440" y="5312520"/>
            <a:ext cx="362880" cy="362880"/>
          </a:xfrm>
          <a:prstGeom prst="rect">
            <a:avLst/>
          </a:prstGeom>
          <a:solidFill>
            <a:srgbClr val="2577b8"/>
          </a:solidFill>
        </p:spPr>
      </p:sp>
      <p:sp>
        <p:nvSpPr>
          <p:cNvPr id="5" name="CustomShape 5"/>
          <p:cNvSpPr/>
          <p:nvPr/>
        </p:nvSpPr>
        <p:spPr>
          <a:xfrm>
            <a:off x="955080" y="5744160"/>
            <a:ext cx="726480" cy="726480"/>
          </a:xfrm>
          <a:prstGeom prst="rect">
            <a:avLst/>
          </a:prstGeom>
          <a:solidFill>
            <a:srgbClr val="54a2e1"/>
          </a:solidFill>
        </p:spPr>
      </p:sp>
      <p:sp>
        <p:nvSpPr>
          <p:cNvPr id="6" name="CustomShape 6"/>
          <p:cNvSpPr/>
          <p:nvPr/>
        </p:nvSpPr>
        <p:spPr>
          <a:xfrm>
            <a:off x="1318320" y="5744160"/>
            <a:ext cx="362880" cy="362880"/>
          </a:xfrm>
          <a:prstGeom prst="rect">
            <a:avLst/>
          </a:prstGeom>
          <a:solidFill>
            <a:srgbClr val="418fc9"/>
          </a:solidFill>
        </p:spPr>
      </p:sp>
      <p:sp>
        <p:nvSpPr>
          <p:cNvPr id="7" name="CustomShape 7"/>
          <p:cNvSpPr/>
          <p:nvPr/>
        </p:nvSpPr>
        <p:spPr>
          <a:xfrm>
            <a:off x="589320" y="4585680"/>
            <a:ext cx="1089720" cy="1089720"/>
          </a:xfrm>
          <a:prstGeom prst="rect">
            <a:avLst/>
          </a:prstGeom>
          <a:solidFill>
            <a:srgbClr val="6bbd46"/>
          </a:solidFill>
        </p:spPr>
      </p:sp>
      <p:sp>
        <p:nvSpPr>
          <p:cNvPr id="8" name="CustomShape 8"/>
          <p:cNvSpPr/>
          <p:nvPr/>
        </p:nvSpPr>
        <p:spPr>
          <a:xfrm>
            <a:off x="952560" y="4949280"/>
            <a:ext cx="726480" cy="726480"/>
          </a:xfrm>
          <a:prstGeom prst="rect">
            <a:avLst/>
          </a:prstGeom>
          <a:solidFill>
            <a:srgbClr val="52b63a"/>
          </a:solidFill>
        </p:spPr>
      </p:sp>
      <p:sp>
        <p:nvSpPr>
          <p:cNvPr id="9" name="CustomShape 9"/>
          <p:cNvSpPr/>
          <p:nvPr/>
        </p:nvSpPr>
        <p:spPr>
          <a:xfrm>
            <a:off x="1315800" y="5312520"/>
            <a:ext cx="362880" cy="362880"/>
          </a:xfrm>
          <a:prstGeom prst="rect">
            <a:avLst/>
          </a:prstGeom>
          <a:solidFill>
            <a:srgbClr val="00af47"/>
          </a:solidFill>
        </p:spPr>
      </p:sp>
      <p:sp>
        <p:nvSpPr>
          <p:cNvPr id="10" name="CustomShape 10"/>
          <p:cNvSpPr/>
          <p:nvPr/>
        </p:nvSpPr>
        <p:spPr>
          <a:xfrm>
            <a:off x="1747440" y="5744160"/>
            <a:ext cx="362880" cy="362880"/>
          </a:xfrm>
          <a:prstGeom prst="rect">
            <a:avLst/>
          </a:prstGeom>
          <a:solidFill>
            <a:srgbClr val="00af47"/>
          </a:solidFill>
        </p:spPr>
      </p:sp>
      <p:sp>
        <p:nvSpPr>
          <p:cNvPr id="11" name="PlaceHolder 11"/>
          <p:cNvSpPr>
            <a:spLocks noGrp="1"/>
          </p:cNvSpPr>
          <p:nvPr>
            <p:ph type="title"/>
          </p:nvPr>
        </p:nvSpPr>
        <p:spPr>
          <a:xfrm>
            <a:off x="1628640" y="3571920"/>
            <a:ext cx="7223040" cy="1013400"/>
          </a:xfrm>
          <a:prstGeom prst="rect">
            <a:avLst/>
          </a:prstGeom>
        </p:spPr>
        <p:txBody>
          <a:bodyPr anchor="ctr"/>
          <a:p>
            <a:pPr>
              <a:lnSpc>
                <a:spcPct val="100000"/>
              </a:lnSpc>
            </a:pPr>
            <a:r>
              <a:rPr b="1" lang="en-US" sz="4400">
                <a:solidFill>
                  <a:srgbClr val="ffffff"/>
                </a:solidFill>
                <a:latin typeface="Segoe UI"/>
              </a:rPr>
              <a:t>Click to edit the title text formatTITLE OF POWERPOINT</a:t>
            </a:r>
            <a:endParaRPr/>
          </a:p>
        </p:txBody>
      </p:sp>
      <p:pic>
        <p:nvPicPr>
          <p:cNvPr descr="" id="12" name="Picture 23"/>
          <p:cNvPicPr/>
          <p:nvPr/>
        </p:nvPicPr>
        <p:blipFill>
          <a:blip r:embed="rId3"/>
          <a:stretch>
            <a:fillRect/>
          </a:stretch>
        </p:blipFill>
        <p:spPr>
          <a:xfrm>
            <a:off x="6946920" y="5868000"/>
            <a:ext cx="1974600" cy="775800"/>
          </a:xfrm>
          <a:prstGeom prst="rect">
            <a:avLst/>
          </a:prstGeom>
        </p:spPr>
      </p:pic>
      <p:sp>
        <p:nvSpPr>
          <p:cNvPr id="13" name="PlaceHolder 12"/>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Click to edit the title text formatClick to edit Master title style</a:t>
            </a:r>
            <a:endParaRPr/>
          </a:p>
        </p:txBody>
      </p:sp>
      <p:sp>
        <p:nvSpPr>
          <p:cNvPr id="47" name="PlaceHolder 2"/>
          <p:cNvSpPr>
            <a:spLocks noGrp="1"/>
          </p:cNvSpPr>
          <p:nvPr>
            <p:ph type="body"/>
          </p:nvPr>
        </p:nvSpPr>
        <p:spPr>
          <a:xfrm>
            <a:off x="389520" y="1447920"/>
            <a:ext cx="8363520" cy="1511640"/>
          </a:xfrm>
          <a:prstGeom prst="rect">
            <a:avLst/>
          </a:prstGeom>
        </p:spPr>
        <p:txBody>
          <a:bodyPr/>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SzPct val="25000"/>
              <a:buFont charset="2" typeface="Wingdings"/>
              <a:buChar char=""/>
            </a:pPr>
            <a:r>
              <a:rPr lang="en-US" sz="3200">
                <a:solidFill>
                  <a:srgbClr val="000000"/>
                </a:solidFill>
                <a:latin typeface="Calibri"/>
              </a:rPr>
              <a:t>Seventh Outline LevelClick to edit Master text styles</a:t>
            </a:r>
            <a:endParaRPr/>
          </a:p>
          <a:p>
            <a:pPr lvl="1">
              <a:lnSpc>
                <a:spcPct val="100000"/>
              </a:lnSpc>
              <a:buSzPct val="25000"/>
              <a:buFont typeface="StarSymbol"/>
              <a:buChar char=""/>
            </a:pPr>
            <a:r>
              <a:rPr lang="en-US" sz="2800">
                <a:solidFill>
                  <a:srgbClr val="000000"/>
                </a:solidFill>
                <a:latin typeface="Calibri"/>
              </a:rPr>
              <a:t>Second level</a:t>
            </a:r>
            <a:endParaRPr/>
          </a:p>
          <a:p>
            <a:pPr lvl="2">
              <a:lnSpc>
                <a:spcPct val="100000"/>
              </a:lnSpc>
              <a:buSzPct val="25000"/>
              <a:buFont typeface="StarSymbol"/>
              <a:buChar char=""/>
            </a:pPr>
            <a:r>
              <a:rPr lang="en-US" sz="2400">
                <a:solidFill>
                  <a:srgbClr val="000000"/>
                </a:solidFill>
                <a:latin typeface="Calibri"/>
              </a:rPr>
              <a:t>Third level</a:t>
            </a:r>
            <a:endParaRPr/>
          </a:p>
          <a:p>
            <a:pPr lvl="3">
              <a:lnSpc>
                <a:spcPct val="100000"/>
              </a:lnSpc>
              <a:buSzPct val="25000"/>
              <a:buFont typeface="StarSymbol"/>
              <a:buChar char=""/>
            </a:pPr>
            <a:r>
              <a:rPr lang="en-US" sz="2000">
                <a:solidFill>
                  <a:srgbClr val="000000"/>
                </a:solidFill>
                <a:latin typeface="Calibri"/>
              </a:rPr>
              <a:t>Fourth level</a:t>
            </a:r>
            <a:endParaRPr/>
          </a:p>
          <a:p>
            <a:pPr lvl="4">
              <a:lnSpc>
                <a:spcPct val="100000"/>
              </a:lnSpc>
              <a:buSzPct val="25000"/>
              <a:buFont typeface="StarSymbol"/>
              <a:buChar char=""/>
            </a:pPr>
            <a:r>
              <a:rPr lang="en-US" sz="2000">
                <a:solidFill>
                  <a:srgbClr val="000000"/>
                </a:solidFill>
                <a:latin typeface="Calibri"/>
              </a:rPr>
              <a:t>Fifth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1080"/>
            <a:ext cx="9143640" cy="920520"/>
          </a:xfrm>
          <a:prstGeom prst="rect">
            <a:avLst/>
          </a:prstGeom>
          <a:solidFill>
            <a:srgbClr val="54a2e1"/>
          </a:solidFill>
        </p:spPr>
      </p:sp>
      <p:sp>
        <p:nvSpPr>
          <p:cNvPr id="81" name="CustomShape 2"/>
          <p:cNvSpPr/>
          <p:nvPr/>
        </p:nvSpPr>
        <p:spPr>
          <a:xfrm>
            <a:off x="1837440" y="-1080"/>
            <a:ext cx="922320" cy="922320"/>
          </a:xfrm>
          <a:prstGeom prst="rect">
            <a:avLst/>
          </a:prstGeom>
          <a:solidFill>
            <a:srgbClr val="4c99d0"/>
          </a:solidFill>
        </p:spPr>
      </p:sp>
      <p:sp>
        <p:nvSpPr>
          <p:cNvPr id="82" name="CustomShape 3"/>
          <p:cNvSpPr/>
          <p:nvPr/>
        </p:nvSpPr>
        <p:spPr>
          <a:xfrm>
            <a:off x="916560" y="-1080"/>
            <a:ext cx="922320" cy="922320"/>
          </a:xfrm>
          <a:prstGeom prst="rect">
            <a:avLst/>
          </a:prstGeom>
          <a:solidFill>
            <a:srgbClr val="418fc9"/>
          </a:solidFill>
        </p:spPr>
      </p:sp>
      <p:sp>
        <p:nvSpPr>
          <p:cNvPr id="83" name="CustomShape 4"/>
          <p:cNvSpPr/>
          <p:nvPr/>
        </p:nvSpPr>
        <p:spPr>
          <a:xfrm>
            <a:off x="0" y="-2880"/>
            <a:ext cx="922320" cy="922320"/>
          </a:xfrm>
          <a:prstGeom prst="rect">
            <a:avLst/>
          </a:prstGeom>
          <a:solidFill>
            <a:srgbClr val="2577b8"/>
          </a:solidFill>
        </p:spPr>
      </p:sp>
      <p:sp>
        <p:nvSpPr>
          <p:cNvPr id="84" name="PlaceHolder 5"/>
          <p:cNvSpPr>
            <a:spLocks noGrp="1"/>
          </p:cNvSpPr>
          <p:nvPr>
            <p:ph type="title"/>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Click to edit the title text formatTITLE OF TEXT SLIDE</a:t>
            </a:r>
            <a:endParaRPr/>
          </a:p>
        </p:txBody>
      </p:sp>
      <p:sp>
        <p:nvSpPr>
          <p:cNvPr id="85" name="PlaceHolder 6"/>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4/15/13</a:t>
            </a:r>
            <a:endParaRPr/>
          </a:p>
        </p:txBody>
      </p:sp>
      <p:sp>
        <p:nvSpPr>
          <p:cNvPr id="86" name="PlaceHolder 7"/>
          <p:cNvSpPr>
            <a:spLocks noGrp="1"/>
          </p:cNvSpPr>
          <p:nvPr>
            <p:ph type="ftr"/>
          </p:nvPr>
        </p:nvSpPr>
        <p:spPr>
          <a:xfrm>
            <a:off x="3124080" y="6356520"/>
            <a:ext cx="2895120" cy="364680"/>
          </a:xfrm>
          <a:prstGeom prst="rect">
            <a:avLst/>
          </a:prstGeom>
        </p:spPr>
        <p:txBody>
          <a:bodyPr anchor="ctr"/>
          <a:p>
            <a:endParaRPr/>
          </a:p>
        </p:txBody>
      </p:sp>
      <p:pic>
        <p:nvPicPr>
          <p:cNvPr descr="" id="87" name="Picture 15"/>
          <p:cNvPicPr/>
          <p:nvPr/>
        </p:nvPicPr>
        <p:blipFill>
          <a:blip r:embed="rId2"/>
          <a:stretch>
            <a:fillRect/>
          </a:stretch>
        </p:blipFill>
        <p:spPr>
          <a:xfrm>
            <a:off x="6946920" y="5868000"/>
            <a:ext cx="1974600" cy="775800"/>
          </a:xfrm>
          <a:prstGeom prst="rect">
            <a:avLst/>
          </a:prstGeom>
        </p:spPr>
      </p:pic>
      <p:sp>
        <p:nvSpPr>
          <p:cNvPr id="88" name="PlaceHolder 8"/>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1080"/>
            <a:ext cx="9143640" cy="920520"/>
          </a:xfrm>
          <a:prstGeom prst="rect">
            <a:avLst/>
          </a:prstGeom>
          <a:solidFill>
            <a:srgbClr val="54a2e1"/>
          </a:solidFill>
        </p:spPr>
      </p:sp>
      <p:sp>
        <p:nvSpPr>
          <p:cNvPr id="122" name="CustomShape 2"/>
          <p:cNvSpPr/>
          <p:nvPr/>
        </p:nvSpPr>
        <p:spPr>
          <a:xfrm>
            <a:off x="1837440" y="-1080"/>
            <a:ext cx="922320" cy="922320"/>
          </a:xfrm>
          <a:prstGeom prst="rect">
            <a:avLst/>
          </a:prstGeom>
          <a:solidFill>
            <a:srgbClr val="4c99d0"/>
          </a:solidFill>
        </p:spPr>
      </p:sp>
      <p:sp>
        <p:nvSpPr>
          <p:cNvPr id="123" name="CustomShape 3"/>
          <p:cNvSpPr/>
          <p:nvPr/>
        </p:nvSpPr>
        <p:spPr>
          <a:xfrm>
            <a:off x="916560" y="-1080"/>
            <a:ext cx="922320" cy="922320"/>
          </a:xfrm>
          <a:prstGeom prst="rect">
            <a:avLst/>
          </a:prstGeom>
          <a:solidFill>
            <a:srgbClr val="418fc9"/>
          </a:solidFill>
        </p:spPr>
      </p:sp>
      <p:sp>
        <p:nvSpPr>
          <p:cNvPr id="124" name="CustomShape 4"/>
          <p:cNvSpPr/>
          <p:nvPr/>
        </p:nvSpPr>
        <p:spPr>
          <a:xfrm>
            <a:off x="0" y="-2880"/>
            <a:ext cx="922320" cy="922320"/>
          </a:xfrm>
          <a:prstGeom prst="rect">
            <a:avLst/>
          </a:prstGeom>
          <a:solidFill>
            <a:srgbClr val="2577b8"/>
          </a:solidFill>
        </p:spPr>
      </p:sp>
      <p:sp>
        <p:nvSpPr>
          <p:cNvPr id="125" name="PlaceHolder 5"/>
          <p:cNvSpPr>
            <a:spLocks noGrp="1"/>
          </p:cNvSpPr>
          <p:nvPr>
            <p:ph type="title"/>
          </p:nvPr>
        </p:nvSpPr>
        <p:spPr>
          <a:xfrm>
            <a:off x="457200" y="300960"/>
            <a:ext cx="8229240" cy="901800"/>
          </a:xfrm>
          <a:prstGeom prst="rect">
            <a:avLst/>
          </a:prstGeom>
        </p:spPr>
        <p:txBody>
          <a:bodyPr anchor="ctr"/>
          <a:p>
            <a:pPr>
              <a:lnSpc>
                <a:spcPct val="100000"/>
              </a:lnSpc>
            </a:pPr>
            <a:r>
              <a:rPr b="1" lang="en-US" sz="3600">
                <a:solidFill>
                  <a:srgbClr val="ffffff"/>
                </a:solidFill>
                <a:latin typeface="Segoe UI"/>
              </a:rPr>
              <a:t>Click to edit the title text formatTITLE OF TEXT SLIDE</a:t>
            </a:r>
            <a:endParaRPr/>
          </a:p>
        </p:txBody>
      </p:sp>
      <p:sp>
        <p:nvSpPr>
          <p:cNvPr id="126" name="PlaceHolder 6"/>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2000">
                <a:solidFill>
                  <a:srgbClr val="000000"/>
                </a:solidFill>
                <a:latin typeface="Segoe UI"/>
              </a:rPr>
              <a:t>Click to edit the outline text format</a:t>
            </a:r>
            <a:endParaRPr/>
          </a:p>
          <a:p>
            <a:pPr lvl="1">
              <a:buSzPct val="25000"/>
              <a:buFont typeface="StarSymbol"/>
              <a:buChar char=""/>
            </a:pPr>
            <a:r>
              <a:rPr lang="en-US" sz="2000">
                <a:solidFill>
                  <a:srgbClr val="000000"/>
                </a:solidFill>
                <a:latin typeface="Segoe UI"/>
              </a:rPr>
              <a:t>Second Outline Level</a:t>
            </a:r>
            <a:endParaRPr/>
          </a:p>
          <a:p>
            <a:pPr lvl="2">
              <a:buSzPct val="25000"/>
              <a:buFont typeface="StarSymbol"/>
              <a:buChar char=""/>
            </a:pPr>
            <a:r>
              <a:rPr lang="en-US" sz="2000">
                <a:solidFill>
                  <a:srgbClr val="000000"/>
                </a:solidFill>
                <a:latin typeface="Segoe UI"/>
              </a:rPr>
              <a:t>Third Outline Level</a:t>
            </a:r>
            <a:endParaRPr/>
          </a:p>
          <a:p>
            <a:pPr lvl="3">
              <a:buSzPct val="25000"/>
              <a:buFont typeface="StarSymbol"/>
              <a:buChar char=""/>
            </a:pPr>
            <a:r>
              <a:rPr lang="en-US" sz="2000">
                <a:solidFill>
                  <a:srgbClr val="000000"/>
                </a:solidFill>
                <a:latin typeface="Segoe UI"/>
              </a:rPr>
              <a:t>Fourth Outline Level</a:t>
            </a:r>
            <a:endParaRPr/>
          </a:p>
          <a:p>
            <a:pPr lvl="4">
              <a:buSzPct val="25000"/>
              <a:buFont typeface="StarSymbol"/>
              <a:buChar char=""/>
            </a:pPr>
            <a:r>
              <a:rPr lang="en-US" sz="2000">
                <a:solidFill>
                  <a:srgbClr val="000000"/>
                </a:solidFill>
                <a:latin typeface="Segoe UI"/>
              </a:rPr>
              <a:t>Fifth Outline Level</a:t>
            </a:r>
            <a:endParaRPr/>
          </a:p>
          <a:p>
            <a:pPr lvl="5">
              <a:buSzPct val="25000"/>
              <a:buFont typeface="StarSymbol"/>
              <a:buChar char=""/>
            </a:pPr>
            <a:r>
              <a:rPr lang="en-US" sz="2000">
                <a:solidFill>
                  <a:srgbClr val="000000"/>
                </a:solidFill>
                <a:latin typeface="Segoe UI"/>
              </a:rPr>
              <a:t>Sixth Outline Level</a:t>
            </a:r>
            <a:endParaRPr/>
          </a:p>
          <a:p>
            <a:pPr>
              <a:lnSpc>
                <a:spcPct val="100000"/>
              </a:lnSpc>
              <a:buFont typeface="Arial"/>
              <a:buChar char="•"/>
            </a:pPr>
            <a:r>
              <a:rPr lang="en-US" sz="2000">
                <a:solidFill>
                  <a:srgbClr val="000000"/>
                </a:solidFill>
                <a:latin typeface="Segoe UI"/>
              </a:rPr>
              <a:t>Seventh Outline LevelClick to edit Master text styles</a:t>
            </a:r>
            <a:endParaRPr/>
          </a:p>
          <a:p>
            <a:pPr lvl="1">
              <a:lnSpc>
                <a:spcPct val="100000"/>
              </a:lnSpc>
              <a:buSzPct val="25000"/>
              <a:buFont typeface="StarSymbol"/>
              <a:buChar char=""/>
            </a:pPr>
            <a:r>
              <a:rPr lang="en-US" sz="2400">
                <a:solidFill>
                  <a:srgbClr val="000000"/>
                </a:solidFill>
                <a:latin typeface="Calibri"/>
              </a:rPr>
              <a:t>Second level</a:t>
            </a:r>
            <a:endParaRPr/>
          </a:p>
          <a:p>
            <a:pPr lvl="2">
              <a:lnSpc>
                <a:spcPct val="100000"/>
              </a:lnSpc>
              <a:buSzPct val="25000"/>
              <a:buFont typeface="StarSymbol"/>
              <a:buChar char=""/>
            </a:pPr>
            <a:r>
              <a:rPr lang="en-US" sz="2000">
                <a:solidFill>
                  <a:srgbClr val="000000"/>
                </a:solidFill>
                <a:latin typeface="Calibri"/>
              </a:rPr>
              <a:t>Third level</a:t>
            </a:r>
            <a:endParaRPr/>
          </a:p>
          <a:p>
            <a:pPr lvl="3">
              <a:lnSpc>
                <a:spcPct val="100000"/>
              </a:lnSpc>
              <a:buSzPct val="25000"/>
              <a:buFont typeface="StarSymbol"/>
              <a:buChar char=""/>
            </a:pPr>
            <a:r>
              <a:rPr lang="en-US">
                <a:solidFill>
                  <a:srgbClr val="000000"/>
                </a:solidFill>
                <a:latin typeface="Calibri"/>
              </a:rPr>
              <a:t>Fourth level</a:t>
            </a:r>
            <a:endParaRPr/>
          </a:p>
          <a:p>
            <a:pPr lvl="4">
              <a:lnSpc>
                <a:spcPct val="100000"/>
              </a:lnSpc>
              <a:buSzPct val="25000"/>
              <a:buFont typeface="StarSymbol"/>
              <a:buChar char=""/>
            </a:pPr>
            <a:r>
              <a:rPr lang="en-US">
                <a:solidFill>
                  <a:srgbClr val="000000"/>
                </a:solidFill>
                <a:latin typeface="Calibri"/>
              </a:rPr>
              <a:t>Fifth level</a:t>
            </a:r>
            <a:endParaRPr/>
          </a:p>
        </p:txBody>
      </p:sp>
      <p:sp>
        <p:nvSpPr>
          <p:cNvPr id="127" name="PlaceHolder 7"/>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4/15/13</a:t>
            </a:r>
            <a:endParaRPr/>
          </a:p>
        </p:txBody>
      </p:sp>
      <p:sp>
        <p:nvSpPr>
          <p:cNvPr id="128" name="PlaceHolder 8"/>
          <p:cNvSpPr>
            <a:spLocks noGrp="1"/>
          </p:cNvSpPr>
          <p:nvPr>
            <p:ph type="ftr"/>
          </p:nvPr>
        </p:nvSpPr>
        <p:spPr>
          <a:xfrm>
            <a:off x="3124080" y="6356520"/>
            <a:ext cx="2895120" cy="364680"/>
          </a:xfrm>
          <a:prstGeom prst="rect">
            <a:avLst/>
          </a:prstGeom>
        </p:spPr>
        <p:txBody>
          <a:bodyPr anchor="ctr"/>
          <a:p>
            <a:endParaRPr/>
          </a:p>
        </p:txBody>
      </p:sp>
      <p:pic>
        <p:nvPicPr>
          <p:cNvPr descr="" id="129" name="Picture 12"/>
          <p:cNvPicPr/>
          <p:nvPr/>
        </p:nvPicPr>
        <p:blipFill>
          <a:blip r:embed="rId2"/>
          <a:stretch>
            <a:fillRect/>
          </a:stretch>
        </p:blipFill>
        <p:spPr>
          <a:xfrm>
            <a:off x="6946920" y="5868000"/>
            <a:ext cx="1974600" cy="775800"/>
          </a:xfrm>
          <a:prstGeom prst="rect">
            <a:avLst/>
          </a:prstGeom>
        </p:spPr>
      </p:pic>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harpdx.org/about/licensing"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1628640" y="3571920"/>
            <a:ext cx="7515000" cy="1013400"/>
          </a:xfrm>
          <a:prstGeom prst="rect">
            <a:avLst/>
          </a:prstGeom>
        </p:spPr>
        <p:txBody>
          <a:bodyPr anchor="ctr"/>
          <a:p>
            <a:pPr>
              <a:lnSpc>
                <a:spcPct val="100000"/>
              </a:lnSpc>
            </a:pPr>
            <a:r>
              <a:rPr b="1" lang="en-US" sz="2600">
                <a:solidFill>
                  <a:srgbClr val="ffffff"/>
                </a:solidFill>
                <a:latin typeface="Segoe UI"/>
              </a:rPr>
              <a:t>Imagine Cup 2013 </a:t>
            </a:r>
            <a:r>
              <a:rPr b="1" lang="en-US" sz="2600">
                <a:solidFill>
                  <a:srgbClr val="ffffff"/>
                </a:solidFill>
                <a:latin typeface="Segoe UI"/>
              </a:rPr>
              <a:t>
</a:t>
            </a:r>
            <a:r>
              <a:rPr b="1" lang="en-US" sz="2600">
                <a:solidFill>
                  <a:srgbClr val="ffffff"/>
                </a:solidFill>
                <a:latin typeface="Segoe UI"/>
              </a:rPr>
              <a:t>Windows 8 App Challenge</a:t>
            </a:r>
            <a:endParaRPr/>
          </a:p>
        </p:txBody>
      </p:sp>
      <p:sp>
        <p:nvSpPr>
          <p:cNvPr id="168" name="TextShape 2"/>
          <p:cNvSpPr txBox="1"/>
          <p:nvPr/>
        </p:nvSpPr>
        <p:spPr>
          <a:xfrm>
            <a:off x="3056400" y="4731840"/>
            <a:ext cx="5794920" cy="824400"/>
          </a:xfrm>
          <a:prstGeom prst="rect">
            <a:avLst/>
          </a:prstGeom>
        </p:spPr>
        <p:txBody>
          <a:bodyPr/>
          <a:p>
            <a:pPr>
              <a:lnSpc>
                <a:spcPct val="100000"/>
              </a:lnSpc>
            </a:pPr>
            <a:r>
              <a:rPr lang="en-US" sz="2000">
                <a:solidFill>
                  <a:srgbClr val="ffffff"/>
                </a:solidFill>
                <a:latin typeface="Segoe UI"/>
              </a:rPr>
              <a:t>App Design Template</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300960"/>
            <a:ext cx="8229240" cy="901800"/>
          </a:xfrm>
          <a:prstGeom prst="rect">
            <a:avLst/>
          </a:prstGeom>
        </p:spPr>
        <p:txBody>
          <a:bodyPr anchor="ctr"/>
          <a:p>
            <a:pPr>
              <a:lnSpc>
                <a:spcPct val="100000"/>
              </a:lnSpc>
            </a:pPr>
            <a:r>
              <a:rPr b="1" lang="en-US" sz="3600">
                <a:solidFill>
                  <a:srgbClr val="ffffff"/>
                </a:solidFill>
                <a:latin typeface="Segoe UI"/>
              </a:rPr>
              <a:t>GOOD LUCK!</a:t>
            </a:r>
            <a:endParaRPr/>
          </a:p>
        </p:txBody>
      </p:sp>
      <p:sp>
        <p:nvSpPr>
          <p:cNvPr id="185" name="TextShape 2"/>
          <p:cNvSpPr txBox="1"/>
          <p:nvPr/>
        </p:nvSpPr>
        <p:spPr>
          <a:xfrm>
            <a:off x="766080" y="982800"/>
            <a:ext cx="8229240" cy="5180400"/>
          </a:xfrm>
          <a:prstGeom prst="rect">
            <a:avLst/>
          </a:prstGeom>
        </p:spPr>
        <p:txBody>
          <a:bodyPr/>
          <a:p>
            <a:pPr>
              <a:lnSpc>
                <a:spcPct val="100000"/>
              </a:lnSpc>
            </a:pPr>
            <a:r>
              <a:rPr lang="en-US" sz="2400">
                <a:solidFill>
                  <a:srgbClr val="000000"/>
                </a:solidFill>
                <a:latin typeface="Segoe UI"/>
                <a:ea typeface="Segoe UI"/>
              </a:rPr>
              <a:t>Thank you for competing in Imagine Cup 2013!</a:t>
            </a:r>
            <a:endParaRPr/>
          </a:p>
        </p:txBody>
      </p:sp>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Segoe UI"/>
                <a:ea typeface="Segoe UI"/>
              </a:rPr>
              <a:t>Instructions</a:t>
            </a:r>
            <a:endParaRPr/>
          </a:p>
        </p:txBody>
      </p:sp>
    </p:spTree>
  </p:cSld>
  <p:transition>
    <p:fade/>
  </p:transition>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App Name and summary</a:t>
            </a:r>
            <a:endParaRPr/>
          </a:p>
        </p:txBody>
      </p:sp>
      <p:sp>
        <p:nvSpPr>
          <p:cNvPr id="171" name="TextShape 2"/>
          <p:cNvSpPr txBox="1"/>
          <p:nvPr/>
        </p:nvSpPr>
        <p:spPr>
          <a:xfrm>
            <a:off x="755640" y="983880"/>
            <a:ext cx="8364240" cy="4894200"/>
          </a:xfrm>
          <a:prstGeom prst="rect">
            <a:avLst/>
          </a:prstGeom>
        </p:spPr>
        <p:txBody>
          <a:bodyPr/>
          <a:p>
            <a:pPr>
              <a:lnSpc>
                <a:spcPct val="100000"/>
              </a:lnSpc>
            </a:pPr>
            <a:r>
              <a:rPr lang="en-US" sz="2400">
                <a:solidFill>
                  <a:srgbClr val="000000"/>
                </a:solidFill>
                <a:latin typeface="Segoe UI"/>
                <a:ea typeface="Segoe UI"/>
              </a:rPr>
              <a:t>DrumKit</a:t>
            </a:r>
            <a:endParaRPr/>
          </a:p>
          <a:p>
            <a:pPr>
              <a:lnSpc>
                <a:spcPct val="100000"/>
              </a:lnSpc>
            </a:pPr>
            <a:endParaRPr/>
          </a:p>
          <a:p>
            <a:pPr>
              <a:lnSpc>
                <a:spcPct val="100000"/>
              </a:lnSpc>
            </a:pPr>
            <a:r>
              <a:rPr lang="en-US" sz="2000">
                <a:solidFill>
                  <a:srgbClr val="808080"/>
                </a:solidFill>
                <a:latin typeface="Segoe UI"/>
                <a:ea typeface="Segoe UI"/>
              </a:rPr>
              <a:t>DrumKit is an application that allows you to play a virtual set of drums, with high quality sounds. You can play with the mouse, the keyboard or the touchscreen.</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Topic &amp; Business viability</a:t>
            </a:r>
            <a:endParaRPr/>
          </a:p>
        </p:txBody>
      </p:sp>
      <p:sp>
        <p:nvSpPr>
          <p:cNvPr id="173" name="TextShape 2"/>
          <p:cNvSpPr txBox="1"/>
          <p:nvPr/>
        </p:nvSpPr>
        <p:spPr>
          <a:xfrm>
            <a:off x="755640" y="983880"/>
            <a:ext cx="8364240" cy="4894200"/>
          </a:xfrm>
          <a:prstGeom prst="rect">
            <a:avLst/>
          </a:prstGeom>
        </p:spPr>
        <p:txBody>
          <a:bodyPr/>
          <a:p>
            <a:pPr>
              <a:lnSpc>
                <a:spcPct val="100000"/>
              </a:lnSpc>
            </a:pPr>
            <a:r>
              <a:rPr lang="en-US" sz="2400">
                <a:solidFill>
                  <a:srgbClr val="000000"/>
                </a:solidFill>
                <a:latin typeface="Segoe UI"/>
                <a:ea typeface="Segoe UI"/>
              </a:rPr>
              <a:t>A real drum kit is pretty expensive, and it would make no sense to buy one just for entertainment. This application offers a cheap alternative, and even though it doesn't even come close to real drum kits, it offers users the possibility to play the drums at any time and place.</a:t>
            </a: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Topic &amp; Business viability (cont’d)</a:t>
            </a:r>
            <a:endParaRPr/>
          </a:p>
        </p:txBody>
      </p:sp>
      <p:sp>
        <p:nvSpPr>
          <p:cNvPr id="175" name="TextShape 2"/>
          <p:cNvSpPr txBox="1"/>
          <p:nvPr/>
        </p:nvSpPr>
        <p:spPr>
          <a:xfrm>
            <a:off x="755640" y="983880"/>
            <a:ext cx="8364240" cy="4894200"/>
          </a:xfrm>
          <a:prstGeom prst="rect">
            <a:avLst/>
          </a:prstGeom>
        </p:spPr>
        <p:txBody>
          <a:bodyPr/>
          <a:p>
            <a:pPr>
              <a:lnSpc>
                <a:spcPct val="100000"/>
              </a:lnSpc>
            </a:pPr>
            <a:r>
              <a:rPr lang="en-US" sz="2400">
                <a:solidFill>
                  <a:srgbClr val="000000"/>
                </a:solidFill>
                <a:latin typeface="Segoe UI"/>
                <a:ea typeface="Segoe UI"/>
              </a:rPr>
              <a:t>The application should be free, since it is not the only application in the store to offer this functionality. However, bonus features, such as additional drums, or additional drum packs could be monetized.</a:t>
            </a:r>
            <a:endParaRPr/>
          </a:p>
          <a:p>
            <a:pPr>
              <a:lnSpc>
                <a:spcPct val="100000"/>
              </a:lnSpc>
            </a:pP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Design &amp; user experience</a:t>
            </a:r>
            <a:endParaRPr/>
          </a:p>
        </p:txBody>
      </p:sp>
      <p:sp>
        <p:nvSpPr>
          <p:cNvPr id="177" name="TextShape 2"/>
          <p:cNvSpPr txBox="1"/>
          <p:nvPr/>
        </p:nvSpPr>
        <p:spPr>
          <a:xfrm>
            <a:off x="755640" y="983880"/>
            <a:ext cx="8364240" cy="4882320"/>
          </a:xfrm>
          <a:prstGeom prst="rect">
            <a:avLst/>
          </a:prstGeom>
        </p:spPr>
        <p:txBody>
          <a:bodyPr/>
          <a:p>
            <a:pPr>
              <a:lnSpc>
                <a:spcPct val="100000"/>
              </a:lnSpc>
            </a:pPr>
            <a:r>
              <a:rPr lang="en-US" sz="2400">
                <a:solidFill>
                  <a:srgbClr val="000000"/>
                </a:solidFill>
                <a:latin typeface="Segoe UI"/>
                <a:ea typeface="Segoe UI"/>
              </a:rPr>
              <a:t>The aim for design was providing an easy to use interface, with maximum customization.</a:t>
            </a:r>
            <a:endParaRPr/>
          </a:p>
          <a:p>
            <a:pPr>
              <a:lnSpc>
                <a:spcPct val="100000"/>
              </a:lnSpc>
            </a:pPr>
            <a:endParaRPr/>
          </a:p>
          <a:p>
            <a:pPr>
              <a:lnSpc>
                <a:spcPct val="100000"/>
              </a:lnSpc>
            </a:pPr>
            <a:r>
              <a:rPr lang="en-US" sz="2400">
                <a:solidFill>
                  <a:srgbClr val="000000"/>
                </a:solidFill>
                <a:latin typeface="Segoe UI"/>
                <a:ea typeface="Segoe UI"/>
              </a:rPr>
              <a:t>The main screen of the application is simple, only has the drums which can be played. The bottom “Appbar” contains some common commands, such as editing the layout of the drums, or enabling and disabling animations. </a:t>
            </a:r>
            <a:endParaRPr/>
          </a:p>
          <a:p>
            <a:pPr>
              <a:lnSpc>
                <a:spcPct val="100000"/>
              </a:lnSpc>
            </a:pPr>
            <a:endParaRPr/>
          </a:p>
          <a:p>
            <a:pPr>
              <a:lnSpc>
                <a:spcPct val="100000"/>
              </a:lnSpc>
            </a:pPr>
            <a:r>
              <a:rPr lang="en-US" sz="2400">
                <a:solidFill>
                  <a:srgbClr val="000000"/>
                </a:solidFill>
                <a:latin typeface="Segoe UI"/>
                <a:ea typeface="Segoe UI"/>
              </a:rPr>
              <a:t>The application's settings can be accessed from either the “Appbar”, or the settings charm. The settings screen contains multiple tabs, and a back button for navigation. </a:t>
            </a:r>
            <a:endParaRPr/>
          </a:p>
          <a:p>
            <a:pPr>
              <a:lnSpc>
                <a:spcPct val="100000"/>
              </a:lnSpc>
            </a:pP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Windows 8 Platform</a:t>
            </a:r>
            <a:endParaRPr/>
          </a:p>
        </p:txBody>
      </p:sp>
      <p:sp>
        <p:nvSpPr>
          <p:cNvPr id="179" name="TextShape 2"/>
          <p:cNvSpPr txBox="1"/>
          <p:nvPr/>
        </p:nvSpPr>
        <p:spPr>
          <a:xfrm>
            <a:off x="755640" y="983880"/>
            <a:ext cx="8364240" cy="4870440"/>
          </a:xfrm>
          <a:prstGeom prst="rect">
            <a:avLst/>
          </a:prstGeom>
        </p:spPr>
        <p:txBody>
          <a:bodyPr/>
          <a:p>
            <a:pPr>
              <a:lnSpc>
                <a:spcPct val="100000"/>
              </a:lnSpc>
            </a:pPr>
            <a:r>
              <a:rPr lang="en-US" sz="2400">
                <a:solidFill>
                  <a:srgbClr val="000000"/>
                </a:solidFill>
                <a:latin typeface="Segoe UI"/>
                <a:ea typeface="Segoe UI"/>
              </a:rPr>
              <a:t>The application responds to changes in view size, so, for every view, such as “Snapped”, or “Portrait”, the application switches to the best drum layout available. Entering “Edit mode” will start editing the layout which was being used at that moment. This is to allow layouts to be used on multiple views. Layouts can be managed from the “Layouts” tab in the “Settings” screen.</a:t>
            </a:r>
            <a:endParaRPr/>
          </a:p>
          <a:p>
            <a:pPr>
              <a:lnSpc>
                <a:spcPct val="100000"/>
              </a:lnSpc>
            </a:pPr>
            <a:endParaRPr/>
          </a:p>
          <a:p>
            <a:pPr>
              <a:lnSpc>
                <a:spcPct val="100000"/>
              </a:lnSpc>
            </a:pPr>
            <a:r>
              <a:rPr lang="en-US" sz="2400">
                <a:solidFill>
                  <a:srgbClr val="000000"/>
                </a:solidFill>
                <a:latin typeface="Segoe UI"/>
                <a:ea typeface="Segoe UI"/>
              </a:rPr>
              <a:t>File pickers are used in 2 places. The first place is the “Drumkits” tab in the settings screen. Users can import their own drum packages into the application, as well as export existing packages. The format used for package files are uncompressed tarballs. The second place is in the “Logs” tab, which is shown by activating the “Debugging mode” switch, and reopening the settings page.</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Originality &amp; Innovation</a:t>
            </a:r>
            <a:endParaRPr/>
          </a:p>
        </p:txBody>
      </p:sp>
      <p:sp>
        <p:nvSpPr>
          <p:cNvPr id="181" name="TextShape 2"/>
          <p:cNvSpPr txBox="1"/>
          <p:nvPr/>
        </p:nvSpPr>
        <p:spPr>
          <a:xfrm>
            <a:off x="755640" y="983880"/>
            <a:ext cx="8364240" cy="4870440"/>
          </a:xfrm>
          <a:prstGeom prst="rect">
            <a:avLst/>
          </a:prstGeom>
        </p:spPr>
        <p:txBody>
          <a:bodyPr/>
          <a:p>
            <a:pPr>
              <a:lnSpc>
                <a:spcPct val="100000"/>
              </a:lnSpc>
            </a:pPr>
            <a:r>
              <a:rPr lang="en-US" sz="2600">
                <a:solidFill>
                  <a:srgbClr val="000000"/>
                </a:solidFill>
                <a:latin typeface="Segoe UI"/>
                <a:ea typeface="Segoe UI"/>
              </a:rPr>
              <a:t>There are other drum applications in the store. This application brings users the possibility to customize how they want to play the drums, while other applications only offer very limited customization. </a:t>
            </a:r>
            <a:endParaRPr/>
          </a:p>
          <a:p>
            <a:pPr>
              <a:lnSpc>
                <a:spcPct val="100000"/>
              </a:lnSpc>
            </a:pPr>
            <a:endParaRPr/>
          </a:p>
          <a:p>
            <a:pPr>
              <a:lnSpc>
                <a:spcPct val="100000"/>
              </a:lnSpc>
            </a:pPr>
            <a:r>
              <a:rPr lang="en-US" sz="2600">
                <a:solidFill>
                  <a:srgbClr val="000000"/>
                </a:solidFill>
                <a:latin typeface="Segoe UI"/>
                <a:ea typeface="Segoe UI"/>
              </a:rPr>
              <a:t>In this applications, users can add new drum packages, and the way drum packages work, they may not contain drums at all... in fact they can contain other instruments as well, or sound boards.</a:t>
            </a:r>
            <a:endParaRPr/>
          </a:p>
          <a:p>
            <a:pPr>
              <a:lnSpc>
                <a:spcPct val="100000"/>
              </a:lnSpc>
            </a:pPr>
            <a:endParaRPr/>
          </a:p>
          <a:p>
            <a:pPr>
              <a:lnSpc>
                <a:spcPct val="100000"/>
              </a:lnSpc>
            </a:pPr>
            <a:r>
              <a:rPr lang="en-US" sz="2600">
                <a:solidFill>
                  <a:srgbClr val="000000"/>
                </a:solidFill>
                <a:latin typeface="Segoe UI"/>
                <a:ea typeface="Segoe UI"/>
              </a:rPr>
              <a:t>The layouts allow users to choose how the drums will look on the screen. They can create or new layouts, or modify the existing ones freely. When editing a layout, users can not only reposition the drums, but they can also resize them, or rotate them.</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48560" y="432720"/>
            <a:ext cx="8229240" cy="642960"/>
          </a:xfrm>
          <a:prstGeom prst="rect">
            <a:avLst/>
          </a:prstGeom>
        </p:spPr>
        <p:txBody>
          <a:bodyPr anchor="ctr"/>
          <a:p>
            <a:pPr>
              <a:lnSpc>
                <a:spcPct val="100000"/>
              </a:lnSpc>
            </a:pPr>
            <a:r>
              <a:rPr b="1" lang="en-US" sz="3600">
                <a:solidFill>
                  <a:srgbClr val="ffffff"/>
                </a:solidFill>
                <a:latin typeface="Segoe UI"/>
              </a:rPr>
              <a:t>App Summary (cont’d)</a:t>
            </a:r>
            <a:endParaRPr/>
          </a:p>
        </p:txBody>
      </p:sp>
      <p:sp>
        <p:nvSpPr>
          <p:cNvPr id="183" name="TextShape 2"/>
          <p:cNvSpPr txBox="1"/>
          <p:nvPr/>
        </p:nvSpPr>
        <p:spPr>
          <a:xfrm>
            <a:off x="755640" y="983880"/>
            <a:ext cx="8364240" cy="4882320"/>
          </a:xfrm>
          <a:prstGeom prst="rect">
            <a:avLst/>
          </a:prstGeom>
        </p:spPr>
        <p:txBody>
          <a:bodyPr/>
          <a:p>
            <a:pPr>
              <a:lnSpc>
                <a:spcPct val="80000"/>
              </a:lnSpc>
            </a:pPr>
            <a:r>
              <a:rPr lang="en-US" sz="2800">
                <a:solidFill>
                  <a:srgbClr val="000000"/>
                </a:solidFill>
                <a:latin typeface="Segoe UI"/>
                <a:ea typeface="Segoe UI"/>
              </a:rPr>
              <a:t>Pre-existing source code</a:t>
            </a:r>
            <a:r>
              <a:rPr lang="en-US" sz="3200">
                <a:solidFill>
                  <a:srgbClr val="000000"/>
                </a:solidFill>
                <a:latin typeface="Calibri"/>
                <a:ea typeface="Segoe UI"/>
              </a:rPr>
              <a:t>
</a:t>
            </a:r>
            <a:r>
              <a:rPr lang="en-US" sz="1600">
                <a:solidFill>
                  <a:srgbClr val="808080"/>
                </a:solidFill>
                <a:latin typeface="Segoe UI"/>
                <a:ea typeface="Segoe UI"/>
              </a:rPr>
              <a:t>DrumKit makes use of a single library, SharpDX, with the purpose of playing back sounds using XAudio2. This library is licensed under MIT license, as described </a:t>
            </a:r>
            <a:r>
              <a:rPr lang="en-US" sz="1600" u="sng">
                <a:solidFill>
                  <a:srgbClr val="808080"/>
                </a:solidFill>
                <a:latin typeface="Segoe UI"/>
                <a:ea typeface="Segoe UI"/>
                <a:hlinkClick r:id="rId1"/>
              </a:rPr>
              <a:t>here</a:t>
            </a:r>
            <a:r>
              <a:rPr lang="en-US" sz="1600">
                <a:solidFill>
                  <a:srgbClr val="808080"/>
                </a:solidFill>
                <a:latin typeface="Segoe UI"/>
                <a:ea typeface="Segoe UI"/>
              </a:rPr>
              <a:t>.</a:t>
            </a:r>
            <a:endParaRPr/>
          </a:p>
          <a:p>
            <a:pPr>
              <a:lnSpc>
                <a:spcPct val="80000"/>
              </a:lnSpc>
            </a:pPr>
            <a:endParaRPr/>
          </a:p>
          <a:p>
            <a:pPr>
              <a:lnSpc>
                <a:spcPct val="80000"/>
              </a:lnSpc>
            </a:pPr>
            <a:r>
              <a:rPr lang="en-US" sz="1600">
                <a:solidFill>
                  <a:srgbClr val="808080"/>
                </a:solidFill>
                <a:latin typeface="Segoe UI"/>
                <a:ea typeface="Segoe UI"/>
              </a:rPr>
              <a:t>The drum sounds used are from the “</a:t>
            </a:r>
            <a:r>
              <a:rPr lang="en-US" sz="1600">
                <a:solidFill>
                  <a:srgbClr val="808080"/>
                </a:solidFill>
                <a:latin typeface="Segoe UI"/>
                <a:ea typeface="Segoe UI"/>
              </a:rPr>
              <a:t>G&amp;S Custom Work Drum kit Sample Library 1.0”, which is a royalty free library.</a:t>
            </a:r>
            <a:endParaRPr/>
          </a:p>
          <a:p>
            <a:pPr>
              <a:lnSpc>
                <a:spcPct val="100000"/>
              </a:lnSpc>
            </a:pP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