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4"/>
    <p:restoredTop sz="95946"/>
  </p:normalViewPr>
  <p:slideViewPr>
    <p:cSldViewPr snapToGrid="0" snapToObjects="1">
      <p:cViewPr varScale="1">
        <p:scale>
          <a:sx n="162" d="100"/>
          <a:sy n="162" d="100"/>
        </p:scale>
        <p:origin x="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2/24/22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2/24/22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2/24/22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483-BC6E-5F4C-8EB3-C7E42697F95B}"/>
              </a:ext>
            </a:extLst>
          </p:cNvPr>
          <p:cNvSpPr>
            <a:spLocks noGrp="1"/>
          </p:cNvSpPr>
          <p:nvPr>
            <p:ph type="ctrTitle"/>
          </p:nvPr>
        </p:nvSpPr>
        <p:spPr/>
        <p:txBody>
          <a:bodyPr/>
          <a:lstStyle/>
          <a:p>
            <a:r>
              <a:rPr lang="en-US" dirty="0"/>
              <a:t>SCRUM-AGILE</a:t>
            </a:r>
          </a:p>
        </p:txBody>
      </p:sp>
      <p:sp>
        <p:nvSpPr>
          <p:cNvPr id="3" name="Subtitle 2">
            <a:extLst>
              <a:ext uri="{FF2B5EF4-FFF2-40B4-BE49-F238E27FC236}">
                <a16:creationId xmlns:a16="http://schemas.microsoft.com/office/drawing/2014/main" id="{DB7BEE5B-CF10-494C-9290-22A9FDA79907}"/>
              </a:ext>
            </a:extLst>
          </p:cNvPr>
          <p:cNvSpPr>
            <a:spLocks noGrp="1"/>
          </p:cNvSpPr>
          <p:nvPr>
            <p:ph type="subTitle" idx="1"/>
          </p:nvPr>
        </p:nvSpPr>
        <p:spPr>
          <a:xfrm>
            <a:off x="1765724" y="4126983"/>
            <a:ext cx="8673427" cy="1322587"/>
          </a:xfrm>
        </p:spPr>
        <p:txBody>
          <a:bodyPr/>
          <a:lstStyle/>
          <a:p>
            <a:r>
              <a:rPr lang="en-US" dirty="0"/>
              <a:t>Retrospective and Importance</a:t>
            </a:r>
          </a:p>
        </p:txBody>
      </p:sp>
    </p:spTree>
    <p:extLst>
      <p:ext uri="{BB962C8B-B14F-4D97-AF65-F5344CB8AC3E}">
        <p14:creationId xmlns:p14="http://schemas.microsoft.com/office/powerpoint/2010/main" val="1486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CA2D-4140-5541-B78A-661C00C941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E51DAC5-E4F7-C342-B10B-57222F022C45}"/>
              </a:ext>
            </a:extLst>
          </p:cNvPr>
          <p:cNvSpPr>
            <a:spLocks noGrp="1"/>
          </p:cNvSpPr>
          <p:nvPr>
            <p:ph idx="1"/>
          </p:nvPr>
        </p:nvSpPr>
        <p:spPr>
          <a:xfrm>
            <a:off x="5118447" y="803185"/>
            <a:ext cx="6281873" cy="5566618"/>
          </a:xfrm>
        </p:spPr>
        <p:txBody>
          <a:bodyPr/>
          <a:lstStyle/>
          <a:p>
            <a:r>
              <a:rPr lang="en-US" dirty="0"/>
              <a:t>Hoffman, D. (2020, September 18). </a:t>
            </a:r>
            <a:r>
              <a:rPr lang="en-US" i="1" dirty="0"/>
              <a:t>Comparing waterfall vs. Agile vs. DevOps methodologies</a:t>
            </a:r>
            <a:r>
              <a:rPr lang="en-US" dirty="0"/>
              <a:t>. SearchSoftwareQuality. Retrieved February 23, 2022, from https://searchsoftwarequality.techtarget.com/opinion/DevOps-vs-waterfall-Can-they-coexist </a:t>
            </a:r>
          </a:p>
          <a:p>
            <a:r>
              <a:rPr lang="en-US" dirty="0"/>
              <a:t>Marymont, L. (2018, March 21). </a:t>
            </a:r>
            <a:r>
              <a:rPr lang="en-US" i="1" dirty="0"/>
              <a:t>Waterfall or agile project management? - blog: Planview</a:t>
            </a:r>
            <a:r>
              <a:rPr lang="en-US" dirty="0"/>
              <a:t>. Planview Blog. Retrieved February 22, 2022, from https://blog.planview.com/waterfall-or-agile/ </a:t>
            </a:r>
          </a:p>
          <a:p>
            <a:r>
              <a:rPr lang="en-US" dirty="0"/>
              <a:t>Schwaber, K., &amp; Sutherland, J. (n.d.). </a:t>
            </a:r>
            <a:r>
              <a:rPr lang="en-US" i="1" dirty="0"/>
              <a:t>The scrum guide</a:t>
            </a:r>
            <a:r>
              <a:rPr lang="en-US" dirty="0"/>
              <a:t>. Scrumguides.org. Retrieved February 22, 2022, from https://scrumguides.org/docs/scrumguide/v2017/2017-Scrum-Guide-US.pdf </a:t>
            </a:r>
          </a:p>
        </p:txBody>
      </p:sp>
    </p:spTree>
    <p:extLst>
      <p:ext uri="{BB962C8B-B14F-4D97-AF65-F5344CB8AC3E}">
        <p14:creationId xmlns:p14="http://schemas.microsoft.com/office/powerpoint/2010/main" val="36418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1E82-C8CA-3547-863C-1F532B50F948}"/>
              </a:ext>
            </a:extLst>
          </p:cNvPr>
          <p:cNvSpPr>
            <a:spLocks noGrp="1"/>
          </p:cNvSpPr>
          <p:nvPr>
            <p:ph type="title"/>
          </p:nvPr>
        </p:nvSpPr>
        <p:spPr/>
        <p:txBody>
          <a:bodyPr/>
          <a:lstStyle/>
          <a:p>
            <a:r>
              <a:rPr lang="en-US" dirty="0"/>
              <a:t>THE SCRUM</a:t>
            </a:r>
          </a:p>
        </p:txBody>
      </p:sp>
      <p:sp>
        <p:nvSpPr>
          <p:cNvPr id="3" name="Content Placeholder 2">
            <a:extLst>
              <a:ext uri="{FF2B5EF4-FFF2-40B4-BE49-F238E27FC236}">
                <a16:creationId xmlns:a16="http://schemas.microsoft.com/office/drawing/2014/main" id="{D0B3C083-9F9E-B64B-B854-DB32927BE2BD}"/>
              </a:ext>
            </a:extLst>
          </p:cNvPr>
          <p:cNvSpPr>
            <a:spLocks noGrp="1"/>
          </p:cNvSpPr>
          <p:nvPr>
            <p:ph idx="1"/>
          </p:nvPr>
        </p:nvSpPr>
        <p:spPr/>
        <p:txBody>
          <a:bodyPr/>
          <a:lstStyle/>
          <a:p>
            <a:r>
              <a:rPr lang="en-US" dirty="0"/>
              <a:t>The Scrum is an iterative process used to develop any type of product or manage a project;</a:t>
            </a:r>
          </a:p>
          <a:p>
            <a:r>
              <a:rPr lang="en-US" dirty="0"/>
              <a:t>The core values of a scrum team are: transparency, integrity, self-organization, cross-functionality, and empiricism.</a:t>
            </a:r>
          </a:p>
        </p:txBody>
      </p:sp>
    </p:spTree>
    <p:extLst>
      <p:ext uri="{BB962C8B-B14F-4D97-AF65-F5344CB8AC3E}">
        <p14:creationId xmlns:p14="http://schemas.microsoft.com/office/powerpoint/2010/main" val="79693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49DA-8B9A-904B-9F97-EE48FB9AFF46}"/>
              </a:ext>
            </a:extLst>
          </p:cNvPr>
          <p:cNvSpPr>
            <a:spLocks noGrp="1"/>
          </p:cNvSpPr>
          <p:nvPr>
            <p:ph type="title"/>
          </p:nvPr>
        </p:nvSpPr>
        <p:spPr/>
        <p:txBody>
          <a:bodyPr>
            <a:normAutofit/>
          </a:bodyPr>
          <a:lstStyle/>
          <a:p>
            <a:r>
              <a:rPr lang="en-US" dirty="0"/>
              <a:t>WHAT’S</a:t>
            </a:r>
            <a:br>
              <a:rPr lang="en-US" dirty="0"/>
            </a:br>
            <a:r>
              <a:rPr lang="en-US" dirty="0"/>
              <a:t>A </a:t>
            </a:r>
            <a:br>
              <a:rPr lang="en-US" dirty="0"/>
            </a:br>
            <a:r>
              <a:rPr lang="en-US" dirty="0"/>
              <a:t>SCRUM EVENT?</a:t>
            </a:r>
          </a:p>
        </p:txBody>
      </p:sp>
      <p:sp>
        <p:nvSpPr>
          <p:cNvPr id="3" name="Content Placeholder 2">
            <a:extLst>
              <a:ext uri="{FF2B5EF4-FFF2-40B4-BE49-F238E27FC236}">
                <a16:creationId xmlns:a16="http://schemas.microsoft.com/office/drawing/2014/main" id="{4982F39B-535A-474A-92E9-52C2DC5794E4}"/>
              </a:ext>
            </a:extLst>
          </p:cNvPr>
          <p:cNvSpPr>
            <a:spLocks noGrp="1"/>
          </p:cNvSpPr>
          <p:nvPr>
            <p:ph idx="1"/>
          </p:nvPr>
        </p:nvSpPr>
        <p:spPr/>
        <p:txBody>
          <a:bodyPr/>
          <a:lstStyle/>
          <a:p>
            <a:r>
              <a:rPr lang="en-US" dirty="0"/>
              <a:t>Scrum events help create routines and minimize the need for last-minute meetings (Daily Scrum, Sprint Planning, Backlog Refinement, Sprint Review, and </a:t>
            </a:r>
            <a:r>
              <a:rPr lang="en-US"/>
              <a:t>Sprint  Retrospective);</a:t>
            </a:r>
            <a:endParaRPr lang="en-US" dirty="0"/>
          </a:p>
          <a:p>
            <a:r>
              <a:rPr lang="en-US" dirty="0"/>
              <a:t>Scrum creates time-boxed events instead, that have pre-defined time limits for every team meeting, that are easier to manage;</a:t>
            </a:r>
          </a:p>
          <a:p>
            <a:r>
              <a:rPr lang="en-US" dirty="0"/>
              <a:t>Besides the Sprint, each event is an opportunity to inspect the elements of the scrum and adapt the processes the team is in need to. </a:t>
            </a:r>
          </a:p>
        </p:txBody>
      </p:sp>
    </p:spTree>
    <p:extLst>
      <p:ext uri="{BB962C8B-B14F-4D97-AF65-F5344CB8AC3E}">
        <p14:creationId xmlns:p14="http://schemas.microsoft.com/office/powerpoint/2010/main" val="350490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DF20-112F-2242-A71E-25A6935BBAF2}"/>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19BDC4B8-AE6E-9749-B486-CBC731CED580}"/>
              </a:ext>
            </a:extLst>
          </p:cNvPr>
          <p:cNvSpPr>
            <a:spLocks noGrp="1"/>
          </p:cNvSpPr>
          <p:nvPr>
            <p:ph idx="1"/>
          </p:nvPr>
        </p:nvSpPr>
        <p:spPr/>
        <p:txBody>
          <a:bodyPr/>
          <a:lstStyle/>
          <a:p>
            <a:r>
              <a:rPr lang="en-US" dirty="0"/>
              <a:t>Product Owner (PO) – Responsible for:</a:t>
            </a:r>
          </a:p>
          <a:p>
            <a:pPr lvl="1"/>
            <a:r>
              <a:rPr lang="en-US" dirty="0"/>
              <a:t>Envisions the product;</a:t>
            </a:r>
          </a:p>
          <a:p>
            <a:pPr lvl="1"/>
            <a:r>
              <a:rPr lang="en-US" dirty="0"/>
              <a:t>Elaborates e maintains the product backlog;</a:t>
            </a:r>
          </a:p>
          <a:p>
            <a:pPr lvl="1"/>
            <a:r>
              <a:rPr lang="en-US" dirty="0"/>
              <a:t>Defines priorities;</a:t>
            </a:r>
          </a:p>
          <a:p>
            <a:pPr lvl="1"/>
            <a:r>
              <a:rPr lang="en-US" dirty="0"/>
              <a:t>Establishes the bridge between Scrum team and client;</a:t>
            </a:r>
          </a:p>
          <a:p>
            <a:pPr lvl="1"/>
            <a:r>
              <a:rPr lang="en-US" dirty="0"/>
              <a:t>Makes sure the product being produced is correct and deliverable. </a:t>
            </a:r>
          </a:p>
          <a:p>
            <a:r>
              <a:rPr lang="en-US" dirty="0"/>
              <a:t>Scrum Master – Responsible for:</a:t>
            </a:r>
          </a:p>
          <a:p>
            <a:pPr lvl="1"/>
            <a:r>
              <a:rPr lang="en-US" dirty="0"/>
              <a:t>Leader of the Scrum team;</a:t>
            </a:r>
          </a:p>
          <a:p>
            <a:pPr lvl="1"/>
            <a:r>
              <a:rPr lang="en-US" dirty="0"/>
              <a:t>Removes impediments;</a:t>
            </a:r>
          </a:p>
          <a:p>
            <a:pPr lvl="1"/>
            <a:r>
              <a:rPr lang="en-US" dirty="0"/>
              <a:t>Guides the team;</a:t>
            </a:r>
          </a:p>
          <a:p>
            <a:pPr lvl="1"/>
            <a:r>
              <a:rPr lang="en-US" dirty="0"/>
              <a:t>Helps PO with product backlog;</a:t>
            </a:r>
          </a:p>
          <a:p>
            <a:pPr lvl="1"/>
            <a:r>
              <a:rPr lang="en-US" dirty="0"/>
              <a:t>Facilitator and mediator of the team;</a:t>
            </a:r>
          </a:p>
          <a:p>
            <a:pPr lvl="1"/>
            <a:r>
              <a:rPr lang="en-US" dirty="0"/>
              <a:t>Ensures that Scrum guidelines are being used correctly.</a:t>
            </a:r>
          </a:p>
        </p:txBody>
      </p:sp>
      <p:sp>
        <p:nvSpPr>
          <p:cNvPr id="4" name="TextBox 3">
            <a:extLst>
              <a:ext uri="{FF2B5EF4-FFF2-40B4-BE49-F238E27FC236}">
                <a16:creationId xmlns:a16="http://schemas.microsoft.com/office/drawing/2014/main" id="{F94DED46-019F-BF48-B6E5-43A1DBD0358C}"/>
              </a:ext>
            </a:extLst>
          </p:cNvPr>
          <p:cNvSpPr txBox="1"/>
          <p:nvPr/>
        </p:nvSpPr>
        <p:spPr>
          <a:xfrm>
            <a:off x="1344079" y="1782306"/>
            <a:ext cx="2588081" cy="369332"/>
          </a:xfrm>
          <a:prstGeom prst="rect">
            <a:avLst/>
          </a:prstGeom>
          <a:noFill/>
        </p:spPr>
        <p:txBody>
          <a:bodyPr wrap="none" rtlCol="0">
            <a:spAutoFit/>
          </a:bodyPr>
          <a:lstStyle/>
          <a:p>
            <a:r>
              <a:rPr lang="en-US" dirty="0">
                <a:solidFill>
                  <a:schemeClr val="bg1"/>
                </a:solidFill>
              </a:rPr>
              <a:t>(Schwaber et al., 2017)</a:t>
            </a:r>
          </a:p>
        </p:txBody>
      </p:sp>
    </p:spTree>
    <p:extLst>
      <p:ext uri="{BB962C8B-B14F-4D97-AF65-F5344CB8AC3E}">
        <p14:creationId xmlns:p14="http://schemas.microsoft.com/office/powerpoint/2010/main" val="338701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2A39-FEDE-7447-BA1E-D8E8635637DD}"/>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0CE75AD2-0B81-CC4F-BF47-5DE874EFFCF5}"/>
              </a:ext>
            </a:extLst>
          </p:cNvPr>
          <p:cNvSpPr>
            <a:spLocks noGrp="1"/>
          </p:cNvSpPr>
          <p:nvPr>
            <p:ph idx="1"/>
          </p:nvPr>
        </p:nvSpPr>
        <p:spPr/>
        <p:txBody>
          <a:bodyPr/>
          <a:lstStyle/>
          <a:p>
            <a:r>
              <a:rPr lang="en-US" dirty="0"/>
              <a:t>Development Team is responsible for:</a:t>
            </a:r>
          </a:p>
          <a:p>
            <a:pPr lvl="1"/>
            <a:r>
              <a:rPr lang="en-US" dirty="0"/>
              <a:t>Determines the concept of done in the tasks and features;</a:t>
            </a:r>
          </a:p>
          <a:p>
            <a:pPr lvl="1"/>
            <a:r>
              <a:rPr lang="en-US" dirty="0"/>
              <a:t>Gives estimates for what is being developed;</a:t>
            </a:r>
          </a:p>
          <a:p>
            <a:pPr lvl="1"/>
            <a:r>
              <a:rPr lang="en-US" dirty="0"/>
              <a:t>Develops products, features, behaviors;</a:t>
            </a:r>
          </a:p>
          <a:p>
            <a:pPr lvl="1"/>
            <a:r>
              <a:rPr lang="en-US" dirty="0"/>
              <a:t>Ensures product quality;</a:t>
            </a:r>
          </a:p>
          <a:p>
            <a:pPr lvl="1"/>
            <a:r>
              <a:rPr lang="en-US" dirty="0"/>
              <a:t>Demonstrates the product;</a:t>
            </a:r>
          </a:p>
          <a:p>
            <a:pPr lvl="1"/>
            <a:r>
              <a:rPr lang="en-US" dirty="0"/>
              <a:t>Tests the product;</a:t>
            </a:r>
          </a:p>
          <a:p>
            <a:pPr marL="457200" lvl="1" indent="0">
              <a:buNone/>
            </a:pPr>
            <a:r>
              <a:rPr lang="en-US" dirty="0"/>
              <a:t>*Although we used tester separately during our work at ChadaTech, the Agile Manifesto had the tester as one of the many positions that also belonged to the development team, so I didn’t include it separately.</a:t>
            </a:r>
          </a:p>
        </p:txBody>
      </p:sp>
      <p:sp>
        <p:nvSpPr>
          <p:cNvPr id="5" name="TextBox 4">
            <a:extLst>
              <a:ext uri="{FF2B5EF4-FFF2-40B4-BE49-F238E27FC236}">
                <a16:creationId xmlns:a16="http://schemas.microsoft.com/office/drawing/2014/main" id="{73BE4EB2-A9AF-4641-83AF-61F0A39F1565}"/>
              </a:ext>
            </a:extLst>
          </p:cNvPr>
          <p:cNvSpPr txBox="1"/>
          <p:nvPr/>
        </p:nvSpPr>
        <p:spPr>
          <a:xfrm>
            <a:off x="1344079" y="1782306"/>
            <a:ext cx="2588081" cy="369332"/>
          </a:xfrm>
          <a:prstGeom prst="rect">
            <a:avLst/>
          </a:prstGeom>
          <a:noFill/>
        </p:spPr>
        <p:txBody>
          <a:bodyPr wrap="none" rtlCol="0">
            <a:spAutoFit/>
          </a:bodyPr>
          <a:lstStyle/>
          <a:p>
            <a:r>
              <a:rPr lang="en-US" dirty="0">
                <a:solidFill>
                  <a:schemeClr val="bg1"/>
                </a:solidFill>
              </a:rPr>
              <a:t>(Schwaber et al., 2017)</a:t>
            </a:r>
          </a:p>
        </p:txBody>
      </p:sp>
    </p:spTree>
    <p:extLst>
      <p:ext uri="{BB962C8B-B14F-4D97-AF65-F5344CB8AC3E}">
        <p14:creationId xmlns:p14="http://schemas.microsoft.com/office/powerpoint/2010/main" val="119475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8044-12BA-144D-984B-3F3C41EC5413}"/>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CDDFE90E-571D-7245-9339-173E182E5E91}"/>
              </a:ext>
            </a:extLst>
          </p:cNvPr>
          <p:cNvSpPr>
            <a:spLocks noGrp="1"/>
          </p:cNvSpPr>
          <p:nvPr>
            <p:ph idx="1"/>
          </p:nvPr>
        </p:nvSpPr>
        <p:spPr/>
        <p:txBody>
          <a:bodyPr>
            <a:normAutofit fontScale="92500" lnSpcReduction="10000"/>
          </a:bodyPr>
          <a:lstStyle/>
          <a:p>
            <a:r>
              <a:rPr lang="en-US" dirty="0"/>
              <a:t>1– Concept:</a:t>
            </a:r>
          </a:p>
          <a:p>
            <a:pPr lvl="1"/>
            <a:r>
              <a:rPr lang="en-US" dirty="0"/>
              <a:t>During the first phase of the Agile software development lifecycle, the team scopes and prioritizes projects. Some teams may work on more than one project at a time, depending on how the work was split.</a:t>
            </a:r>
          </a:p>
          <a:p>
            <a:r>
              <a:rPr lang="en-US" dirty="0"/>
              <a:t>2 – Inception:</a:t>
            </a:r>
          </a:p>
          <a:p>
            <a:pPr lvl="1"/>
            <a:r>
              <a:rPr lang="en-US" dirty="0"/>
              <a:t>After deciding on the project, they work with the client to determine what the requirements will be. UML diagrams are very useful to demonstrate how new features will work and how they will become part of the existing system.</a:t>
            </a:r>
          </a:p>
          <a:p>
            <a:r>
              <a:rPr lang="en-US" dirty="0"/>
              <a:t>3 – Construction:</a:t>
            </a:r>
          </a:p>
          <a:p>
            <a:pPr lvl="1"/>
            <a:r>
              <a:rPr lang="en-US" dirty="0"/>
              <a:t>Once the team has defined the initial sprint requirements based on stakeholder input and requirements, the work really begins. Developers will keep a stable production, with the goal of having a working product to release by the end of every sprint. This is very far from the final version though, since the feature will most likely still go through several revisions until it is considered done by the team.</a:t>
            </a:r>
          </a:p>
        </p:txBody>
      </p:sp>
      <p:sp>
        <p:nvSpPr>
          <p:cNvPr id="4" name="TextBox 3">
            <a:extLst>
              <a:ext uri="{FF2B5EF4-FFF2-40B4-BE49-F238E27FC236}">
                <a16:creationId xmlns:a16="http://schemas.microsoft.com/office/drawing/2014/main" id="{ADB2945D-D029-AA41-85CC-B489484FD0C2}"/>
              </a:ext>
            </a:extLst>
          </p:cNvPr>
          <p:cNvSpPr txBox="1"/>
          <p:nvPr/>
        </p:nvSpPr>
        <p:spPr>
          <a:xfrm>
            <a:off x="1344079" y="1782306"/>
            <a:ext cx="2588081" cy="369332"/>
          </a:xfrm>
          <a:prstGeom prst="rect">
            <a:avLst/>
          </a:prstGeom>
          <a:noFill/>
        </p:spPr>
        <p:txBody>
          <a:bodyPr wrap="none" rtlCol="0">
            <a:spAutoFit/>
          </a:bodyPr>
          <a:lstStyle/>
          <a:p>
            <a:r>
              <a:rPr lang="en-US" dirty="0">
                <a:solidFill>
                  <a:schemeClr val="bg1"/>
                </a:solidFill>
              </a:rPr>
              <a:t>(Schwaber et al., 2017)</a:t>
            </a:r>
          </a:p>
        </p:txBody>
      </p:sp>
    </p:spTree>
    <p:extLst>
      <p:ext uri="{BB962C8B-B14F-4D97-AF65-F5344CB8AC3E}">
        <p14:creationId xmlns:p14="http://schemas.microsoft.com/office/powerpoint/2010/main" val="1069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7413-B128-F446-8992-E0C601532F73}"/>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8A2407E8-001A-7746-8562-4551F6D03C37}"/>
              </a:ext>
            </a:extLst>
          </p:cNvPr>
          <p:cNvSpPr>
            <a:spLocks noGrp="1"/>
          </p:cNvSpPr>
          <p:nvPr>
            <p:ph idx="1"/>
          </p:nvPr>
        </p:nvSpPr>
        <p:spPr/>
        <p:txBody>
          <a:bodyPr>
            <a:normAutofit fontScale="92500" lnSpcReduction="10000"/>
          </a:bodyPr>
          <a:lstStyle/>
          <a:p>
            <a:r>
              <a:rPr lang="en-US" dirty="0"/>
              <a:t>4 – Release:</a:t>
            </a:r>
          </a:p>
          <a:p>
            <a:pPr lvl="1"/>
            <a:r>
              <a:rPr lang="en-US" dirty="0"/>
              <a:t>Tests will be done non-stop entering this phase. The quality assurance (QA) team will be responsible for testing features, detecting bugs, recording positives and negatives.</a:t>
            </a:r>
          </a:p>
          <a:p>
            <a:pPr lvl="1"/>
            <a:r>
              <a:rPr lang="en-US" dirty="0"/>
              <a:t>Finalize the system and user documentation and fix bugs. </a:t>
            </a:r>
          </a:p>
          <a:p>
            <a:pPr lvl="1"/>
            <a:r>
              <a:rPr lang="en-US" dirty="0"/>
              <a:t>If all conditions are met, it will enter production phase.</a:t>
            </a:r>
          </a:p>
          <a:p>
            <a:r>
              <a:rPr lang="en-US" dirty="0"/>
              <a:t>5 – Production:</a:t>
            </a:r>
          </a:p>
          <a:p>
            <a:pPr lvl="1"/>
            <a:r>
              <a:rPr lang="en-US" dirty="0"/>
              <a:t>Provides ongoing support for the software release. Team’s responsibility is to keep the system up and running and to show the clients how to use it. The production phase ends either when support ends, or with a release date.</a:t>
            </a:r>
          </a:p>
          <a:p>
            <a:r>
              <a:rPr lang="en-US" dirty="0"/>
              <a:t>6 – Retirement:</a:t>
            </a:r>
          </a:p>
          <a:p>
            <a:pPr lvl="1"/>
            <a:r>
              <a:rPr lang="en-US" dirty="0"/>
              <a:t>The retirement phase is the complete shut down of the production of that particular system’s version. Usually a strategy for when you want to replace a system with a new version; or when the system either becomes obsolete, or opposes your current business model.</a:t>
            </a:r>
          </a:p>
        </p:txBody>
      </p:sp>
      <p:sp>
        <p:nvSpPr>
          <p:cNvPr id="6" name="TextBox 5">
            <a:extLst>
              <a:ext uri="{FF2B5EF4-FFF2-40B4-BE49-F238E27FC236}">
                <a16:creationId xmlns:a16="http://schemas.microsoft.com/office/drawing/2014/main" id="{1CB81470-A1D1-ED4F-852E-D5BBC75A3F82}"/>
              </a:ext>
            </a:extLst>
          </p:cNvPr>
          <p:cNvSpPr txBox="1"/>
          <p:nvPr/>
        </p:nvSpPr>
        <p:spPr>
          <a:xfrm>
            <a:off x="1344079" y="1782306"/>
            <a:ext cx="2588081" cy="369332"/>
          </a:xfrm>
          <a:prstGeom prst="rect">
            <a:avLst/>
          </a:prstGeom>
          <a:noFill/>
        </p:spPr>
        <p:txBody>
          <a:bodyPr wrap="none" rtlCol="0">
            <a:spAutoFit/>
          </a:bodyPr>
          <a:lstStyle/>
          <a:p>
            <a:r>
              <a:rPr lang="en-US" dirty="0">
                <a:solidFill>
                  <a:schemeClr val="bg1"/>
                </a:solidFill>
              </a:rPr>
              <a:t>(Schwaber et al., 2017)</a:t>
            </a:r>
          </a:p>
        </p:txBody>
      </p:sp>
    </p:spTree>
    <p:extLst>
      <p:ext uri="{BB962C8B-B14F-4D97-AF65-F5344CB8AC3E}">
        <p14:creationId xmlns:p14="http://schemas.microsoft.com/office/powerpoint/2010/main" val="203991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E184-1167-0442-9346-CA6C5040E145}"/>
              </a:ext>
            </a:extLst>
          </p:cNvPr>
          <p:cNvSpPr>
            <a:spLocks noGrp="1"/>
          </p:cNvSpPr>
          <p:nvPr>
            <p:ph type="title"/>
          </p:nvPr>
        </p:nvSpPr>
        <p:spPr/>
        <p:txBody>
          <a:bodyPr/>
          <a:lstStyle/>
          <a:p>
            <a:r>
              <a:rPr lang="en-US" dirty="0"/>
              <a:t>THE WATERFALL</a:t>
            </a:r>
          </a:p>
        </p:txBody>
      </p:sp>
      <p:sp>
        <p:nvSpPr>
          <p:cNvPr id="3" name="Content Placeholder 2">
            <a:extLst>
              <a:ext uri="{FF2B5EF4-FFF2-40B4-BE49-F238E27FC236}">
                <a16:creationId xmlns:a16="http://schemas.microsoft.com/office/drawing/2014/main" id="{653741A4-6A1C-B54D-99C5-7217BBA0F896}"/>
              </a:ext>
            </a:extLst>
          </p:cNvPr>
          <p:cNvSpPr>
            <a:spLocks noGrp="1"/>
          </p:cNvSpPr>
          <p:nvPr>
            <p:ph idx="1"/>
          </p:nvPr>
        </p:nvSpPr>
        <p:spPr>
          <a:xfrm>
            <a:off x="5170914" y="0"/>
            <a:ext cx="6281873" cy="2947813"/>
          </a:xfrm>
        </p:spPr>
        <p:txBody>
          <a:bodyPr/>
          <a:lstStyle/>
          <a:p>
            <a:r>
              <a:rPr lang="en-US" dirty="0"/>
              <a:t>In the Waterfall Methodology, actions can only move forward when each step is completed. This makes its development more rigid, but it also has more predictable costs and its phases are easier to estimate.</a:t>
            </a:r>
          </a:p>
          <a:p>
            <a:endParaRPr lang="en-US" dirty="0"/>
          </a:p>
          <a:p>
            <a:pPr marL="0" indent="0">
              <a:buNone/>
            </a:pPr>
            <a:endParaRPr lang="en-US" dirty="0"/>
          </a:p>
        </p:txBody>
      </p:sp>
      <p:sp>
        <p:nvSpPr>
          <p:cNvPr id="4" name="TextBox 3">
            <a:extLst>
              <a:ext uri="{FF2B5EF4-FFF2-40B4-BE49-F238E27FC236}">
                <a16:creationId xmlns:a16="http://schemas.microsoft.com/office/drawing/2014/main" id="{89FE0EBE-81B8-2145-A8B1-1A907F55A382}"/>
              </a:ext>
            </a:extLst>
          </p:cNvPr>
          <p:cNvSpPr txBox="1"/>
          <p:nvPr/>
        </p:nvSpPr>
        <p:spPr>
          <a:xfrm>
            <a:off x="1348760" y="1766806"/>
            <a:ext cx="2578719" cy="369332"/>
          </a:xfrm>
          <a:prstGeom prst="rect">
            <a:avLst/>
          </a:prstGeom>
          <a:noFill/>
        </p:spPr>
        <p:txBody>
          <a:bodyPr wrap="none" rtlCol="0">
            <a:spAutoFit/>
          </a:bodyPr>
          <a:lstStyle/>
          <a:p>
            <a:r>
              <a:rPr lang="en-US" dirty="0">
                <a:solidFill>
                  <a:schemeClr val="bg1"/>
                </a:solidFill>
              </a:rPr>
              <a:t>(Hoffman, Diane, 2020)</a:t>
            </a:r>
          </a:p>
        </p:txBody>
      </p:sp>
      <p:graphicFrame>
        <p:nvGraphicFramePr>
          <p:cNvPr id="6" name="Table 5">
            <a:extLst>
              <a:ext uri="{FF2B5EF4-FFF2-40B4-BE49-F238E27FC236}">
                <a16:creationId xmlns:a16="http://schemas.microsoft.com/office/drawing/2014/main" id="{025E6371-4EBF-134E-9C84-17FA0D2383C1}"/>
              </a:ext>
            </a:extLst>
          </p:cNvPr>
          <p:cNvGraphicFramePr>
            <a:graphicFrameLocks noGrp="1"/>
          </p:cNvGraphicFramePr>
          <p:nvPr>
            <p:extLst>
              <p:ext uri="{D42A27DB-BD31-4B8C-83A1-F6EECF244321}">
                <p14:modId xmlns:p14="http://schemas.microsoft.com/office/powerpoint/2010/main" val="4214781074"/>
              </p:ext>
            </p:extLst>
          </p:nvPr>
        </p:nvGraphicFramePr>
        <p:xfrm>
          <a:off x="5170914" y="1995339"/>
          <a:ext cx="6176936" cy="4394200"/>
        </p:xfrm>
        <a:graphic>
          <a:graphicData uri="http://schemas.openxmlformats.org/drawingml/2006/table">
            <a:tbl>
              <a:tblPr firstRow="1" bandRow="1">
                <a:tableStyleId>{5C22544A-7EE6-4342-B048-85BDC9FD1C3A}</a:tableStyleId>
              </a:tblPr>
              <a:tblGrid>
                <a:gridCol w="3088468">
                  <a:extLst>
                    <a:ext uri="{9D8B030D-6E8A-4147-A177-3AD203B41FA5}">
                      <a16:colId xmlns:a16="http://schemas.microsoft.com/office/drawing/2014/main" val="2712248364"/>
                    </a:ext>
                  </a:extLst>
                </a:gridCol>
                <a:gridCol w="3088468">
                  <a:extLst>
                    <a:ext uri="{9D8B030D-6E8A-4147-A177-3AD203B41FA5}">
                      <a16:colId xmlns:a16="http://schemas.microsoft.com/office/drawing/2014/main" val="179463030"/>
                    </a:ext>
                  </a:extLst>
                </a:gridCol>
              </a:tblGrid>
              <a:tr h="370840">
                <a:tc>
                  <a:txBody>
                    <a:bodyPr/>
                    <a:lstStyle/>
                    <a:p>
                      <a:r>
                        <a:rPr lang="en-US" sz="1600" dirty="0">
                          <a:solidFill>
                            <a:schemeClr val="bg1"/>
                          </a:solidFill>
                        </a:rPr>
                        <a:t>Some Advantages</a:t>
                      </a:r>
                    </a:p>
                  </a:txBody>
                  <a:tcPr/>
                </a:tc>
                <a:tc>
                  <a:txBody>
                    <a:bodyPr/>
                    <a:lstStyle/>
                    <a:p>
                      <a:r>
                        <a:rPr lang="en-US" sz="1600" dirty="0">
                          <a:solidFill>
                            <a:schemeClr val="bg1"/>
                          </a:solidFill>
                        </a:rPr>
                        <a:t>Some Disadvantages</a:t>
                      </a:r>
                    </a:p>
                  </a:txBody>
                  <a:tcPr/>
                </a:tc>
                <a:extLst>
                  <a:ext uri="{0D108BD9-81ED-4DB2-BD59-A6C34878D82A}">
                    <a16:rowId xmlns:a16="http://schemas.microsoft.com/office/drawing/2014/main" val="1499542943"/>
                  </a:ext>
                </a:extLst>
              </a:tr>
              <a:tr h="370840">
                <a:tc>
                  <a:txBody>
                    <a:bodyPr/>
                    <a:lstStyle/>
                    <a:p>
                      <a:r>
                        <a:rPr lang="en-US" sz="1600" b="0" dirty="0">
                          <a:solidFill>
                            <a:schemeClr val="bg1">
                              <a:lumMod val="50000"/>
                            </a:schemeClr>
                          </a:solidFill>
                        </a:rPr>
                        <a:t>Assurance of alignment on deliveries between the client and developers at the beginning of the project;</a:t>
                      </a:r>
                    </a:p>
                  </a:txBody>
                  <a:tcPr/>
                </a:tc>
                <a:tc>
                  <a:txBody>
                    <a:bodyPr/>
                    <a:lstStyle/>
                    <a:p>
                      <a:r>
                        <a:rPr lang="en-US" sz="1600" b="0" dirty="0">
                          <a:solidFill>
                            <a:schemeClr val="bg1">
                              <a:lumMod val="50000"/>
                            </a:schemeClr>
                          </a:solidFill>
                        </a:rPr>
                        <a:t>Slower and interdependent deliveries;</a:t>
                      </a:r>
                    </a:p>
                  </a:txBody>
                  <a:tcPr/>
                </a:tc>
                <a:extLst>
                  <a:ext uri="{0D108BD9-81ED-4DB2-BD59-A6C34878D82A}">
                    <a16:rowId xmlns:a16="http://schemas.microsoft.com/office/drawing/2014/main" val="3825038771"/>
                  </a:ext>
                </a:extLst>
              </a:tr>
              <a:tr h="370840">
                <a:tc>
                  <a:txBody>
                    <a:bodyPr/>
                    <a:lstStyle/>
                    <a:p>
                      <a:r>
                        <a:rPr lang="en-US" sz="1600" b="0" dirty="0">
                          <a:solidFill>
                            <a:schemeClr val="bg1">
                              <a:lumMod val="50000"/>
                            </a:schemeClr>
                          </a:solidFill>
                        </a:rPr>
                        <a:t>Early recognition of the scope of work, making it easier to follow up;</a:t>
                      </a:r>
                    </a:p>
                  </a:txBody>
                  <a:tcPr/>
                </a:tc>
                <a:tc>
                  <a:txBody>
                    <a:bodyPr/>
                    <a:lstStyle/>
                    <a:p>
                      <a:r>
                        <a:rPr lang="en-US" sz="1600" b="0" dirty="0">
                          <a:solidFill>
                            <a:schemeClr val="bg1">
                              <a:lumMod val="50000"/>
                            </a:schemeClr>
                          </a:solidFill>
                        </a:rPr>
                        <a:t>Demand for long planning before execution;</a:t>
                      </a:r>
                    </a:p>
                  </a:txBody>
                  <a:tcPr/>
                </a:tc>
                <a:extLst>
                  <a:ext uri="{0D108BD9-81ED-4DB2-BD59-A6C34878D82A}">
                    <a16:rowId xmlns:a16="http://schemas.microsoft.com/office/drawing/2014/main" val="4144038498"/>
                  </a:ext>
                </a:extLst>
              </a:tr>
              <a:tr h="370840">
                <a:tc>
                  <a:txBody>
                    <a:bodyPr/>
                    <a:lstStyle/>
                    <a:p>
                      <a:r>
                        <a:rPr lang="en-US" sz="1600" b="0" dirty="0">
                          <a:solidFill>
                            <a:schemeClr val="bg1">
                              <a:lumMod val="50000"/>
                            </a:schemeClr>
                          </a:solidFill>
                        </a:rPr>
                        <a:t>Guarantee of a coherent design and without the risk of fragmentation or misalignment between its different fronts;</a:t>
                      </a:r>
                    </a:p>
                  </a:txBody>
                  <a:tcPr/>
                </a:tc>
                <a:tc>
                  <a:txBody>
                    <a:bodyPr/>
                    <a:lstStyle/>
                    <a:p>
                      <a:r>
                        <a:rPr lang="en-US" sz="1600" b="0" dirty="0">
                          <a:solidFill>
                            <a:schemeClr val="bg1">
                              <a:lumMod val="50000"/>
                            </a:schemeClr>
                          </a:solidFill>
                        </a:rPr>
                        <a:t>Testing only after the creation is finished, with less predictability about user experience details.</a:t>
                      </a:r>
                    </a:p>
                  </a:txBody>
                  <a:tcPr/>
                </a:tc>
                <a:extLst>
                  <a:ext uri="{0D108BD9-81ED-4DB2-BD59-A6C34878D82A}">
                    <a16:rowId xmlns:a16="http://schemas.microsoft.com/office/drawing/2014/main" val="756809352"/>
                  </a:ext>
                </a:extLst>
              </a:tr>
              <a:tr h="370840">
                <a:tc>
                  <a:txBody>
                    <a:bodyPr/>
                    <a:lstStyle/>
                    <a:p>
                      <a:r>
                        <a:rPr lang="en-US" sz="1600" b="0" dirty="0">
                          <a:solidFill>
                            <a:schemeClr val="bg1">
                              <a:lumMod val="50000"/>
                            </a:schemeClr>
                          </a:solidFill>
                        </a:rPr>
                        <a:t>The client's presence is not mandatory throughout its execution, except for tests, meetings and approvals</a:t>
                      </a:r>
                    </a:p>
                  </a:txBody>
                  <a:tcPr/>
                </a:tc>
                <a:tc>
                  <a:txBody>
                    <a:bodyPr/>
                    <a:lstStyle/>
                    <a:p>
                      <a:r>
                        <a:rPr lang="en-US" sz="1600" b="0" dirty="0">
                          <a:solidFill>
                            <a:schemeClr val="bg1">
                              <a:lumMod val="50000"/>
                            </a:schemeClr>
                          </a:solidFill>
                        </a:rPr>
                        <a:t>Impossibility of changes during execution;</a:t>
                      </a:r>
                    </a:p>
                  </a:txBody>
                  <a:tcPr/>
                </a:tc>
                <a:extLst>
                  <a:ext uri="{0D108BD9-81ED-4DB2-BD59-A6C34878D82A}">
                    <a16:rowId xmlns:a16="http://schemas.microsoft.com/office/drawing/2014/main" val="260559141"/>
                  </a:ext>
                </a:extLst>
              </a:tr>
            </a:tbl>
          </a:graphicData>
        </a:graphic>
      </p:graphicFrame>
    </p:spTree>
    <p:extLst>
      <p:ext uri="{BB962C8B-B14F-4D97-AF65-F5344CB8AC3E}">
        <p14:creationId xmlns:p14="http://schemas.microsoft.com/office/powerpoint/2010/main" val="10775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AB00-637C-C04D-9110-B15B31210A2F}"/>
              </a:ext>
            </a:extLst>
          </p:cNvPr>
          <p:cNvSpPr>
            <a:spLocks noGrp="1"/>
          </p:cNvSpPr>
          <p:nvPr>
            <p:ph type="title"/>
          </p:nvPr>
        </p:nvSpPr>
        <p:spPr/>
        <p:txBody>
          <a:bodyPr/>
          <a:lstStyle/>
          <a:p>
            <a:r>
              <a:rPr lang="en-US" dirty="0"/>
              <a:t>Waterfall </a:t>
            </a:r>
            <a:br>
              <a:rPr lang="en-US" dirty="0"/>
            </a:br>
            <a:r>
              <a:rPr lang="en-US" dirty="0"/>
              <a:t>X </a:t>
            </a:r>
            <a:br>
              <a:rPr lang="en-US" dirty="0"/>
            </a:br>
            <a:r>
              <a:rPr lang="en-US" dirty="0"/>
              <a:t>AGILE</a:t>
            </a:r>
          </a:p>
        </p:txBody>
      </p:sp>
      <p:graphicFrame>
        <p:nvGraphicFramePr>
          <p:cNvPr id="4" name="Content Placeholder 3">
            <a:extLst>
              <a:ext uri="{FF2B5EF4-FFF2-40B4-BE49-F238E27FC236}">
                <a16:creationId xmlns:a16="http://schemas.microsoft.com/office/drawing/2014/main" id="{1EE04B9D-4EA7-5440-875E-24E7BD0BC72D}"/>
              </a:ext>
            </a:extLst>
          </p:cNvPr>
          <p:cNvGraphicFramePr>
            <a:graphicFrameLocks noGrp="1"/>
          </p:cNvGraphicFramePr>
          <p:nvPr>
            <p:ph idx="1"/>
            <p:extLst>
              <p:ext uri="{D42A27DB-BD31-4B8C-83A1-F6EECF244321}">
                <p14:modId xmlns:p14="http://schemas.microsoft.com/office/powerpoint/2010/main" val="1754795991"/>
              </p:ext>
            </p:extLst>
          </p:nvPr>
        </p:nvGraphicFramePr>
        <p:xfrm>
          <a:off x="5118100" y="803275"/>
          <a:ext cx="6281739" cy="4866640"/>
        </p:xfrm>
        <a:graphic>
          <a:graphicData uri="http://schemas.openxmlformats.org/drawingml/2006/table">
            <a:tbl>
              <a:tblPr firstRow="1" bandRow="1">
                <a:tableStyleId>{5C22544A-7EE6-4342-B048-85BDC9FD1C3A}</a:tableStyleId>
              </a:tblPr>
              <a:tblGrid>
                <a:gridCol w="2093913">
                  <a:extLst>
                    <a:ext uri="{9D8B030D-6E8A-4147-A177-3AD203B41FA5}">
                      <a16:colId xmlns:a16="http://schemas.microsoft.com/office/drawing/2014/main" val="2603448532"/>
                    </a:ext>
                  </a:extLst>
                </a:gridCol>
                <a:gridCol w="2093913">
                  <a:extLst>
                    <a:ext uri="{9D8B030D-6E8A-4147-A177-3AD203B41FA5}">
                      <a16:colId xmlns:a16="http://schemas.microsoft.com/office/drawing/2014/main" val="3451443299"/>
                    </a:ext>
                  </a:extLst>
                </a:gridCol>
                <a:gridCol w="2093913">
                  <a:extLst>
                    <a:ext uri="{9D8B030D-6E8A-4147-A177-3AD203B41FA5}">
                      <a16:colId xmlns:a16="http://schemas.microsoft.com/office/drawing/2014/main" val="4115637291"/>
                    </a:ext>
                  </a:extLst>
                </a:gridCol>
              </a:tblGrid>
              <a:tr h="370840">
                <a:tc>
                  <a:txBody>
                    <a:bodyPr/>
                    <a:lstStyle/>
                    <a:p>
                      <a:endParaRPr lang="en-US" dirty="0"/>
                    </a:p>
                  </a:txBody>
                  <a:tcPr/>
                </a:tc>
                <a:tc>
                  <a:txBody>
                    <a:bodyPr/>
                    <a:lstStyle/>
                    <a:p>
                      <a:r>
                        <a:rPr lang="en-US" dirty="0"/>
                        <a:t>Waterfall</a:t>
                      </a:r>
                    </a:p>
                  </a:txBody>
                  <a:tcPr/>
                </a:tc>
                <a:tc>
                  <a:txBody>
                    <a:bodyPr/>
                    <a:lstStyle/>
                    <a:p>
                      <a:r>
                        <a:rPr lang="en-US" dirty="0"/>
                        <a:t>Scrum</a:t>
                      </a:r>
                    </a:p>
                  </a:txBody>
                  <a:tcPr/>
                </a:tc>
                <a:extLst>
                  <a:ext uri="{0D108BD9-81ED-4DB2-BD59-A6C34878D82A}">
                    <a16:rowId xmlns:a16="http://schemas.microsoft.com/office/drawing/2014/main" val="1202392896"/>
                  </a:ext>
                </a:extLst>
              </a:tr>
              <a:tr h="370840">
                <a:tc>
                  <a:txBody>
                    <a:bodyPr/>
                    <a:lstStyle/>
                    <a:p>
                      <a:r>
                        <a:rPr lang="en-US" dirty="0">
                          <a:solidFill>
                            <a:schemeClr val="bg1">
                              <a:lumMod val="50000"/>
                            </a:schemeClr>
                          </a:solidFill>
                        </a:rPr>
                        <a:t>Developer</a:t>
                      </a:r>
                    </a:p>
                  </a:txBody>
                  <a:tcPr/>
                </a:tc>
                <a:tc>
                  <a:txBody>
                    <a:bodyPr/>
                    <a:lstStyle/>
                    <a:p>
                      <a:r>
                        <a:rPr lang="en-US" dirty="0">
                          <a:solidFill>
                            <a:schemeClr val="bg1">
                              <a:lumMod val="50000"/>
                            </a:schemeClr>
                          </a:solidFill>
                        </a:rPr>
                        <a:t>Capable</a:t>
                      </a:r>
                    </a:p>
                  </a:txBody>
                  <a:tcPr/>
                </a:tc>
                <a:tc>
                  <a:txBody>
                    <a:bodyPr/>
                    <a:lstStyle/>
                    <a:p>
                      <a:r>
                        <a:rPr lang="en-US" dirty="0">
                          <a:solidFill>
                            <a:schemeClr val="bg1">
                              <a:lumMod val="50000"/>
                            </a:schemeClr>
                          </a:solidFill>
                        </a:rPr>
                        <a:t>Fast</a:t>
                      </a:r>
                    </a:p>
                  </a:txBody>
                  <a:tcPr/>
                </a:tc>
                <a:extLst>
                  <a:ext uri="{0D108BD9-81ED-4DB2-BD59-A6C34878D82A}">
                    <a16:rowId xmlns:a16="http://schemas.microsoft.com/office/drawing/2014/main" val="2382669590"/>
                  </a:ext>
                </a:extLst>
              </a:tr>
              <a:tr h="370840">
                <a:tc>
                  <a:txBody>
                    <a:bodyPr/>
                    <a:lstStyle/>
                    <a:p>
                      <a:r>
                        <a:rPr lang="en-US" dirty="0">
                          <a:solidFill>
                            <a:schemeClr val="bg1">
                              <a:lumMod val="50000"/>
                            </a:schemeClr>
                          </a:solidFill>
                        </a:rPr>
                        <a:t>Client</a:t>
                      </a:r>
                    </a:p>
                  </a:txBody>
                  <a:tcPr/>
                </a:tc>
                <a:tc>
                  <a:txBody>
                    <a:bodyPr/>
                    <a:lstStyle/>
                    <a:p>
                      <a:r>
                        <a:rPr lang="en-US" dirty="0">
                          <a:solidFill>
                            <a:schemeClr val="bg1">
                              <a:lumMod val="50000"/>
                            </a:schemeClr>
                          </a:solidFill>
                        </a:rPr>
                        <a:t>Not very involved</a:t>
                      </a:r>
                    </a:p>
                  </a:txBody>
                  <a:tcPr/>
                </a:tc>
                <a:tc>
                  <a:txBody>
                    <a:bodyPr/>
                    <a:lstStyle/>
                    <a:p>
                      <a:r>
                        <a:rPr lang="en-US" dirty="0">
                          <a:solidFill>
                            <a:schemeClr val="bg1">
                              <a:lumMod val="50000"/>
                            </a:schemeClr>
                          </a:solidFill>
                        </a:rPr>
                        <a:t>Very Involved</a:t>
                      </a:r>
                    </a:p>
                  </a:txBody>
                  <a:tcPr/>
                </a:tc>
                <a:extLst>
                  <a:ext uri="{0D108BD9-81ED-4DB2-BD59-A6C34878D82A}">
                    <a16:rowId xmlns:a16="http://schemas.microsoft.com/office/drawing/2014/main" val="489452560"/>
                  </a:ext>
                </a:extLst>
              </a:tr>
              <a:tr h="370840">
                <a:tc>
                  <a:txBody>
                    <a:bodyPr/>
                    <a:lstStyle/>
                    <a:p>
                      <a:r>
                        <a:rPr lang="en-US" dirty="0">
                          <a:solidFill>
                            <a:schemeClr val="bg1">
                              <a:lumMod val="50000"/>
                            </a:schemeClr>
                          </a:solidFill>
                        </a:rPr>
                        <a:t>Requirements</a:t>
                      </a:r>
                    </a:p>
                  </a:txBody>
                  <a:tcPr/>
                </a:tc>
                <a:tc>
                  <a:txBody>
                    <a:bodyPr/>
                    <a:lstStyle/>
                    <a:p>
                      <a:r>
                        <a:rPr lang="en-US" dirty="0">
                          <a:solidFill>
                            <a:schemeClr val="bg1">
                              <a:lumMod val="50000"/>
                            </a:schemeClr>
                          </a:solidFill>
                        </a:rPr>
                        <a:t>Known, Stable</a:t>
                      </a:r>
                    </a:p>
                  </a:txBody>
                  <a:tcPr/>
                </a:tc>
                <a:tc>
                  <a:txBody>
                    <a:bodyPr/>
                    <a:lstStyle/>
                    <a:p>
                      <a:r>
                        <a:rPr lang="en-US" dirty="0">
                          <a:solidFill>
                            <a:schemeClr val="bg1">
                              <a:lumMod val="50000"/>
                            </a:schemeClr>
                          </a:solidFill>
                        </a:rPr>
                        <a:t>Fluctuating, Irregular</a:t>
                      </a:r>
                    </a:p>
                  </a:txBody>
                  <a:tcPr/>
                </a:tc>
                <a:extLst>
                  <a:ext uri="{0D108BD9-81ED-4DB2-BD59-A6C34878D82A}">
                    <a16:rowId xmlns:a16="http://schemas.microsoft.com/office/drawing/2014/main" val="1593956289"/>
                  </a:ext>
                </a:extLst>
              </a:tr>
              <a:tr h="370840">
                <a:tc>
                  <a:txBody>
                    <a:bodyPr/>
                    <a:lstStyle/>
                    <a:p>
                      <a:r>
                        <a:rPr lang="en-US" dirty="0">
                          <a:solidFill>
                            <a:schemeClr val="bg1">
                              <a:lumMod val="50000"/>
                            </a:schemeClr>
                          </a:solidFill>
                        </a:rPr>
                        <a:t>Refactoring</a:t>
                      </a:r>
                    </a:p>
                  </a:txBody>
                  <a:tcPr/>
                </a:tc>
                <a:tc>
                  <a:txBody>
                    <a:bodyPr/>
                    <a:lstStyle/>
                    <a:p>
                      <a:r>
                        <a:rPr lang="en-US" dirty="0">
                          <a:solidFill>
                            <a:schemeClr val="bg1">
                              <a:lumMod val="50000"/>
                            </a:schemeClr>
                          </a:solidFill>
                        </a:rPr>
                        <a:t>Expensive</a:t>
                      </a:r>
                    </a:p>
                  </a:txBody>
                  <a:tcPr/>
                </a:tc>
                <a:tc>
                  <a:txBody>
                    <a:bodyPr/>
                    <a:lstStyle/>
                    <a:p>
                      <a:r>
                        <a:rPr lang="en-US" dirty="0">
                          <a:solidFill>
                            <a:schemeClr val="bg1">
                              <a:lumMod val="50000"/>
                            </a:schemeClr>
                          </a:solidFill>
                        </a:rPr>
                        <a:t>Low Cost</a:t>
                      </a:r>
                    </a:p>
                  </a:txBody>
                  <a:tcPr/>
                </a:tc>
                <a:extLst>
                  <a:ext uri="{0D108BD9-81ED-4DB2-BD59-A6C34878D82A}">
                    <a16:rowId xmlns:a16="http://schemas.microsoft.com/office/drawing/2014/main" val="806112665"/>
                  </a:ext>
                </a:extLst>
              </a:tr>
              <a:tr h="370840">
                <a:tc>
                  <a:txBody>
                    <a:bodyPr/>
                    <a:lstStyle/>
                    <a:p>
                      <a:r>
                        <a:rPr lang="en-US" dirty="0">
                          <a:solidFill>
                            <a:schemeClr val="bg1">
                              <a:lumMod val="50000"/>
                            </a:schemeClr>
                          </a:solidFill>
                        </a:rPr>
                        <a:t>Planning</a:t>
                      </a:r>
                    </a:p>
                  </a:txBody>
                  <a:tcPr/>
                </a:tc>
                <a:tc>
                  <a:txBody>
                    <a:bodyPr/>
                    <a:lstStyle/>
                    <a:p>
                      <a:r>
                        <a:rPr lang="en-US" dirty="0">
                          <a:solidFill>
                            <a:schemeClr val="bg1">
                              <a:lumMod val="50000"/>
                            </a:schemeClr>
                          </a:solidFill>
                        </a:rPr>
                        <a:t>guides the results</a:t>
                      </a:r>
                    </a:p>
                  </a:txBody>
                  <a:tcPr/>
                </a:tc>
                <a:tc>
                  <a:txBody>
                    <a:bodyPr/>
                    <a:lstStyle/>
                    <a:p>
                      <a:r>
                        <a:rPr lang="en-US" dirty="0">
                          <a:solidFill>
                            <a:schemeClr val="bg1">
                              <a:lumMod val="50000"/>
                            </a:schemeClr>
                          </a:solidFill>
                        </a:rPr>
                        <a:t>the results guide the planning</a:t>
                      </a:r>
                    </a:p>
                  </a:txBody>
                  <a:tcPr/>
                </a:tc>
                <a:extLst>
                  <a:ext uri="{0D108BD9-81ED-4DB2-BD59-A6C34878D82A}">
                    <a16:rowId xmlns:a16="http://schemas.microsoft.com/office/drawing/2014/main" val="1090167842"/>
                  </a:ext>
                </a:extLst>
              </a:tr>
              <a:tr h="370840">
                <a:tc>
                  <a:txBody>
                    <a:bodyPr/>
                    <a:lstStyle/>
                    <a:p>
                      <a:r>
                        <a:rPr lang="en-US" dirty="0">
                          <a:solidFill>
                            <a:schemeClr val="bg1">
                              <a:lumMod val="50000"/>
                            </a:schemeClr>
                          </a:solidFill>
                        </a:rPr>
                        <a:t>Focus</a:t>
                      </a:r>
                    </a:p>
                  </a:txBody>
                  <a:tcPr/>
                </a:tc>
                <a:tc>
                  <a:txBody>
                    <a:bodyPr/>
                    <a:lstStyle/>
                    <a:p>
                      <a:r>
                        <a:rPr lang="en-US" dirty="0">
                          <a:solidFill>
                            <a:schemeClr val="bg1">
                              <a:lumMod val="50000"/>
                            </a:schemeClr>
                          </a:solidFill>
                        </a:rPr>
                        <a:t>Big projects</a:t>
                      </a:r>
                    </a:p>
                  </a:txBody>
                  <a:tcPr/>
                </a:tc>
                <a:tc>
                  <a:txBody>
                    <a:bodyPr/>
                    <a:lstStyle/>
                    <a:p>
                      <a:r>
                        <a:rPr lang="en-US" dirty="0">
                          <a:solidFill>
                            <a:schemeClr val="bg1">
                              <a:lumMod val="50000"/>
                            </a:schemeClr>
                          </a:solidFill>
                        </a:rPr>
                        <a:t>Projects of innovative and exploratory nature</a:t>
                      </a:r>
                    </a:p>
                  </a:txBody>
                  <a:tcPr/>
                </a:tc>
                <a:extLst>
                  <a:ext uri="{0D108BD9-81ED-4DB2-BD59-A6C34878D82A}">
                    <a16:rowId xmlns:a16="http://schemas.microsoft.com/office/drawing/2014/main" val="3421638167"/>
                  </a:ext>
                </a:extLst>
              </a:tr>
              <a:tr h="370840">
                <a:tc>
                  <a:txBody>
                    <a:bodyPr/>
                    <a:lstStyle/>
                    <a:p>
                      <a:r>
                        <a:rPr lang="en-US" dirty="0">
                          <a:solidFill>
                            <a:schemeClr val="bg1">
                              <a:lumMod val="50000"/>
                            </a:schemeClr>
                          </a:solidFill>
                        </a:rPr>
                        <a:t>Goal</a:t>
                      </a:r>
                    </a:p>
                  </a:txBody>
                  <a:tcPr/>
                </a:tc>
                <a:tc>
                  <a:txBody>
                    <a:bodyPr/>
                    <a:lstStyle/>
                    <a:p>
                      <a:r>
                        <a:rPr lang="en-US" dirty="0">
                          <a:solidFill>
                            <a:schemeClr val="bg1">
                              <a:lumMod val="50000"/>
                            </a:schemeClr>
                          </a:solidFill>
                        </a:rPr>
                        <a:t>Control to reach the final goal</a:t>
                      </a:r>
                    </a:p>
                  </a:txBody>
                  <a:tcPr/>
                </a:tc>
                <a:tc>
                  <a:txBody>
                    <a:bodyPr/>
                    <a:lstStyle/>
                    <a:p>
                      <a:r>
                        <a:rPr lang="en-US" dirty="0">
                          <a:solidFill>
                            <a:schemeClr val="bg1">
                              <a:lumMod val="50000"/>
                            </a:schemeClr>
                          </a:solidFill>
                        </a:rPr>
                        <a:t>Simplify the development process</a:t>
                      </a:r>
                    </a:p>
                  </a:txBody>
                  <a:tcPr/>
                </a:tc>
                <a:extLst>
                  <a:ext uri="{0D108BD9-81ED-4DB2-BD59-A6C34878D82A}">
                    <a16:rowId xmlns:a16="http://schemas.microsoft.com/office/drawing/2014/main" val="1929808847"/>
                  </a:ext>
                </a:extLst>
              </a:tr>
            </a:tbl>
          </a:graphicData>
        </a:graphic>
      </p:graphicFrame>
      <p:sp>
        <p:nvSpPr>
          <p:cNvPr id="6" name="TextBox 5">
            <a:extLst>
              <a:ext uri="{FF2B5EF4-FFF2-40B4-BE49-F238E27FC236}">
                <a16:creationId xmlns:a16="http://schemas.microsoft.com/office/drawing/2014/main" id="{CC5A932C-9619-3147-9213-B448244B0F48}"/>
              </a:ext>
            </a:extLst>
          </p:cNvPr>
          <p:cNvSpPr txBox="1"/>
          <p:nvPr/>
        </p:nvSpPr>
        <p:spPr>
          <a:xfrm>
            <a:off x="1157618" y="1753632"/>
            <a:ext cx="2961003" cy="369332"/>
          </a:xfrm>
          <a:prstGeom prst="rect">
            <a:avLst/>
          </a:prstGeom>
          <a:noFill/>
        </p:spPr>
        <p:txBody>
          <a:bodyPr wrap="none" rtlCol="0">
            <a:spAutoFit/>
          </a:bodyPr>
          <a:lstStyle/>
          <a:p>
            <a:r>
              <a:rPr lang="en-US" dirty="0">
                <a:solidFill>
                  <a:schemeClr val="bg1"/>
                </a:solidFill>
              </a:rPr>
              <a:t>(Marymont, Lindsey, 2015)</a:t>
            </a:r>
          </a:p>
        </p:txBody>
      </p:sp>
    </p:spTree>
    <p:extLst>
      <p:ext uri="{BB962C8B-B14F-4D97-AF65-F5344CB8AC3E}">
        <p14:creationId xmlns:p14="http://schemas.microsoft.com/office/powerpoint/2010/main" val="155333404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96</TotalTime>
  <Words>995</Words>
  <Application>Microsoft Macintosh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SCRUM-AGILE</vt:lpstr>
      <vt:lpstr>THE SCRUM</vt:lpstr>
      <vt:lpstr>WHAT’S A  SCRUM EVENT?</vt:lpstr>
      <vt:lpstr>SCRUM ROLES</vt:lpstr>
      <vt:lpstr>SCRUM ROLES</vt:lpstr>
      <vt:lpstr>AGILE PHASES</vt:lpstr>
      <vt:lpstr>AGILE PHASES</vt:lpstr>
      <vt:lpstr>THE WATERFALL</vt:lpstr>
      <vt:lpstr>Waterfall  X  AGILE</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Microsoft Office User</dc:creator>
  <cp:lastModifiedBy>Microsoft Office User</cp:lastModifiedBy>
  <cp:revision>13</cp:revision>
  <dcterms:created xsi:type="dcterms:W3CDTF">2022-02-24T08:32:49Z</dcterms:created>
  <dcterms:modified xsi:type="dcterms:W3CDTF">2022-02-24T10:10:10Z</dcterms:modified>
</cp:coreProperties>
</file>