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6" r:id="rId3"/>
    <p:sldId id="373" r:id="rId4"/>
    <p:sldId id="446" r:id="rId5"/>
    <p:sldId id="374" r:id="rId6"/>
    <p:sldId id="448" r:id="rId7"/>
    <p:sldId id="449" r:id="rId8"/>
    <p:sldId id="450" r:id="rId9"/>
    <p:sldId id="451" r:id="rId10"/>
    <p:sldId id="452" r:id="rId11"/>
    <p:sldId id="447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23" r:id="rId24"/>
    <p:sldId id="424" r:id="rId25"/>
    <p:sldId id="425" r:id="rId26"/>
    <p:sldId id="438" r:id="rId27"/>
    <p:sldId id="426" r:id="rId28"/>
    <p:sldId id="427" r:id="rId29"/>
    <p:sldId id="429" r:id="rId30"/>
    <p:sldId id="428" r:id="rId31"/>
    <p:sldId id="430" r:id="rId32"/>
    <p:sldId id="431" r:id="rId33"/>
    <p:sldId id="432" r:id="rId34"/>
    <p:sldId id="433" r:id="rId35"/>
    <p:sldId id="434" r:id="rId36"/>
    <p:sldId id="453" r:id="rId37"/>
    <p:sldId id="454" r:id="rId38"/>
    <p:sldId id="407" r:id="rId39"/>
    <p:sldId id="406" r:id="rId40"/>
    <p:sldId id="417" r:id="rId41"/>
    <p:sldId id="418" r:id="rId42"/>
    <p:sldId id="419" r:id="rId43"/>
    <p:sldId id="420" r:id="rId44"/>
    <p:sldId id="435" r:id="rId45"/>
    <p:sldId id="436" r:id="rId46"/>
    <p:sldId id="437" r:id="rId47"/>
    <p:sldId id="439" r:id="rId48"/>
    <p:sldId id="440" r:id="rId49"/>
    <p:sldId id="441" r:id="rId50"/>
    <p:sldId id="442" r:id="rId51"/>
    <p:sldId id="443" r:id="rId52"/>
    <p:sldId id="444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eong Hwan" initials="LJH" lastIdx="2" clrIdx="0">
    <p:extLst>
      <p:ext uri="{19B8F6BF-5375-455C-9EA6-DF929625EA0E}">
        <p15:presenceInfo xmlns:p15="http://schemas.microsoft.com/office/powerpoint/2012/main" userId="8ba09a8ebdb73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8475" autoAdjust="0"/>
  </p:normalViewPr>
  <p:slideViewPr>
    <p:cSldViewPr>
      <p:cViewPr varScale="1">
        <p:scale>
          <a:sx n="111" d="100"/>
          <a:sy n="111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0F98F-7D29-4871-97D7-E0B7733017CA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28700-3D13-4744-843D-42CA2236B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9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6000" y="1429200"/>
            <a:ext cx="48965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ko-KR" sz="3500" b="1" spc="-120" dirty="0">
                <a:solidFill>
                  <a:srgbClr val="004C86"/>
                </a:solidFill>
              </a:rPr>
              <a:t>R- </a:t>
            </a:r>
            <a:r>
              <a:rPr lang="en-US" altLang="ko-KR" sz="3500" b="1" spc="-120" dirty="0" err="1">
                <a:solidFill>
                  <a:srgbClr val="004C86"/>
                </a:solidFill>
              </a:rPr>
              <a:t>Py</a:t>
            </a:r>
            <a:r>
              <a:rPr lang="en-US" altLang="ko-KR" sz="3500" b="1" spc="-120" dirty="0">
                <a:solidFill>
                  <a:srgbClr val="004C86"/>
                </a:solidFill>
              </a:rPr>
              <a:t> Computing</a:t>
            </a: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88640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ML  </a:t>
            </a:r>
            <a:r>
              <a:rPr lang="ko-KR" altLang="en-US" sz="2600" b="1" spc="-60">
                <a:solidFill>
                  <a:srgbClr val="FF0000"/>
                </a:solidFill>
              </a:rPr>
              <a:t>예제 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52" y="704643"/>
            <a:ext cx="86260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ko-KR" sz="1400" spc="-80" dirty="0"/>
              <a:t>from </a:t>
            </a:r>
            <a:r>
              <a:rPr lang="en-US" altLang="ko-KR" sz="1400" spc="-80" dirty="0" err="1"/>
              <a:t>sklearn.model_selection</a:t>
            </a:r>
            <a:r>
              <a:rPr lang="en-US" altLang="ko-KR" sz="1400" spc="-80" dirty="0"/>
              <a:t> import </a:t>
            </a:r>
            <a:r>
              <a:rPr lang="en-US" altLang="ko-KR" sz="1400" spc="-80" dirty="0" err="1"/>
              <a:t>cross_validate</a:t>
            </a: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SCORING OPTIONS: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https://scikit-learn.org/stable/modules/model_evaluation.html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scores = </a:t>
            </a:r>
            <a:r>
              <a:rPr lang="en-US" altLang="ko-KR" sz="1400" spc="-80" dirty="0" err="1"/>
              <a:t>cross_validate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model,X_train,y_train</a:t>
            </a:r>
            <a:r>
              <a:rPr lang="en-US" altLang="ko-KR" sz="1400" spc="-80" dirty="0"/>
              <a:t>,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                         scoring=['neg_mean_absolute_error','neg_mean_squared_error','</a:t>
            </a:r>
            <a:r>
              <a:rPr lang="en-US" altLang="ko-KR" sz="1400" spc="-80" dirty="0" err="1"/>
              <a:t>max_error</a:t>
            </a:r>
            <a:r>
              <a:rPr lang="en-US" altLang="ko-KR" sz="1400" spc="-80" dirty="0"/>
              <a:t>'],cv=5)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pd.DataFrame</a:t>
            </a:r>
            <a:r>
              <a:rPr lang="en-US" altLang="ko-KR" sz="1400" spc="-80" dirty="0"/>
              <a:t>(scores)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pd.DataFrame</a:t>
            </a:r>
            <a:r>
              <a:rPr lang="en-US" altLang="ko-KR" sz="1400" spc="-80" dirty="0"/>
              <a:t>(scores).mean()</a:t>
            </a:r>
          </a:p>
        </p:txBody>
      </p:sp>
    </p:spTree>
    <p:extLst>
      <p:ext uri="{BB962C8B-B14F-4D97-AF65-F5344CB8AC3E}">
        <p14:creationId xmlns:p14="http://schemas.microsoft.com/office/powerpoint/2010/main" val="190631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ML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종류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400" y="2142000"/>
            <a:ext cx="84100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ko-KR" sz="2400" spc="-80" dirty="0"/>
              <a:t>Supervised ML: </a:t>
            </a:r>
            <a:r>
              <a:rPr lang="ko-KR" altLang="en-US" sz="2400" spc="-80" dirty="0"/>
              <a:t>라벨이 있는 데이터</a:t>
            </a:r>
            <a:r>
              <a:rPr lang="en-US" altLang="ko-KR" sz="2400" spc="-80" dirty="0"/>
              <a:t>(labelled data)</a:t>
            </a:r>
            <a:r>
              <a:rPr lang="ko-KR" altLang="en-US" sz="2400" spc="-80" dirty="0"/>
              <a:t>로 부터 </a:t>
            </a:r>
            <a:r>
              <a:rPr lang="en-US" altLang="ko-KR" sz="2400" spc="-80" dirty="0">
                <a:solidFill>
                  <a:srgbClr val="FF0000"/>
                </a:solidFill>
              </a:rPr>
              <a:t>Target </a:t>
            </a:r>
            <a:r>
              <a:rPr lang="ko-KR" altLang="en-US" sz="2400" spc="-80" dirty="0">
                <a:solidFill>
                  <a:srgbClr val="FF0000"/>
                </a:solidFill>
              </a:rPr>
              <a:t>값을 예측</a:t>
            </a:r>
            <a:r>
              <a:rPr lang="ko-KR" altLang="en-US" sz="2400" spc="-80" dirty="0"/>
              <a:t>하기 위해 사용 </a:t>
            </a:r>
            <a:endParaRPr lang="en-US" altLang="ko-KR" sz="2400" spc="-8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400" spc="-80" dirty="0"/>
              <a:t>Classification: Target</a:t>
            </a:r>
            <a:r>
              <a:rPr lang="ko-KR" altLang="en-US" sz="2400" spc="-80" dirty="0"/>
              <a:t>의 값들이 </a:t>
            </a:r>
            <a:r>
              <a:rPr lang="ko-KR" altLang="en-US" sz="2400" spc="-80" dirty="0" err="1"/>
              <a:t>이산형이</a:t>
            </a:r>
            <a:r>
              <a:rPr lang="ko-KR" altLang="en-US" sz="2400" spc="-80" dirty="0"/>
              <a:t> 경우</a:t>
            </a:r>
            <a:endParaRPr lang="en-US" altLang="ko-KR" sz="2400" spc="-80" dirty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80" dirty="0"/>
              <a:t>신용카드 사기가 일어났는지 아닌지 등등</a:t>
            </a:r>
            <a:endParaRPr lang="en-US" altLang="ko-KR" sz="2400" spc="-8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400" spc="-80" dirty="0"/>
              <a:t>Regression : Target</a:t>
            </a:r>
            <a:r>
              <a:rPr lang="ko-KR" altLang="en-US" sz="2400" spc="-80" dirty="0"/>
              <a:t>의 값들이 </a:t>
            </a:r>
            <a:r>
              <a:rPr lang="ko-KR" altLang="en-US" sz="2400" spc="-80" dirty="0" err="1"/>
              <a:t>연속형일</a:t>
            </a:r>
            <a:r>
              <a:rPr lang="ko-KR" altLang="en-US" sz="2400" spc="-80" dirty="0"/>
              <a:t> 경우 </a:t>
            </a:r>
            <a:endParaRPr lang="en-US" altLang="ko-KR" sz="2400" spc="-80" dirty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80" dirty="0"/>
              <a:t>자동차 가격 등 </a:t>
            </a:r>
            <a:endParaRPr lang="en-US" altLang="ko-KR" sz="2400" spc="-8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400" spc="-8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ko-KR" altLang="en-US" sz="1600" spc="-80" dirty="0"/>
          </a:p>
        </p:txBody>
      </p:sp>
    </p:spTree>
    <p:extLst>
      <p:ext uri="{BB962C8B-B14F-4D97-AF65-F5344CB8AC3E}">
        <p14:creationId xmlns:p14="http://schemas.microsoft.com/office/powerpoint/2010/main" val="336022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3068960"/>
            <a:ext cx="70207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330850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(KNN)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400" y="2142000"/>
            <a:ext cx="841007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sz="2400" spc="-80" dirty="0"/>
              <a:t>Supervised ML</a:t>
            </a:r>
            <a:r>
              <a:rPr lang="ko-KR" altLang="en-US" sz="2400" spc="-80" dirty="0"/>
              <a:t>의</a:t>
            </a:r>
            <a:r>
              <a:rPr lang="en-US" altLang="ko-KR" sz="2400" spc="-80" dirty="0"/>
              <a:t> </a:t>
            </a:r>
            <a:r>
              <a:rPr lang="ko-KR" altLang="en-US" sz="2400" spc="-80" dirty="0" err="1"/>
              <a:t>한종류</a:t>
            </a:r>
            <a:endParaRPr lang="en-US" altLang="ko-KR" sz="1600" spc="-8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80" dirty="0" err="1"/>
              <a:t>최근접한</a:t>
            </a:r>
            <a:r>
              <a:rPr lang="ko-KR" altLang="en-US" sz="2400" spc="-80" dirty="0"/>
              <a:t> 이웃을 찾아 분류하는 작업</a:t>
            </a:r>
            <a:endParaRPr lang="en-US" altLang="ko-KR" sz="2400" spc="-80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80" dirty="0" err="1"/>
              <a:t>최근접함을</a:t>
            </a:r>
            <a:r>
              <a:rPr lang="ko-KR" altLang="en-US" sz="2400" spc="-80" dirty="0"/>
              <a:t> 표시하는 기준은 유클리드 거리 </a:t>
            </a:r>
            <a:endParaRPr lang="en-US" altLang="ko-KR" sz="2400" spc="-80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80" dirty="0"/>
              <a:t>개인별 영화 추천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80" dirty="0"/>
              <a:t>이미지</a:t>
            </a:r>
            <a:r>
              <a:rPr lang="en-US" altLang="ko-KR" sz="2400" spc="-80" dirty="0"/>
              <a:t>/</a:t>
            </a:r>
            <a:r>
              <a:rPr lang="ko-KR" altLang="en-US" sz="2400" spc="-80" dirty="0"/>
              <a:t>비디오에서 얼굴과 글자 인식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80" dirty="0"/>
              <a:t>유전자 데이터 패턴 인식</a:t>
            </a:r>
            <a:r>
              <a:rPr lang="en-US" altLang="ko-KR" sz="2400" spc="-80" dirty="0"/>
              <a:t>(</a:t>
            </a:r>
            <a:r>
              <a:rPr lang="ko-KR" altLang="en-US" sz="2400" spc="-80" dirty="0"/>
              <a:t>종양 식별</a:t>
            </a:r>
            <a:r>
              <a:rPr lang="en-US" altLang="ko-KR" sz="2400" spc="-80" dirty="0"/>
              <a:t>) </a:t>
            </a:r>
            <a:r>
              <a:rPr lang="ko-KR" altLang="en-US" sz="2400" spc="-80"/>
              <a:t>등에 사용 </a:t>
            </a:r>
            <a:endParaRPr lang="en-US" altLang="ko-KR" sz="2400" spc="-80" dirty="0"/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400" spc="-80" dirty="0"/>
          </a:p>
        </p:txBody>
      </p:sp>
    </p:spTree>
    <p:extLst>
      <p:ext uri="{BB962C8B-B14F-4D97-AF65-F5344CB8AC3E}">
        <p14:creationId xmlns:p14="http://schemas.microsoft.com/office/powerpoint/2010/main" val="238531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FF0000"/>
                </a:solidFill>
              </a:rPr>
              <a:t>kNN</a:t>
            </a:r>
            <a:r>
              <a:rPr lang="en-US" altLang="ko-KR" sz="2600" b="1" spc="-60" dirty="0">
                <a:solidFill>
                  <a:srgbClr val="FF0000"/>
                </a:solidFill>
              </a:rPr>
              <a:t>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772816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X_train</a:t>
            </a:r>
            <a:r>
              <a:rPr lang="ko-KR" altLang="en-US" dirty="0"/>
              <a:t>과 그 라벨인 </a:t>
            </a:r>
            <a:r>
              <a:rPr lang="en-US" altLang="ko-KR" dirty="0" err="1"/>
              <a:t>y_train</a:t>
            </a:r>
            <a:r>
              <a:rPr lang="ko-KR" altLang="en-US" dirty="0"/>
              <a:t>을 </a:t>
            </a:r>
            <a:r>
              <a:rPr lang="en-US" altLang="ko-KR" dirty="0"/>
              <a:t>Training Set</a:t>
            </a:r>
            <a:r>
              <a:rPr lang="ko-KR" altLang="en-US" dirty="0"/>
              <a:t>으로 사용함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Training </a:t>
            </a:r>
            <a:r>
              <a:rPr lang="ko-KR" altLang="en-US" dirty="0"/>
              <a:t>이후 </a:t>
            </a:r>
            <a:r>
              <a:rPr lang="en-US" altLang="ko-KR" dirty="0" err="1"/>
              <a:t>X_test</a:t>
            </a:r>
            <a:r>
              <a:rPr lang="ko-KR" altLang="en-US" dirty="0"/>
              <a:t>에 입각하여 새로운 </a:t>
            </a:r>
            <a:r>
              <a:rPr lang="ko-KR" altLang="en-US" dirty="0" err="1"/>
              <a:t>라벨링을</a:t>
            </a:r>
            <a:r>
              <a:rPr lang="ko-KR" altLang="en-US" dirty="0"/>
              <a:t> 하려함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X_test</a:t>
            </a:r>
            <a:r>
              <a:rPr lang="ko-KR" altLang="en-US" dirty="0"/>
              <a:t>에 가장 가까운 </a:t>
            </a:r>
            <a:r>
              <a:rPr lang="en-US" altLang="ko-KR" dirty="0"/>
              <a:t>Instance</a:t>
            </a:r>
            <a:r>
              <a:rPr lang="ko-KR" altLang="en-US" dirty="0"/>
              <a:t>를 </a:t>
            </a:r>
            <a:r>
              <a:rPr lang="en-US" altLang="ko-KR" dirty="0" err="1"/>
              <a:t>X_train</a:t>
            </a:r>
            <a:r>
              <a:rPr lang="ko-KR" altLang="en-US" dirty="0"/>
              <a:t>에서 찾음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X_NN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X_NN</a:t>
            </a:r>
            <a:r>
              <a:rPr lang="ko-KR" altLang="en-US" dirty="0"/>
              <a:t>에 매치되는  </a:t>
            </a:r>
            <a:r>
              <a:rPr lang="en-US" altLang="ko-KR" dirty="0" err="1"/>
              <a:t>y_NN</a:t>
            </a:r>
            <a:r>
              <a:rPr lang="en-US" altLang="ko-KR" dirty="0"/>
              <a:t> </a:t>
            </a:r>
            <a:r>
              <a:rPr lang="ko-KR" altLang="en-US" dirty="0"/>
              <a:t>라벨을 찾음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X_test</a:t>
            </a:r>
            <a:r>
              <a:rPr lang="ko-KR" altLang="en-US" dirty="0"/>
              <a:t>에 대한 라벨을 </a:t>
            </a:r>
            <a:r>
              <a:rPr lang="en-US" altLang="ko-KR" dirty="0" err="1"/>
              <a:t>y_NN</a:t>
            </a:r>
            <a:r>
              <a:rPr lang="ko-KR" altLang="en-US" dirty="0"/>
              <a:t>을 고려하여 찾음</a:t>
            </a:r>
            <a:r>
              <a:rPr lang="en-US" altLang="ko-KR" dirty="0"/>
              <a:t>: </a:t>
            </a:r>
            <a:r>
              <a:rPr lang="ko-KR" altLang="en-US" dirty="0"/>
              <a:t>다수결 </a:t>
            </a:r>
            <a:r>
              <a:rPr lang="ko-KR" altLang="en-US" dirty="0" err="1"/>
              <a:t>방법등을</a:t>
            </a:r>
            <a:r>
              <a:rPr lang="ko-KR" altLang="en-US" dirty="0"/>
              <a:t> 사용 </a:t>
            </a:r>
          </a:p>
        </p:txBody>
      </p:sp>
    </p:spTree>
    <p:extLst>
      <p:ext uri="{BB962C8B-B14F-4D97-AF65-F5344CB8AC3E}">
        <p14:creationId xmlns:p14="http://schemas.microsoft.com/office/powerpoint/2010/main" val="95104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344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FF0000"/>
                </a:solidFill>
              </a:rPr>
              <a:t>kNN</a:t>
            </a:r>
            <a:r>
              <a:rPr lang="en-US" altLang="ko-KR" sz="2600" b="1" spc="-60" dirty="0">
                <a:solidFill>
                  <a:srgbClr val="FF0000"/>
                </a:solidFill>
              </a:rPr>
              <a:t>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 </a:t>
            </a:r>
            <a:r>
              <a:rPr lang="en-US" altLang="ko-KR" sz="2600" b="1" spc="-60" dirty="0">
                <a:solidFill>
                  <a:srgbClr val="FF0000"/>
                </a:solidFill>
              </a:rPr>
              <a:t>(k=1)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85" y="148201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0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3448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FF0000"/>
                </a:solidFill>
              </a:rPr>
              <a:t>kNN</a:t>
            </a:r>
            <a:r>
              <a:rPr lang="en-US" altLang="ko-KR" sz="2600" b="1" spc="-60" dirty="0">
                <a:solidFill>
                  <a:srgbClr val="FF0000"/>
                </a:solidFill>
              </a:rPr>
              <a:t>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 </a:t>
            </a:r>
            <a:r>
              <a:rPr lang="en-US" altLang="ko-KR" sz="2600" b="1" spc="-60" dirty="0">
                <a:solidFill>
                  <a:srgbClr val="FF0000"/>
                </a:solidFill>
              </a:rPr>
              <a:t>(k=1), Decision 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85" y="1482013"/>
            <a:ext cx="6095238" cy="4571429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3779912" y="2636912"/>
            <a:ext cx="144016" cy="1440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923928" y="2780928"/>
            <a:ext cx="50405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2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3448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FF0000"/>
                </a:solidFill>
              </a:rPr>
              <a:t>kNN</a:t>
            </a:r>
            <a:r>
              <a:rPr lang="en-US" altLang="ko-KR" sz="2600" b="1" spc="-60" dirty="0">
                <a:solidFill>
                  <a:srgbClr val="FF0000"/>
                </a:solidFill>
              </a:rPr>
              <a:t>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 </a:t>
            </a:r>
            <a:r>
              <a:rPr lang="en-US" altLang="ko-KR" sz="2600" b="1" spc="-60" dirty="0">
                <a:solidFill>
                  <a:srgbClr val="FF0000"/>
                </a:solidFill>
              </a:rPr>
              <a:t>(k=1), Decision 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85" y="1482013"/>
            <a:ext cx="6095238" cy="4571429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5768797" y="3104964"/>
            <a:ext cx="144016" cy="1440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890991" y="2852936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9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327458"/>
            <a:ext cx="73448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FF0000"/>
                </a:solidFill>
              </a:rPr>
              <a:t>kNN</a:t>
            </a:r>
            <a:r>
              <a:rPr lang="en-US" altLang="ko-KR" sz="2600" b="1" spc="-60" dirty="0">
                <a:solidFill>
                  <a:srgbClr val="FF0000"/>
                </a:solidFill>
              </a:rPr>
              <a:t>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 </a:t>
            </a:r>
            <a:r>
              <a:rPr lang="en-US" altLang="ko-KR" sz="2600" b="1" spc="-60" dirty="0">
                <a:solidFill>
                  <a:srgbClr val="FF0000"/>
                </a:solidFill>
              </a:rPr>
              <a:t>(k=3), Decision, </a:t>
            </a:r>
            <a:r>
              <a:rPr lang="ko-KR" altLang="en-US" sz="2600" b="1" spc="-60" dirty="0">
                <a:solidFill>
                  <a:srgbClr val="FF0000"/>
                </a:solidFill>
              </a:rPr>
              <a:t>다수결 사용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85" y="1482013"/>
            <a:ext cx="6095238" cy="4571429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3779912" y="2636912"/>
            <a:ext cx="144016" cy="1440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923928" y="2780928"/>
            <a:ext cx="50405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23928" y="2780928"/>
            <a:ext cx="79208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5"/>
          </p:cNvCxnSpPr>
          <p:nvPr/>
        </p:nvCxnSpPr>
        <p:spPr>
          <a:xfrm>
            <a:off x="3902837" y="2759837"/>
            <a:ext cx="669163" cy="88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4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85" y="1482013"/>
            <a:ext cx="6095238" cy="4571429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5768797" y="3104964"/>
            <a:ext cx="144016" cy="1440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890991" y="2852936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5768797" y="3217604"/>
            <a:ext cx="72008" cy="55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68797" y="2744548"/>
            <a:ext cx="0" cy="34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327458"/>
            <a:ext cx="73448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FF0000"/>
                </a:solidFill>
              </a:rPr>
              <a:t>kNN</a:t>
            </a:r>
            <a:r>
              <a:rPr lang="en-US" altLang="ko-KR" sz="2600" b="1" spc="-60" dirty="0">
                <a:solidFill>
                  <a:srgbClr val="FF0000"/>
                </a:solidFill>
              </a:rPr>
              <a:t>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 </a:t>
            </a:r>
            <a:r>
              <a:rPr lang="en-US" altLang="ko-KR" sz="2600" b="1" spc="-60" dirty="0">
                <a:solidFill>
                  <a:srgbClr val="FF0000"/>
                </a:solidFill>
              </a:rPr>
              <a:t>(k=3), Decision, </a:t>
            </a:r>
            <a:r>
              <a:rPr lang="ko-KR" altLang="en-US" sz="2600" b="1" spc="-60" dirty="0">
                <a:solidFill>
                  <a:srgbClr val="FF0000"/>
                </a:solidFill>
              </a:rPr>
              <a:t>다수결 사용</a:t>
            </a:r>
          </a:p>
        </p:txBody>
      </p:sp>
    </p:spTree>
    <p:extLst>
      <p:ext uri="{BB962C8B-B14F-4D97-AF65-F5344CB8AC3E}">
        <p14:creationId xmlns:p14="http://schemas.microsoft.com/office/powerpoint/2010/main" val="301308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1610" y="3182778"/>
            <a:ext cx="70207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 Machine Learning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85" y="1482013"/>
            <a:ext cx="6095238" cy="4571429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5940152" y="3645024"/>
            <a:ext cx="144016" cy="14401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156176" y="3763402"/>
            <a:ext cx="72008" cy="1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012160" y="3789040"/>
            <a:ext cx="0" cy="10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</p:cNvCxnSpPr>
          <p:nvPr/>
        </p:nvCxnSpPr>
        <p:spPr>
          <a:xfrm flipH="1">
            <a:off x="5796136" y="3717032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576" y="327458"/>
            <a:ext cx="73448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FF0000"/>
                </a:solidFill>
              </a:rPr>
              <a:t>kNN</a:t>
            </a:r>
            <a:r>
              <a:rPr lang="en-US" altLang="ko-KR" sz="2600" b="1" spc="-60" dirty="0">
                <a:solidFill>
                  <a:srgbClr val="FF0000"/>
                </a:solidFill>
              </a:rPr>
              <a:t>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 </a:t>
            </a:r>
            <a:r>
              <a:rPr lang="en-US" altLang="ko-KR" sz="2600" b="1" spc="-60" dirty="0">
                <a:solidFill>
                  <a:srgbClr val="FF0000"/>
                </a:solidFill>
              </a:rPr>
              <a:t>(k=3), Decision, </a:t>
            </a:r>
            <a:r>
              <a:rPr lang="ko-KR" altLang="en-US" sz="2600" b="1" spc="-60" dirty="0">
                <a:solidFill>
                  <a:srgbClr val="FF0000"/>
                </a:solidFill>
              </a:rPr>
              <a:t>다수결 사용</a:t>
            </a:r>
          </a:p>
        </p:txBody>
      </p:sp>
    </p:spTree>
    <p:extLst>
      <p:ext uri="{BB962C8B-B14F-4D97-AF65-F5344CB8AC3E}">
        <p14:creationId xmlns:p14="http://schemas.microsoft.com/office/powerpoint/2010/main" val="347328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FF0000"/>
                </a:solidFill>
              </a:rPr>
              <a:t>kNN</a:t>
            </a:r>
            <a:r>
              <a:rPr lang="en-US" altLang="ko-KR" sz="2600" b="1" spc="-60" dirty="0">
                <a:solidFill>
                  <a:srgbClr val="FF0000"/>
                </a:solidFill>
              </a:rPr>
              <a:t>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</a:t>
            </a:r>
            <a:r>
              <a:rPr lang="en-US" altLang="ko-KR" sz="2600" b="1" spc="-60" dirty="0">
                <a:solidFill>
                  <a:srgbClr val="FF0000"/>
                </a:solidFill>
              </a:rPr>
              <a:t>: </a:t>
            </a:r>
            <a:r>
              <a:rPr lang="ko-KR" altLang="en-US" sz="2600" b="1" spc="-60" dirty="0">
                <a:solidFill>
                  <a:srgbClr val="FF0000"/>
                </a:solidFill>
              </a:rPr>
              <a:t>구성요소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772816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</a:t>
            </a:r>
            <a:r>
              <a:rPr lang="ko-KR" altLang="en-US" dirty="0" err="1"/>
              <a:t>점간의</a:t>
            </a:r>
            <a:r>
              <a:rPr lang="ko-KR" altLang="en-US" dirty="0"/>
              <a:t> 거리를 측정하는 측도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몇 개의 이웃을 찾는가</a:t>
            </a:r>
            <a:r>
              <a:rPr lang="en-US" altLang="ko-KR" dirty="0"/>
              <a:t>? (</a:t>
            </a:r>
            <a:r>
              <a:rPr lang="ko-KR" altLang="en-US" dirty="0"/>
              <a:t>주로 </a:t>
            </a:r>
            <a:r>
              <a:rPr lang="ko-KR" altLang="en-US" dirty="0" err="1"/>
              <a:t>홀수개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만약 필요하다면 </a:t>
            </a:r>
            <a:r>
              <a:rPr lang="en-US" altLang="ko-KR" dirty="0"/>
              <a:t>Weighting</a:t>
            </a:r>
            <a:r>
              <a:rPr lang="ko-KR" altLang="en-US" dirty="0"/>
              <a:t>을 바꿔주는 함수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이웃을 통해서 </a:t>
            </a:r>
            <a:r>
              <a:rPr lang="en-US" altLang="ko-KR" dirty="0" err="1"/>
              <a:t>X_test</a:t>
            </a:r>
            <a:r>
              <a:rPr lang="ko-KR" altLang="en-US" dirty="0"/>
              <a:t>의 라벨을 결정해주는 원칙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8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FF0000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FF0000"/>
                </a:solidFill>
              </a:rPr>
              <a:t>kNN</a:t>
            </a:r>
            <a:r>
              <a:rPr lang="en-US" altLang="ko-KR" sz="2600" b="1" spc="-60" dirty="0">
                <a:solidFill>
                  <a:srgbClr val="FF0000"/>
                </a:solidFill>
              </a:rPr>
              <a:t>)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알고리즘</a:t>
            </a:r>
            <a:r>
              <a:rPr lang="en-US" altLang="ko-KR" sz="2600" b="1" spc="-60" dirty="0">
                <a:solidFill>
                  <a:srgbClr val="FF0000"/>
                </a:solidFill>
              </a:rPr>
              <a:t>: </a:t>
            </a:r>
            <a:r>
              <a:rPr lang="ko-KR" altLang="en-US" sz="2600" b="1" spc="-60" dirty="0">
                <a:solidFill>
                  <a:srgbClr val="FF0000"/>
                </a:solidFill>
              </a:rPr>
              <a:t>구성요소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772816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</a:t>
            </a:r>
            <a:r>
              <a:rPr lang="ko-KR" altLang="en-US" dirty="0" err="1"/>
              <a:t>점간의</a:t>
            </a:r>
            <a:r>
              <a:rPr lang="ko-KR" altLang="en-US" dirty="0"/>
              <a:t> 거리를 측정하는 측도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</a:t>
            </a:r>
            <a:r>
              <a:rPr lang="en-US" altLang="ko-KR" dirty="0"/>
              <a:t>Euclidean </a:t>
            </a:r>
            <a:r>
              <a:rPr lang="ko-KR" altLang="en-US" dirty="0"/>
              <a:t>거리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몇 개의 이웃을 찾는가</a:t>
            </a:r>
            <a:r>
              <a:rPr lang="en-US" altLang="ko-KR" dirty="0"/>
              <a:t>? (</a:t>
            </a:r>
            <a:r>
              <a:rPr lang="ko-KR" altLang="en-US" dirty="0"/>
              <a:t>주로 </a:t>
            </a:r>
            <a:r>
              <a:rPr lang="ko-KR" altLang="en-US" dirty="0" err="1"/>
              <a:t>홀수개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예를 들어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만약 필요하다면 </a:t>
            </a:r>
            <a:r>
              <a:rPr lang="en-US" altLang="ko-KR" dirty="0"/>
              <a:t>Weighting</a:t>
            </a:r>
            <a:r>
              <a:rPr lang="ko-KR" altLang="en-US" dirty="0"/>
              <a:t>을 바꿔주는 함수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여기서는 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이웃을 통해서 </a:t>
            </a:r>
            <a:r>
              <a:rPr lang="en-US" altLang="ko-KR" dirty="0" err="1"/>
              <a:t>X_test</a:t>
            </a:r>
            <a:r>
              <a:rPr lang="ko-KR" altLang="en-US" dirty="0"/>
              <a:t>의 라벨을 결정해주는 원칙</a:t>
            </a:r>
            <a:endParaRPr lang="en-US" altLang="ko-KR" dirty="0"/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다수결 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50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from </a:t>
            </a:r>
            <a:r>
              <a:rPr lang="en-US" altLang="ko-KR" dirty="0" err="1"/>
              <a:t>sklearn</a:t>
            </a:r>
            <a:r>
              <a:rPr lang="en-US" altLang="ko-KR" dirty="0"/>
              <a:t> import datasets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iris = </a:t>
            </a:r>
            <a:r>
              <a:rPr lang="en-US" altLang="ko-KR" dirty="0" err="1"/>
              <a:t>datasets.load_iris</a:t>
            </a:r>
            <a:r>
              <a:rPr lang="en-US" altLang="ko-KR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iris_data</a:t>
            </a:r>
            <a:r>
              <a:rPr lang="en-US" altLang="ko-KR" dirty="0"/>
              <a:t> = </a:t>
            </a:r>
            <a:r>
              <a:rPr lang="en-US" altLang="ko-KR" dirty="0" err="1"/>
              <a:t>iris.data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err="1"/>
              <a:t>iris_labels</a:t>
            </a:r>
            <a:r>
              <a:rPr lang="en-US" altLang="ko-KR" dirty="0"/>
              <a:t> = </a:t>
            </a:r>
            <a:r>
              <a:rPr lang="en-US" altLang="ko-KR" dirty="0" err="1"/>
              <a:t>iris.target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print(</a:t>
            </a:r>
            <a:r>
              <a:rPr lang="en-US" altLang="ko-KR" dirty="0" err="1"/>
              <a:t>iris_data</a:t>
            </a:r>
            <a:r>
              <a:rPr lang="en-US" altLang="ko-KR" dirty="0"/>
              <a:t>[0], </a:t>
            </a:r>
            <a:r>
              <a:rPr lang="en-US" altLang="ko-KR" dirty="0" err="1"/>
              <a:t>iris_data</a:t>
            </a:r>
            <a:r>
              <a:rPr lang="en-US" altLang="ko-KR" dirty="0"/>
              <a:t>[79], </a:t>
            </a:r>
            <a:r>
              <a:rPr lang="en-US" altLang="ko-KR" dirty="0" err="1"/>
              <a:t>iris_data</a:t>
            </a:r>
            <a:r>
              <a:rPr lang="en-US" altLang="ko-KR" dirty="0"/>
              <a:t>[100])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[5.1 3.5 1.4 0.2] [5.7 2.6 3.5 1. ] [6.3 3.3 6.  2.5]</a:t>
            </a:r>
            <a:endParaRPr lang="ko-KR" altLang="en-US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print(</a:t>
            </a:r>
            <a:r>
              <a:rPr lang="en-US" altLang="ko-KR" dirty="0" err="1"/>
              <a:t>iris_labels</a:t>
            </a:r>
            <a:r>
              <a:rPr lang="en-US" altLang="ko-KR" dirty="0"/>
              <a:t>[0], </a:t>
            </a:r>
            <a:r>
              <a:rPr lang="en-US" altLang="ko-KR" dirty="0" err="1"/>
              <a:t>iris_labels</a:t>
            </a:r>
            <a:r>
              <a:rPr lang="en-US" altLang="ko-KR" dirty="0"/>
              <a:t>[79], </a:t>
            </a:r>
            <a:r>
              <a:rPr lang="en-US" altLang="ko-KR" dirty="0" err="1"/>
              <a:t>iris_labels</a:t>
            </a:r>
            <a:r>
              <a:rPr lang="en-US" altLang="ko-KR" dirty="0"/>
              <a:t>[100])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0 1 2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74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np.random.seed</a:t>
            </a:r>
            <a:r>
              <a:rPr lang="en-US" altLang="ko-KR" sz="1600" dirty="0"/>
              <a:t>(42)</a:t>
            </a:r>
          </a:p>
          <a:p>
            <a:r>
              <a:rPr lang="en-US" altLang="ko-KR" sz="1600" dirty="0"/>
              <a:t>indices = </a:t>
            </a:r>
            <a:r>
              <a:rPr lang="en-US" altLang="ko-KR" sz="1600" dirty="0" err="1"/>
              <a:t>np.random.permutation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iris_data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 err="1"/>
              <a:t>n_training_samples</a:t>
            </a:r>
            <a:r>
              <a:rPr lang="en-US" altLang="ko-KR" sz="1600" dirty="0"/>
              <a:t> = 12</a:t>
            </a:r>
          </a:p>
          <a:p>
            <a:r>
              <a:rPr lang="en-US" altLang="ko-KR" sz="1600" dirty="0" err="1"/>
              <a:t>learnset_data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iris_data</a:t>
            </a:r>
            <a:r>
              <a:rPr lang="en-US" altLang="ko-KR" sz="1600" dirty="0"/>
              <a:t>[indices[:-</a:t>
            </a:r>
            <a:r>
              <a:rPr lang="en-US" altLang="ko-KR" sz="1600" dirty="0" err="1"/>
              <a:t>n_training_samples</a:t>
            </a:r>
            <a:r>
              <a:rPr lang="en-US" altLang="ko-KR" sz="1600" dirty="0"/>
              <a:t>]]</a:t>
            </a:r>
          </a:p>
          <a:p>
            <a:r>
              <a:rPr lang="en-US" altLang="ko-KR" sz="1600" dirty="0" err="1"/>
              <a:t>learnset_labels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iris_labels</a:t>
            </a:r>
            <a:r>
              <a:rPr lang="en-US" altLang="ko-KR" sz="1600" dirty="0"/>
              <a:t>[indices[:-</a:t>
            </a:r>
            <a:r>
              <a:rPr lang="en-US" altLang="ko-KR" sz="1600" dirty="0" err="1"/>
              <a:t>n_training_samples</a:t>
            </a:r>
            <a:r>
              <a:rPr lang="en-US" altLang="ko-KR" sz="1600" dirty="0"/>
              <a:t>]]</a:t>
            </a:r>
          </a:p>
          <a:p>
            <a:r>
              <a:rPr lang="en-US" altLang="ko-KR" sz="1600" dirty="0" err="1"/>
              <a:t>testset_data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iris_data</a:t>
            </a:r>
            <a:r>
              <a:rPr lang="en-US" altLang="ko-KR" sz="1600" dirty="0"/>
              <a:t>[indices[-</a:t>
            </a:r>
            <a:r>
              <a:rPr lang="en-US" altLang="ko-KR" sz="1600" dirty="0" err="1"/>
              <a:t>n_training_samples</a:t>
            </a:r>
            <a:r>
              <a:rPr lang="en-US" altLang="ko-KR" sz="1600" dirty="0"/>
              <a:t>:]]</a:t>
            </a:r>
          </a:p>
          <a:p>
            <a:r>
              <a:rPr lang="en-US" altLang="ko-KR" sz="1600" dirty="0" err="1"/>
              <a:t>testset_labels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iris_labels</a:t>
            </a:r>
            <a:r>
              <a:rPr lang="en-US" altLang="ko-KR" sz="1600" dirty="0"/>
              <a:t>[indices[-</a:t>
            </a:r>
            <a:r>
              <a:rPr lang="en-US" altLang="ko-KR" sz="1600" dirty="0" err="1"/>
              <a:t>n_training_samples</a:t>
            </a:r>
            <a:r>
              <a:rPr lang="en-US" altLang="ko-KR" sz="1600" dirty="0"/>
              <a:t>:]]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learnset_data</a:t>
            </a:r>
            <a:r>
              <a:rPr lang="en-US" altLang="ko-KR" sz="1600" dirty="0"/>
              <a:t>[:4], </a:t>
            </a:r>
            <a:r>
              <a:rPr lang="en-US" altLang="ko-KR" sz="1600" dirty="0" err="1"/>
              <a:t>learnset_labels</a:t>
            </a:r>
            <a:r>
              <a:rPr lang="en-US" altLang="ko-KR" sz="1600" dirty="0"/>
              <a:t>[:4])</a:t>
            </a:r>
          </a:p>
          <a:p>
            <a:endParaRPr lang="en-US" altLang="ko-KR" sz="16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[[6.1 2.8 4.7 1.2]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[5.7 3.8 1.7 0.3]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[7.7 2.6 6.9 2.3]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[6.  2.9 4.5 1.5]] [1 0 2 1]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testset_data</a:t>
            </a:r>
            <a:r>
              <a:rPr lang="en-US" altLang="ko-KR" sz="1600" dirty="0"/>
              <a:t>[:4], </a:t>
            </a:r>
            <a:r>
              <a:rPr lang="en-US" altLang="ko-KR" sz="1600" dirty="0" err="1"/>
              <a:t>testset_labels</a:t>
            </a:r>
            <a:r>
              <a:rPr lang="en-US" altLang="ko-KR" sz="1600" dirty="0"/>
              <a:t>[:4])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[[5.7 2.8 4.1 1.3]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[6.5 3.  5.5 1.8]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[6.3 2.3 4.4 1.3]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[6.4 2.9 4.3 1.3]] [1 2 1 1]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11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r>
              <a:rPr lang="en-US" altLang="ko-KR" sz="1600" dirty="0"/>
              <a:t>from mpl_toolkits.mplot3d import Axes3D</a:t>
            </a:r>
          </a:p>
          <a:p>
            <a:r>
              <a:rPr lang="en-US" altLang="ko-KR" sz="1600" dirty="0" err="1"/>
              <a:t>colours</a:t>
            </a:r>
            <a:r>
              <a:rPr lang="en-US" altLang="ko-KR" sz="1600" dirty="0"/>
              <a:t> = ("r", "b")</a:t>
            </a:r>
          </a:p>
          <a:p>
            <a:r>
              <a:rPr lang="en-US" altLang="ko-KR" sz="1600" dirty="0"/>
              <a:t>X = []</a:t>
            </a: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 in range(3):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X.append</a:t>
            </a:r>
            <a:r>
              <a:rPr lang="en-US" altLang="ko-KR" sz="1600" dirty="0"/>
              <a:t>([[], [], []])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learnset_data</a:t>
            </a:r>
            <a:r>
              <a:rPr lang="en-US" altLang="ko-KR" sz="1600" dirty="0"/>
              <a:t>)):</a:t>
            </a:r>
          </a:p>
          <a:p>
            <a:r>
              <a:rPr lang="en-US" altLang="ko-KR" sz="1600" dirty="0"/>
              <a:t>        if </a:t>
            </a:r>
            <a:r>
              <a:rPr lang="en-US" altLang="ko-KR" sz="1600" dirty="0" err="1"/>
              <a:t>learnset_labels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== 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    X[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][0].append(</a:t>
            </a:r>
            <a:r>
              <a:rPr lang="en-US" altLang="ko-KR" sz="1600" dirty="0" err="1"/>
              <a:t>learnset_data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][0])</a:t>
            </a:r>
          </a:p>
          <a:p>
            <a:r>
              <a:rPr lang="en-US" altLang="ko-KR" sz="1600" dirty="0"/>
              <a:t>            X[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][1].append(</a:t>
            </a:r>
            <a:r>
              <a:rPr lang="en-US" altLang="ko-KR" sz="1600" dirty="0" err="1"/>
              <a:t>learnset_data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][1])</a:t>
            </a:r>
          </a:p>
          <a:p>
            <a:r>
              <a:rPr lang="en-US" altLang="ko-KR" sz="1600" dirty="0"/>
              <a:t>            X[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][2].append(sum(</a:t>
            </a:r>
            <a:r>
              <a:rPr lang="en-US" altLang="ko-KR" sz="1600" dirty="0" err="1"/>
              <a:t>learnset_data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][2:]))</a:t>
            </a:r>
          </a:p>
          <a:p>
            <a:r>
              <a:rPr lang="en-US" altLang="ko-KR" sz="1600" dirty="0" err="1"/>
              <a:t>colours</a:t>
            </a:r>
            <a:r>
              <a:rPr lang="en-US" altLang="ko-KR" sz="1600" dirty="0"/>
              <a:t> = ("r", "g", "y")</a:t>
            </a:r>
          </a:p>
          <a:p>
            <a:r>
              <a:rPr lang="en-US" altLang="ko-KR" sz="1600" dirty="0"/>
              <a:t>fig = </a:t>
            </a:r>
            <a:r>
              <a:rPr lang="en-US" altLang="ko-KR" sz="1600" dirty="0" err="1"/>
              <a:t>plt.figure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ax = </a:t>
            </a:r>
            <a:r>
              <a:rPr lang="en-US" altLang="ko-KR" sz="1600" dirty="0" err="1"/>
              <a:t>fig.add_subplot</a:t>
            </a:r>
            <a:r>
              <a:rPr lang="en-US" altLang="ko-KR" sz="1600" dirty="0"/>
              <a:t>(111, projection='3d')</a:t>
            </a: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 in range(3):</a:t>
            </a:r>
          </a:p>
          <a:p>
            <a:r>
              <a:rPr lang="en-US" altLang="ko-KR" sz="1600" dirty="0"/>
              <a:t>       </a:t>
            </a:r>
            <a:r>
              <a:rPr lang="en-US" altLang="ko-KR" sz="1600" dirty="0" err="1"/>
              <a:t>ax.scatter</a:t>
            </a:r>
            <a:r>
              <a:rPr lang="en-US" altLang="ko-KR" sz="1600" dirty="0"/>
              <a:t>(X[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][0], X[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][1], X[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][2], c=</a:t>
            </a:r>
            <a:r>
              <a:rPr lang="en-US" altLang="ko-KR" sz="1600" dirty="0" err="1"/>
              <a:t>colours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iclass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4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  <a:r>
              <a:rPr lang="en-US" altLang="ko-KR" sz="2600" b="1" spc="-60" dirty="0">
                <a:solidFill>
                  <a:srgbClr val="004C86"/>
                </a:solidFill>
              </a:rPr>
              <a:t>s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14328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6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distance(instance1, instance2):</a:t>
            </a:r>
          </a:p>
          <a:p>
            <a:r>
              <a:rPr lang="en-US" altLang="ko-KR" dirty="0"/>
              <a:t>    # just in case, if the instances are lists or tuples:</a:t>
            </a:r>
          </a:p>
          <a:p>
            <a:r>
              <a:rPr lang="en-US" altLang="ko-KR" dirty="0"/>
              <a:t>    instance1 = </a:t>
            </a:r>
            <a:r>
              <a:rPr lang="en-US" altLang="ko-KR" dirty="0" err="1"/>
              <a:t>np.array</a:t>
            </a:r>
            <a:r>
              <a:rPr lang="en-US" altLang="ko-KR" dirty="0"/>
              <a:t>(instance1) </a:t>
            </a:r>
          </a:p>
          <a:p>
            <a:r>
              <a:rPr lang="en-US" altLang="ko-KR" dirty="0"/>
              <a:t>    instance2 = </a:t>
            </a:r>
            <a:r>
              <a:rPr lang="en-US" altLang="ko-KR" dirty="0" err="1"/>
              <a:t>np.array</a:t>
            </a:r>
            <a:r>
              <a:rPr lang="en-US" altLang="ko-KR" dirty="0"/>
              <a:t>(instance2)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np.linalg.norm</a:t>
            </a:r>
            <a:r>
              <a:rPr lang="en-US" altLang="ko-KR" dirty="0"/>
              <a:t>(instance1 - instance2)</a:t>
            </a:r>
          </a:p>
          <a:p>
            <a:r>
              <a:rPr lang="en-US" altLang="ko-KR" dirty="0"/>
              <a:t>print(distance([3, 5], [1, 1]))</a:t>
            </a:r>
          </a:p>
          <a:p>
            <a:r>
              <a:rPr lang="en-US" altLang="ko-KR" dirty="0"/>
              <a:t>print(distance(</a:t>
            </a:r>
            <a:r>
              <a:rPr lang="en-US" altLang="ko-KR" dirty="0" err="1"/>
              <a:t>learnset_data</a:t>
            </a:r>
            <a:r>
              <a:rPr lang="en-US" altLang="ko-KR" dirty="0"/>
              <a:t>[3], </a:t>
            </a:r>
            <a:r>
              <a:rPr lang="en-US" altLang="ko-KR" dirty="0" err="1"/>
              <a:t>learnset_data</a:t>
            </a:r>
            <a:r>
              <a:rPr lang="en-US" altLang="ko-KR" dirty="0"/>
              <a:t>[44]))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4.47213595499958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3.4190641994557516</a:t>
            </a:r>
          </a:p>
        </p:txBody>
      </p:sp>
    </p:spTree>
    <p:extLst>
      <p:ext uri="{BB962C8B-B14F-4D97-AF65-F5344CB8AC3E}">
        <p14:creationId xmlns:p14="http://schemas.microsoft.com/office/powerpoint/2010/main" val="4253961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get_neighbors</a:t>
            </a:r>
            <a:r>
              <a:rPr lang="en-US" altLang="ko-KR" dirty="0"/>
              <a:t>(</a:t>
            </a:r>
            <a:r>
              <a:rPr lang="en-US" altLang="ko-KR" dirty="0" err="1"/>
              <a:t>training_set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labels, </a:t>
            </a:r>
          </a:p>
          <a:p>
            <a:r>
              <a:rPr lang="en-US" altLang="ko-KR" dirty="0"/>
              <a:t>                  </a:t>
            </a:r>
            <a:r>
              <a:rPr lang="en-US" altLang="ko-KR" dirty="0" err="1"/>
              <a:t>test_instance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k, </a:t>
            </a:r>
          </a:p>
          <a:p>
            <a:r>
              <a:rPr lang="en-US" altLang="ko-KR" dirty="0"/>
              <a:t>                  distance=distance):</a:t>
            </a:r>
          </a:p>
          <a:p>
            <a:r>
              <a:rPr lang="en-US" altLang="ko-KR" dirty="0"/>
              <a:t>    distances = []</a:t>
            </a:r>
          </a:p>
          <a:p>
            <a:r>
              <a:rPr lang="en-US" altLang="ko-KR" dirty="0"/>
              <a:t>    for index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training_set</a:t>
            </a:r>
            <a:r>
              <a:rPr lang="en-US" altLang="ko-KR" dirty="0"/>
              <a:t>)):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dist</a:t>
            </a:r>
            <a:r>
              <a:rPr lang="en-US" altLang="ko-KR" dirty="0"/>
              <a:t> = distance(</a:t>
            </a:r>
            <a:r>
              <a:rPr lang="en-US" altLang="ko-KR" dirty="0" err="1"/>
              <a:t>test_instance</a:t>
            </a:r>
            <a:r>
              <a:rPr lang="en-US" altLang="ko-KR" dirty="0"/>
              <a:t>, </a:t>
            </a:r>
            <a:r>
              <a:rPr lang="en-US" altLang="ko-KR" dirty="0" err="1"/>
              <a:t>training_set</a:t>
            </a:r>
            <a:r>
              <a:rPr lang="en-US" altLang="ko-KR" dirty="0"/>
              <a:t>[index])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distances.append</a:t>
            </a:r>
            <a:r>
              <a:rPr lang="en-US" altLang="ko-KR" dirty="0"/>
              <a:t>((</a:t>
            </a:r>
            <a:r>
              <a:rPr lang="en-US" altLang="ko-KR" dirty="0" err="1"/>
              <a:t>training_set</a:t>
            </a:r>
            <a:r>
              <a:rPr lang="en-US" altLang="ko-KR" dirty="0"/>
              <a:t>[index], </a:t>
            </a:r>
            <a:r>
              <a:rPr lang="en-US" altLang="ko-KR" dirty="0" err="1"/>
              <a:t>dist</a:t>
            </a:r>
            <a:r>
              <a:rPr lang="en-US" altLang="ko-KR" dirty="0"/>
              <a:t>, labels[index]))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distances.sort</a:t>
            </a:r>
            <a:r>
              <a:rPr lang="en-US" altLang="ko-KR" dirty="0"/>
              <a:t>(key=lambda x: x[1])</a:t>
            </a:r>
          </a:p>
          <a:p>
            <a:r>
              <a:rPr lang="en-US" altLang="ko-KR" dirty="0"/>
              <a:t>    neighbors = distances[:k]</a:t>
            </a:r>
          </a:p>
          <a:p>
            <a:r>
              <a:rPr lang="en-US" altLang="ko-KR" dirty="0"/>
              <a:t>    return neighbors</a:t>
            </a:r>
          </a:p>
        </p:txBody>
      </p:sp>
    </p:spTree>
    <p:extLst>
      <p:ext uri="{BB962C8B-B14F-4D97-AF65-F5344CB8AC3E}">
        <p14:creationId xmlns:p14="http://schemas.microsoft.com/office/powerpoint/2010/main" val="2959543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"""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get_neighors</a:t>
            </a:r>
            <a:r>
              <a:rPr lang="en-US" altLang="ko-KR" dirty="0"/>
              <a:t> calculates a list of the k nearest neighbors</a:t>
            </a:r>
          </a:p>
          <a:p>
            <a:r>
              <a:rPr lang="en-US" altLang="ko-KR" dirty="0"/>
              <a:t>    of an instance '</a:t>
            </a:r>
            <a:r>
              <a:rPr lang="en-US" altLang="ko-KR" dirty="0" err="1"/>
              <a:t>test_instance</a:t>
            </a:r>
            <a:r>
              <a:rPr lang="en-US" altLang="ko-KR" dirty="0"/>
              <a:t>'.</a:t>
            </a:r>
          </a:p>
          <a:p>
            <a:r>
              <a:rPr lang="en-US" altLang="ko-KR" dirty="0"/>
              <a:t>    The list neighbors contains 3-tuples with  </a:t>
            </a:r>
          </a:p>
          <a:p>
            <a:r>
              <a:rPr lang="en-US" altLang="ko-KR" dirty="0"/>
              <a:t>    (index, </a:t>
            </a:r>
            <a:r>
              <a:rPr lang="en-US" altLang="ko-KR" dirty="0" err="1"/>
              <a:t>dist</a:t>
            </a:r>
            <a:r>
              <a:rPr lang="en-US" altLang="ko-KR" dirty="0"/>
              <a:t>, label)</a:t>
            </a:r>
          </a:p>
          <a:p>
            <a:r>
              <a:rPr lang="en-US" altLang="ko-KR" dirty="0"/>
              <a:t>    where </a:t>
            </a:r>
          </a:p>
          <a:p>
            <a:r>
              <a:rPr lang="en-US" altLang="ko-KR" dirty="0"/>
              <a:t>    index    is the index from the </a:t>
            </a:r>
            <a:r>
              <a:rPr lang="en-US" altLang="ko-KR" dirty="0" err="1"/>
              <a:t>training_set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dist</a:t>
            </a:r>
            <a:r>
              <a:rPr lang="en-US" altLang="ko-KR" dirty="0"/>
              <a:t>     is the distance between the </a:t>
            </a:r>
            <a:r>
              <a:rPr lang="en-US" altLang="ko-KR" dirty="0" err="1"/>
              <a:t>test_instance</a:t>
            </a:r>
            <a:r>
              <a:rPr lang="en-US" altLang="ko-KR" dirty="0"/>
              <a:t> and the </a:t>
            </a:r>
          </a:p>
          <a:p>
            <a:r>
              <a:rPr lang="en-US" altLang="ko-KR" dirty="0"/>
              <a:t>             instance </a:t>
            </a:r>
            <a:r>
              <a:rPr lang="en-US" altLang="ko-KR" dirty="0" err="1"/>
              <a:t>training_set</a:t>
            </a:r>
            <a:r>
              <a:rPr lang="en-US" altLang="ko-KR" dirty="0"/>
              <a:t>[index]</a:t>
            </a:r>
          </a:p>
          <a:p>
            <a:r>
              <a:rPr lang="en-US" altLang="ko-KR" dirty="0"/>
              <a:t>    distance is a reference to a function used to calculate the </a:t>
            </a:r>
          </a:p>
          <a:p>
            <a:r>
              <a:rPr lang="en-US" altLang="ko-KR" dirty="0"/>
              <a:t>             distances</a:t>
            </a:r>
          </a:p>
          <a:p>
            <a:r>
              <a:rPr lang="en-US" altLang="ko-KR" dirty="0"/>
              <a:t> """</a:t>
            </a:r>
          </a:p>
        </p:txBody>
      </p:sp>
    </p:spTree>
    <p:extLst>
      <p:ext uri="{BB962C8B-B14F-4D97-AF65-F5344CB8AC3E}">
        <p14:creationId xmlns:p14="http://schemas.microsoft.com/office/powerpoint/2010/main" val="308047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Machine Learning </a:t>
            </a:r>
            <a:r>
              <a:rPr lang="ko-KR" altLang="en-US" sz="2600" b="1" spc="-60" dirty="0">
                <a:solidFill>
                  <a:srgbClr val="FF0000"/>
                </a:solidFill>
              </a:rPr>
              <a:t>필수 </a:t>
            </a:r>
            <a:r>
              <a:rPr lang="en-US" altLang="ko-KR" sz="2600" b="1" spc="-60" dirty="0">
                <a:solidFill>
                  <a:srgbClr val="FF0000"/>
                </a:solidFill>
              </a:rPr>
              <a:t>Libraries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00" y="2142000"/>
            <a:ext cx="841007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spc="-80" dirty="0" err="1"/>
              <a:t>scikit</a:t>
            </a:r>
            <a:r>
              <a:rPr lang="en-US" altLang="ko-KR" sz="2000" spc="-80" dirty="0"/>
              <a:t>-learn </a:t>
            </a: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spc="-80" dirty="0" err="1"/>
              <a:t>numpy</a:t>
            </a:r>
            <a:endParaRPr lang="en-US" altLang="ko-KR" sz="20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spc="-80" dirty="0" err="1"/>
              <a:t>scipy</a:t>
            </a:r>
            <a:endParaRPr lang="en-US" altLang="ko-KR" sz="20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spc="-80" dirty="0"/>
              <a:t>panda</a:t>
            </a: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spc="-80" dirty="0" err="1"/>
              <a:t>matplotlib</a:t>
            </a:r>
            <a:endParaRPr lang="en-US" altLang="ko-KR" sz="2000" spc="-8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ko-KR" altLang="en-US" sz="1600" spc="-80" dirty="0"/>
          </a:p>
        </p:txBody>
      </p:sp>
    </p:spTree>
    <p:extLst>
      <p:ext uri="{BB962C8B-B14F-4D97-AF65-F5344CB8AC3E}">
        <p14:creationId xmlns:p14="http://schemas.microsoft.com/office/powerpoint/2010/main" val="1422017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for </a:t>
            </a:r>
            <a:r>
              <a:rPr lang="en-US" altLang="ko-KR" dirty="0" err="1"/>
              <a:t>i</a:t>
            </a:r>
            <a:r>
              <a:rPr lang="en-US" altLang="ko-KR" dirty="0"/>
              <a:t> in range(5):</a:t>
            </a:r>
          </a:p>
          <a:p>
            <a:r>
              <a:rPr lang="en-US" altLang="ko-KR" dirty="0"/>
              <a:t>    neighbors = </a:t>
            </a:r>
            <a:r>
              <a:rPr lang="en-US" altLang="ko-KR" dirty="0" err="1"/>
              <a:t>get_neighbors</a:t>
            </a:r>
            <a:r>
              <a:rPr lang="en-US" altLang="ko-KR" dirty="0"/>
              <a:t>(</a:t>
            </a:r>
            <a:r>
              <a:rPr lang="en-US" altLang="ko-KR" dirty="0" err="1"/>
              <a:t>learnset_data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</a:t>
            </a:r>
            <a:r>
              <a:rPr lang="en-US" altLang="ko-KR" dirty="0" err="1"/>
              <a:t>learnset_labels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</a:t>
            </a:r>
            <a:r>
              <a:rPr lang="en-US" altLang="ko-KR" dirty="0" err="1"/>
              <a:t>testset_data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</a:p>
          <a:p>
            <a:r>
              <a:rPr lang="en-US" altLang="ko-KR" dirty="0"/>
              <a:t>                              3, </a:t>
            </a:r>
          </a:p>
          <a:p>
            <a:r>
              <a:rPr lang="en-US" altLang="ko-KR" dirty="0"/>
              <a:t>                              distance=distance)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i,testset_data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testset_labels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],neighbors) </a:t>
            </a:r>
          </a:p>
          <a:p>
            <a:endParaRPr lang="en-US" altLang="ko-KR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0 [5.7 2.8 4.1 1.3] 1 [(array([5.7, 2.9, 4.2, 1.3]), 0.14142135623730995, 1), (array([5.6, 2.7, 4.2, 1.3]), 0.17320508075688815, 1), (array([5.6, 3. , 4.1, 1.3]), 0.22360679774997935, 1)]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 [6.5 3.  5.5 1.8] 2 [(array([6.4, 3.1, 5.5, 1.8]), 0.1414213562373093, 2), (array([6.3, 2.9, 5.6, 1.8]), 0.24494897427831785, 2), (array([6.5, 3. , 5.2, 2. ]), 0.3605551275463988, 2)]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 [6.3 2.3 4.4 1.3] 1 [(array([6.2, 2.2, 4.5, 1.5]), 0.2645751311064586, 1), (array([6.3, 2.5, 4.9, 1.5]), 0.574456264653803, 1), (array([6. , 2.2, 4. , 1. ]), 0.5916079783099617, 1)]</a:t>
            </a:r>
            <a:endParaRPr lang="ko-KR" altLang="en-US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3 [6.4 2.9 4.3 1.3] 1 [(array([6.2, 2.9, 4.3, 1.3]), 0.20000000000000018, 1), (array([6.6, 3. , 4.4, 1.4]), 0.2645751311064587, 1), (array([6.6, 2.9, 4.6, 1.3]), 0.3605551275463984, 1)]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 [5.6 2.8 4.9 2. ] 2 [(array([5.8, 2.7, 5.1, 1.9]), 0.31622776601683755, 2), (array([5.8, 2.7, 5.1, 1.9]), 0.31622776601683755, 2), (array([5.7, 2.5, 5. , 2. ]), 0.33166247903553986, 2)]</a:t>
            </a:r>
          </a:p>
        </p:txBody>
      </p:sp>
    </p:spTree>
    <p:extLst>
      <p:ext uri="{BB962C8B-B14F-4D97-AF65-F5344CB8AC3E}">
        <p14:creationId xmlns:p14="http://schemas.microsoft.com/office/powerpoint/2010/main" val="2650110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collections import Counter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vote(neighbors):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class_counter</a:t>
            </a:r>
            <a:r>
              <a:rPr lang="en-US" altLang="ko-KR" dirty="0"/>
              <a:t> = Counter()</a:t>
            </a:r>
          </a:p>
          <a:p>
            <a:r>
              <a:rPr lang="en-US" altLang="ko-KR" dirty="0"/>
              <a:t>    for neighbor in neighbors: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class_counter</a:t>
            </a:r>
            <a:r>
              <a:rPr lang="en-US" altLang="ko-KR" dirty="0"/>
              <a:t>[neighbor[2]] += 1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class_counter.most_common</a:t>
            </a:r>
            <a:r>
              <a:rPr lang="en-US" altLang="ko-KR" dirty="0"/>
              <a:t>(1)[0][0]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12971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n_training_samples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neighbors = </a:t>
            </a:r>
            <a:r>
              <a:rPr lang="en-US" altLang="ko-KR" dirty="0" err="1"/>
              <a:t>get_neighbors</a:t>
            </a:r>
            <a:r>
              <a:rPr lang="en-US" altLang="ko-KR" dirty="0"/>
              <a:t>(</a:t>
            </a:r>
            <a:r>
              <a:rPr lang="en-US" altLang="ko-KR" dirty="0" err="1"/>
              <a:t>learnset_data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</a:t>
            </a:r>
            <a:r>
              <a:rPr lang="en-US" altLang="ko-KR" dirty="0" err="1"/>
              <a:t>learnset_labels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</a:t>
            </a:r>
            <a:r>
              <a:rPr lang="en-US" altLang="ko-KR" dirty="0" err="1"/>
              <a:t>testset_data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</a:p>
          <a:p>
            <a:r>
              <a:rPr lang="en-US" altLang="ko-KR" dirty="0"/>
              <a:t>                              3, </a:t>
            </a:r>
          </a:p>
          <a:p>
            <a:r>
              <a:rPr lang="en-US" altLang="ko-KR" dirty="0"/>
              <a:t>                              distance=distance)</a:t>
            </a:r>
          </a:p>
          <a:p>
            <a:r>
              <a:rPr lang="en-US" altLang="ko-KR" dirty="0"/>
              <a:t>    print("index: ", </a:t>
            </a:r>
            <a:r>
              <a:rPr lang="en-US" altLang="ko-KR" dirty="0" err="1"/>
              <a:t>i</a:t>
            </a:r>
            <a:r>
              <a:rPr lang="en-US" altLang="ko-KR" dirty="0"/>
              <a:t>, ", result of vote: ", vote(neighbors), ", label: ", </a:t>
            </a:r>
            <a:r>
              <a:rPr lang="en-US" altLang="ko-KR" dirty="0" err="1"/>
              <a:t>testset_labels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],", data: ", </a:t>
            </a:r>
            <a:r>
              <a:rPr lang="en-US" altLang="ko-KR" dirty="0" err="1"/>
              <a:t>testset_data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91159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index:  0 , result of vote:  1 , label:  1 , data:  [5.7 2.8 4.1 1.3]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1 , result of vote:  2 , label:  2 , data:  [6.5 3.  5.5 1.8]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2 , result of vote:  1 , label:  1 , data:  [6.3 2.3 4.4 1.3]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3 , result of vote:  1 , label:  1 , data:  [6.4 2.9 4.3 1.3]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4 , result of vote:  2 , label:  2 , data:  [5.6 2.8 4.9 2. 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5 , result of vote:  2 , label:  2 , data:  [5.9 3.  5.1 1.8]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6 , result of vote:  0 , label:  0 , data:  [5.4 3.4 1.7 0.2]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7 , result of vote:  1 , label:  1 , data:  [6.1 2.8 4.  1.3]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8 , result of vote:  1 , label:  2 , data:  [4.9 2.5 4.5 1.7]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9 , result of vote:  0 , label:  0 , data:  [5.8 4.  1.2 0.2]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10 , result of vote:  1 , label:  1 , data:  [5.8 2.6 4.  1.2]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index:  11 , result of vote:  2 , label:  2 , data:  [7.1 3.  5.9 2.1]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5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k-Nearest-Neighbor (</a:t>
            </a:r>
            <a:r>
              <a:rPr lang="en-US" altLang="ko-KR" sz="2600" b="1" spc="-60" dirty="0" err="1">
                <a:solidFill>
                  <a:srgbClr val="004C86"/>
                </a:solidFill>
              </a:rPr>
              <a:t>kNN</a:t>
            </a:r>
            <a:r>
              <a:rPr lang="en-US" altLang="ko-KR" sz="2600" b="1" spc="-60" dirty="0">
                <a:solidFill>
                  <a:srgbClr val="004C86"/>
                </a:solidFill>
              </a:rPr>
              <a:t>): </a:t>
            </a:r>
            <a:r>
              <a:rPr lang="ko-KR" altLang="en-US" sz="2600" b="1" spc="-60" dirty="0">
                <a:solidFill>
                  <a:srgbClr val="004C86"/>
                </a:solidFill>
              </a:rPr>
              <a:t>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# Create and fit a nearest-neighbor classifier</a:t>
            </a:r>
          </a:p>
          <a:p>
            <a:r>
              <a:rPr lang="en-US" altLang="ko-KR" sz="2000" dirty="0"/>
              <a:t>from </a:t>
            </a:r>
            <a:r>
              <a:rPr lang="en-US" altLang="ko-KR" sz="2000" dirty="0" err="1"/>
              <a:t>sklearn.neighbors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KNeighborsClassifier</a:t>
            </a:r>
            <a:endParaRPr lang="en-US" altLang="ko-KR" sz="2000" dirty="0"/>
          </a:p>
          <a:p>
            <a:r>
              <a:rPr lang="en-US" altLang="ko-KR" sz="2000" dirty="0" err="1"/>
              <a:t>knn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KNeighborsClassifier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 err="1"/>
              <a:t>knn.fit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learnset_data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learnset_labels</a:t>
            </a:r>
            <a:r>
              <a:rPr lang="en-US" altLang="ko-KR" sz="2000" dirty="0"/>
              <a:t>) </a:t>
            </a:r>
          </a:p>
          <a:p>
            <a:r>
              <a:rPr lang="en-US" altLang="ko-KR" sz="2000" dirty="0" err="1"/>
              <a:t>KNeighborsClassifier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n_neighbors</a:t>
            </a:r>
            <a:r>
              <a:rPr lang="en-US" altLang="ko-KR" sz="2000" dirty="0"/>
              <a:t>=5)</a:t>
            </a:r>
          </a:p>
          <a:p>
            <a:r>
              <a:rPr lang="en-US" altLang="ko-KR" sz="2000" dirty="0"/>
              <a:t>print("Predictions form the classifier:")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knn.predict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testset_data</a:t>
            </a:r>
            <a:r>
              <a:rPr lang="en-US" altLang="ko-KR" sz="2000" dirty="0"/>
              <a:t>))</a:t>
            </a:r>
          </a:p>
          <a:p>
            <a:r>
              <a:rPr lang="en-US" altLang="ko-KR" sz="2000" dirty="0"/>
              <a:t>print("Target values:")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testset_labels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193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Drill 901 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# Create and fit a nearest-neighbor classifier</a:t>
            </a:r>
          </a:p>
          <a:p>
            <a:r>
              <a:rPr lang="en-US" altLang="ko-KR" sz="2000" dirty="0"/>
              <a:t>from </a:t>
            </a:r>
            <a:r>
              <a:rPr lang="en-US" altLang="ko-KR" sz="2000" dirty="0" err="1"/>
              <a:t>sklearn.neighbors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KNeighborsClassifier</a:t>
            </a:r>
            <a:endParaRPr lang="en-US" altLang="ko-KR" sz="2000" dirty="0"/>
          </a:p>
          <a:p>
            <a:r>
              <a:rPr lang="en-US" altLang="ko-KR" sz="2000" dirty="0" err="1"/>
              <a:t>knn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KNeighborsClassifier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 err="1"/>
              <a:t>knn.fit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learnset_data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learnset_labels</a:t>
            </a:r>
            <a:r>
              <a:rPr lang="en-US" altLang="ko-KR" sz="2000" dirty="0"/>
              <a:t>) </a:t>
            </a:r>
          </a:p>
          <a:p>
            <a:r>
              <a:rPr lang="en-US" altLang="ko-KR" sz="2000" dirty="0" err="1"/>
              <a:t>KNeighborsClassifier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n_neighbors</a:t>
            </a:r>
            <a:r>
              <a:rPr lang="en-US" altLang="ko-KR" sz="2000" dirty="0"/>
              <a:t>=5)</a:t>
            </a:r>
          </a:p>
          <a:p>
            <a:r>
              <a:rPr lang="en-US" altLang="ko-KR" sz="2000" dirty="0"/>
              <a:t>print("Predictions form the classifier:")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knn.predict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testset_data</a:t>
            </a:r>
            <a:r>
              <a:rPr lang="en-US" altLang="ko-KR" sz="2000" dirty="0"/>
              <a:t>))</a:t>
            </a:r>
          </a:p>
          <a:p>
            <a:r>
              <a:rPr lang="en-US" altLang="ko-KR" sz="2000" dirty="0"/>
              <a:t>print("Target values:")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testset_labels</a:t>
            </a:r>
            <a:r>
              <a:rPr lang="en-US" altLang="ko-KR" sz="2000" dirty="0"/>
              <a:t>)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53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Drill902:</a:t>
            </a:r>
            <a:r>
              <a:rPr lang="ko-KR" altLang="en-US" sz="2600" b="1" spc="-60" dirty="0">
                <a:solidFill>
                  <a:srgbClr val="004C86"/>
                </a:solidFill>
              </a:rPr>
              <a:t> 임의의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머신러닝</a:t>
            </a:r>
            <a:r>
              <a:rPr lang="ko-KR" altLang="en-US" sz="2600" b="1" spc="-60" dirty="0">
                <a:solidFill>
                  <a:srgbClr val="004C86"/>
                </a:solidFill>
              </a:rPr>
              <a:t> 모형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29934"/>
            <a:ext cx="75608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 err="1"/>
              <a:t>df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pd.read_csv</a:t>
            </a:r>
            <a:r>
              <a:rPr lang="en-US" altLang="ko-KR" sz="2000" dirty="0"/>
              <a:t>("../DATA/mouse_viral_study.csv")</a:t>
            </a:r>
          </a:p>
          <a:p>
            <a:r>
              <a:rPr lang="en-US" altLang="ko-KR" sz="2000" dirty="0" err="1"/>
              <a:t>df.columns</a:t>
            </a:r>
            <a:endParaRPr lang="en-US" altLang="ko-KR" sz="2000" dirty="0"/>
          </a:p>
          <a:p>
            <a:r>
              <a:rPr lang="en-US" altLang="ko-KR" sz="2000" dirty="0" err="1"/>
              <a:t>sns.scatterplot</a:t>
            </a:r>
            <a:r>
              <a:rPr lang="en-US" altLang="ko-KR" sz="2000" dirty="0"/>
              <a:t>(x='Med_1_mL',y='Med_2_mL',hue='Virus Present',</a:t>
            </a:r>
          </a:p>
          <a:p>
            <a:r>
              <a:rPr lang="en-US" altLang="ko-KR" sz="2000" dirty="0"/>
              <a:t>                data=</a:t>
            </a:r>
            <a:r>
              <a:rPr lang="en-US" altLang="ko-KR" sz="2000" dirty="0" err="1"/>
              <a:t>df,palette</a:t>
            </a:r>
            <a:r>
              <a:rPr lang="en-US" altLang="ko-KR" sz="2000" dirty="0"/>
              <a:t>='seismic’)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sns.scatterplot</a:t>
            </a:r>
            <a:r>
              <a:rPr lang="en-US" altLang="ko-KR" sz="2000" dirty="0"/>
              <a:t>(x='Med_1_mL',y='Med_2_mL',hue='Virus </a:t>
            </a:r>
            <a:r>
              <a:rPr lang="en-US" altLang="ko-KR" sz="2000" dirty="0" err="1"/>
              <a:t>Present',palette</a:t>
            </a:r>
            <a:r>
              <a:rPr lang="en-US" altLang="ko-KR" sz="2000" dirty="0"/>
              <a:t>='</a:t>
            </a:r>
            <a:r>
              <a:rPr lang="en-US" altLang="ko-KR" sz="2000" dirty="0" err="1"/>
              <a:t>seismic',data</a:t>
            </a:r>
            <a:r>
              <a:rPr lang="en-US" altLang="ko-KR" sz="2000" dirty="0"/>
              <a:t>=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We want to somehow automatically create a separating hyperplane ( a line in 2D)</a:t>
            </a:r>
          </a:p>
          <a:p>
            <a:endParaRPr lang="en-US" altLang="ko-KR" sz="2000" dirty="0"/>
          </a:p>
          <a:p>
            <a:r>
              <a:rPr lang="en-US" altLang="ko-KR" sz="2000" dirty="0"/>
              <a:t>x = </a:t>
            </a:r>
            <a:r>
              <a:rPr lang="en-US" altLang="ko-KR" sz="2000" dirty="0" err="1"/>
              <a:t>np.linspace</a:t>
            </a:r>
            <a:r>
              <a:rPr lang="en-US" altLang="ko-KR" sz="2000" dirty="0"/>
              <a:t>(0,10,100)</a:t>
            </a:r>
          </a:p>
          <a:p>
            <a:r>
              <a:rPr lang="en-US" altLang="ko-KR" sz="2000" dirty="0"/>
              <a:t>m = -1</a:t>
            </a:r>
          </a:p>
          <a:p>
            <a:r>
              <a:rPr lang="en-US" altLang="ko-KR" sz="2000" dirty="0"/>
              <a:t>b = 11</a:t>
            </a:r>
          </a:p>
          <a:p>
            <a:r>
              <a:rPr lang="en-US" altLang="ko-KR" sz="2000" dirty="0"/>
              <a:t>y = m*x + b</a:t>
            </a:r>
          </a:p>
          <a:p>
            <a:r>
              <a:rPr lang="en-US" altLang="ko-KR" sz="2000" dirty="0" err="1"/>
              <a:t>plt.plot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x,y,'k</a:t>
            </a:r>
            <a:r>
              <a:rPr lang="en-US" altLang="ko-KR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734511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Drill902:</a:t>
            </a:r>
            <a:r>
              <a:rPr lang="ko-KR" altLang="en-US" sz="2600" b="1" spc="-60" dirty="0">
                <a:solidFill>
                  <a:srgbClr val="004C86"/>
                </a:solidFill>
              </a:rPr>
              <a:t> 임의의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머신러닝</a:t>
            </a:r>
            <a:r>
              <a:rPr lang="ko-KR" altLang="en-US" sz="2600" b="1" spc="-60" dirty="0">
                <a:solidFill>
                  <a:srgbClr val="004C86"/>
                </a:solidFill>
              </a:rPr>
              <a:t> 모형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29934"/>
            <a:ext cx="7560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from </a:t>
            </a:r>
            <a:r>
              <a:rPr lang="en-US" altLang="ko-KR" sz="2000" dirty="0" err="1"/>
              <a:t>sklearn.svm</a:t>
            </a:r>
            <a:r>
              <a:rPr lang="en-US" altLang="ko-KR" sz="2000" dirty="0"/>
              <a:t> import SVC # </a:t>
            </a:r>
            <a:r>
              <a:rPr lang="en-US" altLang="ko-KR" sz="2000" dirty="0" err="1"/>
              <a:t>Supprt</a:t>
            </a:r>
            <a:r>
              <a:rPr lang="en-US" altLang="ko-KR" sz="2000" dirty="0"/>
              <a:t> Vector Classifier</a:t>
            </a:r>
          </a:p>
          <a:p>
            <a:endParaRPr lang="en-US" altLang="ko-KR" sz="2000" dirty="0"/>
          </a:p>
          <a:p>
            <a:r>
              <a:rPr lang="en-US" altLang="ko-KR" sz="2000" dirty="0"/>
              <a:t>y =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['Virus Present']</a:t>
            </a:r>
          </a:p>
          <a:p>
            <a:r>
              <a:rPr lang="en-US" altLang="ko-KR" sz="2000" dirty="0"/>
              <a:t>X = </a:t>
            </a:r>
            <a:r>
              <a:rPr lang="en-US" altLang="ko-KR" sz="2000" dirty="0" err="1"/>
              <a:t>df.drop</a:t>
            </a:r>
            <a:r>
              <a:rPr lang="en-US" altLang="ko-KR" sz="2000" dirty="0"/>
              <a:t>('Virus </a:t>
            </a:r>
            <a:r>
              <a:rPr lang="en-US" altLang="ko-KR" sz="2000" dirty="0" err="1"/>
              <a:t>Present',axis</a:t>
            </a:r>
            <a:r>
              <a:rPr lang="en-US" altLang="ko-KR" sz="2000" dirty="0"/>
              <a:t>=1) </a:t>
            </a:r>
          </a:p>
          <a:p>
            <a:endParaRPr lang="en-US" altLang="ko-KR" sz="2000" dirty="0"/>
          </a:p>
          <a:p>
            <a:r>
              <a:rPr lang="en-US" altLang="ko-KR" sz="2000" dirty="0"/>
              <a:t>model = SVC(kernel='linear', C=1000)</a:t>
            </a:r>
          </a:p>
          <a:p>
            <a:r>
              <a:rPr lang="en-US" altLang="ko-KR" sz="2000" dirty="0" err="1"/>
              <a:t>model.fit</a:t>
            </a:r>
            <a:r>
              <a:rPr lang="en-US" altLang="ko-KR" sz="2000" dirty="0"/>
              <a:t>(X, y)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This is imported from the supplemental 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file</a:t>
            </a:r>
          </a:p>
          <a:p>
            <a:r>
              <a:rPr lang="en-US" altLang="ko-KR" sz="2000" dirty="0"/>
              <a:t># https://scikit-learn.org/stable/auto_examples/svm/plot_separating_hyperplane.html</a:t>
            </a:r>
          </a:p>
          <a:p>
            <a:r>
              <a:rPr lang="en-US" altLang="ko-KR" sz="2000" dirty="0"/>
              <a:t>from </a:t>
            </a:r>
            <a:r>
              <a:rPr lang="en-US" altLang="ko-KR" sz="2000" dirty="0" err="1"/>
              <a:t>svm_margin_plot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plot_svm_boundary</a:t>
            </a:r>
            <a:endParaRPr lang="en-US" altLang="ko-KR" sz="2000" dirty="0"/>
          </a:p>
          <a:p>
            <a:r>
              <a:rPr lang="en-US" altLang="ko-KR" sz="2000" dirty="0" err="1"/>
              <a:t>plot_svm_boundary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model,X,y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7963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1610" y="3182778"/>
            <a:ext cx="70207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60" dirty="0">
                <a:solidFill>
                  <a:srgbClr val="004C86"/>
                </a:solidFill>
              </a:rPr>
              <a:t> Unsupervised Machine Learning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35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Unsupervised Machine Learning </a:t>
            </a:r>
            <a:r>
              <a:rPr lang="ko-KR" altLang="en-US" sz="2600" b="1" spc="-60" dirty="0">
                <a:solidFill>
                  <a:srgbClr val="FF0000"/>
                </a:solidFill>
              </a:rPr>
              <a:t> </a:t>
            </a:r>
            <a:r>
              <a:rPr lang="en-US" altLang="ko-KR" sz="2600" b="1" spc="-60" dirty="0">
                <a:solidFill>
                  <a:srgbClr val="FF0000"/>
                </a:solidFill>
              </a:rPr>
              <a:t> 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00" y="2142000"/>
            <a:ext cx="8410072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ko-KR" sz="2400" spc="-80" dirty="0"/>
              <a:t>Unsupervised ML: </a:t>
            </a:r>
            <a:r>
              <a:rPr lang="ko-KR" altLang="en-US" sz="2400" spc="-80" dirty="0"/>
              <a:t>라벨이 없는 데이터</a:t>
            </a:r>
            <a:r>
              <a:rPr lang="en-US" altLang="ko-KR" sz="2400" spc="-80" dirty="0"/>
              <a:t>(labelled data)</a:t>
            </a:r>
            <a:r>
              <a:rPr lang="ko-KR" altLang="en-US" sz="2400" spc="-80" dirty="0"/>
              <a:t>의 구조를 찾기 위해 활용</a:t>
            </a:r>
            <a:r>
              <a:rPr lang="en-US" altLang="ko-KR" sz="2400" spc="-80" dirty="0"/>
              <a:t>. </a:t>
            </a:r>
            <a:r>
              <a:rPr lang="ko-KR" altLang="en-US" sz="2400" spc="-80" dirty="0"/>
              <a:t>즉</a:t>
            </a:r>
            <a:r>
              <a:rPr lang="en-US" altLang="ko-KR" sz="2400" spc="-80" dirty="0"/>
              <a:t> </a:t>
            </a:r>
            <a:r>
              <a:rPr lang="ko-KR" altLang="en-US" sz="2400" spc="-80" dirty="0"/>
              <a:t>원시데이터를 활용하여 흥미로운 구조를 찾아냄</a:t>
            </a:r>
            <a:endParaRPr lang="en-US" altLang="ko-KR" sz="2400" spc="-8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400" spc="-80" dirty="0"/>
              <a:t>Clustering: </a:t>
            </a:r>
            <a:r>
              <a:rPr lang="ko-KR" altLang="en-US" sz="2400" spc="-80" dirty="0"/>
              <a:t>비슷한 성질의 그룹을 찾기 위해 활용</a:t>
            </a:r>
            <a:endParaRPr lang="en-US" altLang="ko-KR" sz="2400" spc="-8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400" spc="-80" dirty="0"/>
              <a:t>Transformation: </a:t>
            </a:r>
            <a:r>
              <a:rPr lang="ko-KR" altLang="en-US" sz="2400" spc="-80" dirty="0"/>
              <a:t>원데이터에서 정보를 추출</a:t>
            </a:r>
            <a:endParaRPr lang="en-US" altLang="ko-KR" sz="2400" spc="-8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400" spc="-80" dirty="0"/>
              <a:t>Outlier Detection: </a:t>
            </a:r>
            <a:r>
              <a:rPr lang="ko-KR" altLang="en-US" sz="2400" spc="-80" dirty="0"/>
              <a:t>특이 성질을 가진 패턴을 찾기 위해 활용 </a:t>
            </a:r>
            <a:endParaRPr lang="en-US" altLang="ko-KR" sz="2400" spc="-8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ko-KR" altLang="en-US" sz="1600" spc="-80" dirty="0"/>
          </a:p>
        </p:txBody>
      </p:sp>
    </p:spTree>
    <p:extLst>
      <p:ext uri="{BB962C8B-B14F-4D97-AF65-F5344CB8AC3E}">
        <p14:creationId xmlns:p14="http://schemas.microsoft.com/office/powerpoint/2010/main" val="344822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02204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Ridge Regression </a:t>
            </a:r>
            <a:r>
              <a:rPr lang="ko-KR" altLang="en-US" sz="2600" b="1" spc="-60" dirty="0">
                <a:solidFill>
                  <a:srgbClr val="FF0000"/>
                </a:solidFill>
              </a:rPr>
              <a:t>예제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400" y="694647"/>
            <a:ext cx="841007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000" spc="-80" dirty="0" err="1"/>
              <a:t>릿지</a:t>
            </a:r>
            <a:r>
              <a:rPr lang="ko-KR" altLang="en-US" sz="2000" spc="-80" dirty="0"/>
              <a:t> 회귀분석</a:t>
            </a:r>
            <a:r>
              <a:rPr lang="en-US" altLang="ko-KR" sz="2000" spc="-80" dirty="0"/>
              <a:t>(Ridge Regression)</a:t>
            </a:r>
            <a:r>
              <a:rPr lang="ko-KR" altLang="en-US" sz="2000" spc="-80" dirty="0"/>
              <a:t>일반 회귀 분석하고 모양이 같지만 </a:t>
            </a:r>
            <a:r>
              <a:rPr lang="ko-KR" altLang="en-US" sz="2000" spc="-80" dirty="0" err="1"/>
              <a:t>모수</a:t>
            </a:r>
            <a:r>
              <a:rPr lang="ko-KR" altLang="en-US" sz="2000" spc="-80" dirty="0"/>
              <a:t> 추정 값을 </a:t>
            </a:r>
            <a:r>
              <a:rPr lang="en-US" altLang="ko-KR" sz="2000" spc="-80" dirty="0"/>
              <a:t>0 </a:t>
            </a:r>
            <a:r>
              <a:rPr lang="ko-KR" altLang="en-US" sz="2000" spc="-80" dirty="0"/>
              <a:t>방향으로 축소 시킴 </a:t>
            </a:r>
            <a:endParaRPr lang="en-US" altLang="ko-KR" sz="2000" spc="-8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ko-KR" altLang="en-US" sz="1600" spc="-8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9CADAC-D90A-D95C-04DA-84C2FA35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50419"/>
            <a:ext cx="6171406" cy="40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1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Unsupervised ML: K-Mean </a:t>
            </a:r>
            <a:r>
              <a:rPr lang="ko-KR" altLang="en-US" sz="2600" b="1" spc="-60" dirty="0" err="1">
                <a:solidFill>
                  <a:srgbClr val="FF0000"/>
                </a:solidFill>
              </a:rPr>
              <a:t>클러스터링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전체 표본을 </a:t>
            </a:r>
            <a:r>
              <a:rPr lang="en-US" altLang="ko-KR" dirty="0"/>
              <a:t>K</a:t>
            </a:r>
            <a:r>
              <a:rPr lang="ko-KR" altLang="en-US" dirty="0"/>
              <a:t>개의 클러스터</a:t>
            </a:r>
            <a:r>
              <a:rPr lang="en-US" altLang="ko-KR" dirty="0"/>
              <a:t>(</a:t>
            </a:r>
            <a:r>
              <a:rPr lang="ko-KR" altLang="en-US" dirty="0"/>
              <a:t>군집</a:t>
            </a:r>
            <a:r>
              <a:rPr lang="en-US" altLang="ko-KR" dirty="0"/>
              <a:t>)</a:t>
            </a:r>
            <a:r>
              <a:rPr lang="ko-KR" altLang="en-US" dirty="0"/>
              <a:t>으로 나누는 기법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군집은 하나의 중심</a:t>
            </a:r>
            <a:r>
              <a:rPr lang="en-US" altLang="ko-KR" dirty="0"/>
              <a:t>(centroid)</a:t>
            </a:r>
            <a:r>
              <a:rPr lang="ko-KR" altLang="en-US" dirty="0"/>
              <a:t>을 가지고</a:t>
            </a:r>
            <a:r>
              <a:rPr lang="en-US" altLang="ko-KR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개체는 가장 가까운 중심에 할당되며</a:t>
            </a:r>
            <a:r>
              <a:rPr lang="en-US" altLang="ko-KR" dirty="0"/>
              <a:t>, </a:t>
            </a:r>
            <a:r>
              <a:rPr lang="ko-KR" altLang="en-US" dirty="0"/>
              <a:t>같은 중심에 할당된 개체들이 모여 하나의 군집을 형성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따라서 사용자가 사전에 군집 수</a:t>
            </a:r>
            <a:r>
              <a:rPr lang="en-US" altLang="ko-KR" dirty="0"/>
              <a:t>(k)</a:t>
            </a:r>
            <a:r>
              <a:rPr lang="ko-KR" altLang="en-US" dirty="0"/>
              <a:t>가 정해야 알고리즘을 실행 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시작 단계에서는 보통 </a:t>
            </a:r>
            <a:r>
              <a:rPr lang="ko-KR" altLang="en-US" dirty="0" err="1"/>
              <a:t>랜덤하게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중심을 정함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중심에 대해 각 표본에서 거리를 구하고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거리를 바탕으로 각 클러스터의 무게중심을 새로운 중심으로 업데이트함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업데이트가 더 이상 되지 않을 때까지 반복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68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Unsupervised ML: K-Mean </a:t>
            </a:r>
            <a:r>
              <a:rPr lang="ko-KR" altLang="en-US" sz="2600" b="1" spc="-60" dirty="0" err="1">
                <a:solidFill>
                  <a:srgbClr val="FF0000"/>
                </a:solidFill>
              </a:rPr>
              <a:t>클러스터링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90" y="1619476"/>
            <a:ext cx="6447619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57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Unsupervised ML: K-Mean </a:t>
            </a:r>
            <a:r>
              <a:rPr lang="ko-KR" altLang="en-US" sz="2600" b="1" spc="-60" dirty="0" err="1">
                <a:solidFill>
                  <a:srgbClr val="FF0000"/>
                </a:solidFill>
              </a:rPr>
              <a:t>클러스터링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1" y="1700808"/>
            <a:ext cx="6533333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0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Unsupervised ML: K-Mean </a:t>
            </a:r>
            <a:r>
              <a:rPr lang="ko-KR" altLang="en-US" sz="2600" b="1" spc="-60" dirty="0" err="1">
                <a:solidFill>
                  <a:srgbClr val="FF0000"/>
                </a:solidFill>
              </a:rPr>
              <a:t>클러스터링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4" y="1729000"/>
            <a:ext cx="6428571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3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Unsupervised ML: K-Mean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클러스터링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</a:t>
            </a:r>
            <a:r>
              <a:rPr lang="en-US" altLang="ko-KR" dirty="0"/>
              <a:t> import datasets</a:t>
            </a:r>
          </a:p>
          <a:p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r>
              <a:rPr lang="en-US" altLang="ko-KR" dirty="0"/>
              <a:t>iris = </a:t>
            </a:r>
            <a:r>
              <a:rPr lang="en-US" altLang="ko-KR" dirty="0" err="1"/>
              <a:t>datasets.load_iris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labels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iris.target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labels.columns</a:t>
            </a:r>
            <a:r>
              <a:rPr lang="en-US" altLang="ko-KR" dirty="0"/>
              <a:t>=['labels']</a:t>
            </a:r>
          </a:p>
          <a:p>
            <a:r>
              <a:rPr lang="en-US" altLang="ko-KR" dirty="0"/>
              <a:t>data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iris.data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data.columns</a:t>
            </a:r>
            <a:r>
              <a:rPr lang="en-US" altLang="ko-KR" dirty="0"/>
              <a:t>=['Sepal </a:t>
            </a:r>
            <a:r>
              <a:rPr lang="en-US" altLang="ko-KR" dirty="0" err="1"/>
              <a:t>length','Sepal</a:t>
            </a:r>
            <a:r>
              <a:rPr lang="en-US" altLang="ko-KR" dirty="0"/>
              <a:t> </a:t>
            </a:r>
            <a:r>
              <a:rPr lang="en-US" altLang="ko-KR" dirty="0" err="1"/>
              <a:t>width','Petal</a:t>
            </a:r>
            <a:r>
              <a:rPr lang="en-US" altLang="ko-KR" dirty="0"/>
              <a:t> </a:t>
            </a:r>
            <a:r>
              <a:rPr lang="en-US" altLang="ko-KR" dirty="0" err="1"/>
              <a:t>length','Petal</a:t>
            </a:r>
            <a:r>
              <a:rPr lang="en-US" altLang="ko-KR" dirty="0"/>
              <a:t> width']</a:t>
            </a:r>
          </a:p>
          <a:p>
            <a:r>
              <a:rPr lang="en-US" altLang="ko-KR" dirty="0"/>
              <a:t>data = </a:t>
            </a:r>
            <a:r>
              <a:rPr lang="en-US" altLang="ko-KR" dirty="0" err="1"/>
              <a:t>pd.concat</a:t>
            </a:r>
            <a:r>
              <a:rPr lang="en-US" altLang="ko-KR" dirty="0"/>
              <a:t>([</a:t>
            </a:r>
            <a:r>
              <a:rPr lang="en-US" altLang="ko-KR" dirty="0" err="1"/>
              <a:t>data,labels</a:t>
            </a:r>
            <a:r>
              <a:rPr lang="en-US" altLang="ko-KR" dirty="0"/>
              <a:t>],axis=1)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data.head</a:t>
            </a:r>
            <a:r>
              <a:rPr lang="en-US" altLang="ko-KR" dirty="0"/>
              <a:t>())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041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Unsupervised ML: </a:t>
            </a:r>
            <a:r>
              <a:rPr lang="en-US" altLang="ko-KR" sz="2600" b="1" spc="-60">
                <a:solidFill>
                  <a:srgbClr val="004C86"/>
                </a:solidFill>
              </a:rPr>
              <a:t>K-Mean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클러스터링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Sepal length  Sepal width  Petal length  Petal width  labels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0           5.1          3.5           1.4          0.2       0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1           4.9          3.0           1.4          0.2       0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2           4.7          3.2           1.3          0.2       0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3           4.6          3.1           1.5          0.2       0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4           5.0          3.6           1.4          0.2       0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749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Unsupervised ML: </a:t>
            </a:r>
            <a:r>
              <a:rPr lang="en-US" altLang="ko-KR" sz="2600" b="1" spc="-60">
                <a:solidFill>
                  <a:srgbClr val="004C86"/>
                </a:solidFill>
              </a:rPr>
              <a:t>K-Mean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클러스터링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= data[ ['Sepal </a:t>
            </a:r>
            <a:r>
              <a:rPr lang="en-US" altLang="ko-KR" dirty="0" err="1"/>
              <a:t>length','Sepal</a:t>
            </a:r>
            <a:r>
              <a:rPr lang="en-US" altLang="ko-KR" dirty="0"/>
              <a:t> width']]</a:t>
            </a:r>
          </a:p>
          <a:p>
            <a:r>
              <a:rPr lang="en-US" altLang="ko-KR" dirty="0" err="1"/>
              <a:t>feature.head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Sepal length  Sepal width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0           5.1          3.5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1           4.9          3.0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2           4.7          3.2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3           4.6          3.1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4           5.0          3.6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324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Unsupervised ML: </a:t>
            </a:r>
            <a:r>
              <a:rPr lang="en-US" altLang="ko-KR" sz="2600" b="1" spc="-60">
                <a:solidFill>
                  <a:srgbClr val="004C86"/>
                </a:solidFill>
              </a:rPr>
              <a:t>K-Mean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클러스터링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sklearn.cluster</a:t>
            </a:r>
            <a:r>
              <a:rPr lang="en-US" altLang="ko-KR" dirty="0"/>
              <a:t> import </a:t>
            </a:r>
            <a:r>
              <a:rPr lang="en-US" altLang="ko-KR" dirty="0" err="1"/>
              <a:t>KMeans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seaborn</a:t>
            </a:r>
            <a:r>
              <a:rPr lang="en-US" altLang="ko-KR" dirty="0"/>
              <a:t> as </a:t>
            </a:r>
            <a:r>
              <a:rPr lang="en-US" altLang="ko-KR" dirty="0" err="1"/>
              <a:t>sns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create model and prediction</a:t>
            </a:r>
          </a:p>
          <a:p>
            <a:r>
              <a:rPr lang="en-US" altLang="ko-KR" dirty="0"/>
              <a:t>model = </a:t>
            </a:r>
            <a:r>
              <a:rPr lang="en-US" altLang="ko-KR" dirty="0" err="1"/>
              <a:t>KMeans</a:t>
            </a:r>
            <a:r>
              <a:rPr lang="en-US" altLang="ko-KR" dirty="0"/>
              <a:t>(</a:t>
            </a:r>
            <a:r>
              <a:rPr lang="en-US" altLang="ko-KR" dirty="0" err="1"/>
              <a:t>n_clusters</a:t>
            </a:r>
            <a:r>
              <a:rPr lang="en-US" altLang="ko-KR" dirty="0"/>
              <a:t>=3,algorithm='auto')</a:t>
            </a:r>
          </a:p>
          <a:p>
            <a:r>
              <a:rPr lang="en-US" altLang="ko-KR" dirty="0" err="1"/>
              <a:t>model.fit</a:t>
            </a:r>
            <a:r>
              <a:rPr lang="en-US" altLang="ko-KR" dirty="0"/>
              <a:t>(feature)</a:t>
            </a:r>
          </a:p>
          <a:p>
            <a:r>
              <a:rPr lang="en-US" altLang="ko-KR" dirty="0"/>
              <a:t>predict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model.predict</a:t>
            </a:r>
            <a:r>
              <a:rPr lang="en-US" altLang="ko-KR" dirty="0"/>
              <a:t>(feature))</a:t>
            </a:r>
          </a:p>
          <a:p>
            <a:r>
              <a:rPr lang="en-US" altLang="ko-KR" dirty="0" err="1"/>
              <a:t>predict.columns</a:t>
            </a:r>
            <a:r>
              <a:rPr lang="en-US" altLang="ko-KR" dirty="0"/>
              <a:t>=['predict']</a:t>
            </a:r>
          </a:p>
          <a:p>
            <a:endParaRPr lang="en-US" altLang="ko-KR" dirty="0"/>
          </a:p>
          <a:p>
            <a:r>
              <a:rPr lang="en-US" altLang="ko-KR" dirty="0"/>
              <a:t># concatenate labels to </a:t>
            </a:r>
            <a:r>
              <a:rPr lang="en-US" altLang="ko-KR" dirty="0" err="1"/>
              <a:t>df</a:t>
            </a:r>
            <a:r>
              <a:rPr lang="en-US" altLang="ko-KR" dirty="0"/>
              <a:t> as a new column</a:t>
            </a:r>
          </a:p>
          <a:p>
            <a:r>
              <a:rPr lang="en-US" altLang="ko-KR" dirty="0"/>
              <a:t>r = </a:t>
            </a:r>
            <a:r>
              <a:rPr lang="en-US" altLang="ko-KR" dirty="0" err="1"/>
              <a:t>pd.concat</a:t>
            </a:r>
            <a:r>
              <a:rPr lang="en-US" altLang="ko-KR" dirty="0"/>
              <a:t>([</a:t>
            </a:r>
            <a:r>
              <a:rPr lang="en-US" altLang="ko-KR" dirty="0" err="1"/>
              <a:t>feature,predict</a:t>
            </a:r>
            <a:r>
              <a:rPr lang="en-US" altLang="ko-KR" dirty="0"/>
              <a:t>],axis=1)</a:t>
            </a:r>
          </a:p>
          <a:p>
            <a:endParaRPr lang="en-US" altLang="ko-KR" dirty="0"/>
          </a:p>
          <a:p>
            <a:r>
              <a:rPr lang="en-US" altLang="ko-KR" dirty="0"/>
              <a:t>print(r)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50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Unsupervised ML: </a:t>
            </a:r>
            <a:r>
              <a:rPr lang="en-US" altLang="ko-KR" sz="2600" b="1" spc="-60">
                <a:solidFill>
                  <a:srgbClr val="004C86"/>
                </a:solidFill>
              </a:rPr>
              <a:t>K-Mean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클러스터링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Sepal length  Sepal width  predict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0             5.1          3.5        2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1             4.9          3.0        2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2             4.7          3.2        2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3             4.6          3.1        2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4             5.0          3.6        2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..            ...          ...      ...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145           6.7          3.0        1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146           6.3          2.5        0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147           6.5          3.0        1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148           6.2          3.4        1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149           5.9          3.0        0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7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Unsupervised ML: </a:t>
            </a:r>
            <a:r>
              <a:rPr lang="en-US" altLang="ko-KR" sz="2600" b="1" spc="-60">
                <a:solidFill>
                  <a:srgbClr val="004C86"/>
                </a:solidFill>
              </a:rPr>
              <a:t>K-Mean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클러스터링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centers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model.cluster_centers_,columns</a:t>
            </a:r>
            <a:r>
              <a:rPr lang="en-US" altLang="ko-KR" dirty="0"/>
              <a:t>=['Sepal </a:t>
            </a:r>
            <a:r>
              <a:rPr lang="en-US" altLang="ko-KR" dirty="0" err="1"/>
              <a:t>length','Sepal</a:t>
            </a:r>
            <a:r>
              <a:rPr lang="en-US" altLang="ko-KR" dirty="0"/>
              <a:t> width'])</a:t>
            </a:r>
          </a:p>
          <a:p>
            <a:r>
              <a:rPr lang="en-US" altLang="ko-KR" dirty="0" err="1"/>
              <a:t>center_x</a:t>
            </a:r>
            <a:r>
              <a:rPr lang="en-US" altLang="ko-KR" dirty="0"/>
              <a:t> = centers['Sepal length']</a:t>
            </a:r>
          </a:p>
          <a:p>
            <a:r>
              <a:rPr lang="en-US" altLang="ko-KR" dirty="0" err="1"/>
              <a:t>center_y</a:t>
            </a:r>
            <a:r>
              <a:rPr lang="en-US" altLang="ko-KR" dirty="0"/>
              <a:t> = centers['Sepal width']</a:t>
            </a:r>
          </a:p>
          <a:p>
            <a:endParaRPr lang="en-US" altLang="ko-KR" dirty="0"/>
          </a:p>
          <a:p>
            <a:r>
              <a:rPr lang="en-US" altLang="ko-KR" dirty="0"/>
              <a:t># scatter plot</a:t>
            </a:r>
          </a:p>
          <a:p>
            <a:r>
              <a:rPr lang="en-US" altLang="ko-KR" dirty="0" err="1"/>
              <a:t>plt.scatter</a:t>
            </a:r>
            <a:r>
              <a:rPr lang="en-US" altLang="ko-KR" dirty="0"/>
              <a:t>(r['Sepal length'],r['Sepal width'],c=r['predict'],alpha=0.5)</a:t>
            </a:r>
          </a:p>
          <a:p>
            <a:r>
              <a:rPr lang="en-US" altLang="ko-KR" dirty="0" err="1"/>
              <a:t>plt.scatter</a:t>
            </a:r>
            <a:r>
              <a:rPr lang="en-US" altLang="ko-KR" dirty="0"/>
              <a:t>(</a:t>
            </a:r>
            <a:r>
              <a:rPr lang="en-US" altLang="ko-KR" dirty="0" err="1"/>
              <a:t>center_x,center_y,s</a:t>
            </a:r>
            <a:r>
              <a:rPr lang="en-US" altLang="ko-KR" dirty="0"/>
              <a:t>=50,marker='</a:t>
            </a:r>
            <a:r>
              <a:rPr lang="en-US" altLang="ko-KR" dirty="0" err="1"/>
              <a:t>D',c</a:t>
            </a:r>
            <a:r>
              <a:rPr lang="en-US" altLang="ko-KR" dirty="0"/>
              <a:t>='r')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3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663" y="360556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ML  </a:t>
            </a:r>
            <a:r>
              <a:rPr lang="ko-KR" altLang="en-US" sz="2600" b="1" spc="-60">
                <a:solidFill>
                  <a:srgbClr val="FF0000"/>
                </a:solidFill>
              </a:rPr>
              <a:t>예제 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00" y="852999"/>
            <a:ext cx="8410072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ko-KR" sz="1400" spc="-80" dirty="0"/>
              <a:t>import </a:t>
            </a:r>
            <a:r>
              <a:rPr lang="en-US" altLang="ko-KR" sz="1400" spc="-80" dirty="0" err="1"/>
              <a:t>numpy</a:t>
            </a:r>
            <a:r>
              <a:rPr lang="en-US" altLang="ko-KR" sz="1400" spc="-80" dirty="0"/>
              <a:t> as np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import pandas as pd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import </a:t>
            </a:r>
            <a:r>
              <a:rPr lang="en-US" altLang="ko-KR" sz="1400" spc="-80" dirty="0" err="1"/>
              <a:t>matplotlib.pyplot</a:t>
            </a:r>
            <a:r>
              <a:rPr lang="en-US" altLang="ko-KR" sz="1400" spc="-80" dirty="0"/>
              <a:t> as </a:t>
            </a:r>
            <a:r>
              <a:rPr lang="en-US" altLang="ko-KR" sz="1400" spc="-80" dirty="0" err="1"/>
              <a:t>plt</a:t>
            </a: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import seaborn as </a:t>
            </a:r>
            <a:r>
              <a:rPr lang="en-US" altLang="ko-KR" sz="1400" spc="-80" dirty="0" err="1"/>
              <a:t>sns</a:t>
            </a: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df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pd.read_csv</a:t>
            </a:r>
            <a:r>
              <a:rPr lang="en-US" altLang="ko-KR" sz="1400" spc="-80" dirty="0"/>
              <a:t>(“Advertising.csv”)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## CREATE X and y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X = </a:t>
            </a:r>
            <a:r>
              <a:rPr lang="en-US" altLang="ko-KR" sz="1400" spc="-80" dirty="0" err="1"/>
              <a:t>df.drop</a:t>
            </a:r>
            <a:r>
              <a:rPr lang="en-US" altLang="ko-KR" sz="1400" spc="-80" dirty="0"/>
              <a:t>(‘</a:t>
            </a:r>
            <a:r>
              <a:rPr lang="en-US" altLang="ko-KR" sz="1400" spc="-80" dirty="0" err="1"/>
              <a:t>sales’,axis</a:t>
            </a:r>
            <a:r>
              <a:rPr lang="en-US" altLang="ko-KR" sz="1400" spc="-80" dirty="0"/>
              <a:t>=1)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y = </a:t>
            </a:r>
            <a:r>
              <a:rPr lang="en-US" altLang="ko-KR" sz="1400" spc="-80" dirty="0" err="1"/>
              <a:t>df</a:t>
            </a:r>
            <a:r>
              <a:rPr lang="en-US" altLang="ko-KR" sz="1400" spc="-80" dirty="0"/>
              <a:t>[‘sales’]</a:t>
            </a:r>
          </a:p>
          <a:p>
            <a:pPr lvl="1">
              <a:spcBef>
                <a:spcPts val="600"/>
              </a:spcBef>
            </a:pP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TRAIN TEST SPLIT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from </a:t>
            </a:r>
            <a:r>
              <a:rPr lang="en-US" altLang="ko-KR" sz="1400" spc="-80" dirty="0" err="1"/>
              <a:t>sklearn.model_selection</a:t>
            </a:r>
            <a:r>
              <a:rPr lang="en-US" altLang="ko-KR" sz="1400" spc="-80" dirty="0"/>
              <a:t> import </a:t>
            </a:r>
            <a:r>
              <a:rPr lang="en-US" altLang="ko-KR" sz="1400" spc="-80" dirty="0" err="1"/>
              <a:t>train_test_split</a:t>
            </a: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, </a:t>
            </a:r>
            <a:r>
              <a:rPr lang="en-US" altLang="ko-KR" sz="1400" spc="-80" dirty="0" err="1"/>
              <a:t>X_test</a:t>
            </a:r>
            <a:r>
              <a:rPr lang="en-US" altLang="ko-KR" sz="1400" spc="-80" dirty="0"/>
              <a:t>, </a:t>
            </a:r>
            <a:r>
              <a:rPr lang="en-US" altLang="ko-KR" sz="1400" spc="-80" dirty="0" err="1"/>
              <a:t>y_train</a:t>
            </a:r>
            <a:r>
              <a:rPr lang="en-US" altLang="ko-KR" sz="1400" spc="-80" dirty="0"/>
              <a:t>, </a:t>
            </a:r>
            <a:r>
              <a:rPr lang="en-US" altLang="ko-KR" sz="1400" spc="-80" dirty="0" err="1"/>
              <a:t>y_test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train_test_split</a:t>
            </a:r>
            <a:r>
              <a:rPr lang="en-US" altLang="ko-KR" sz="1400" spc="-80" dirty="0"/>
              <a:t>(X, y, </a:t>
            </a:r>
            <a:r>
              <a:rPr lang="en-US" altLang="ko-KR" sz="1400" spc="-80" dirty="0" err="1"/>
              <a:t>test_size</a:t>
            </a:r>
            <a:r>
              <a:rPr lang="en-US" altLang="ko-KR" sz="1400" spc="-80" dirty="0"/>
              <a:t>=0.3, </a:t>
            </a:r>
            <a:r>
              <a:rPr lang="en-US" altLang="ko-KR" sz="1400" spc="-80" dirty="0" err="1"/>
              <a:t>random_state</a:t>
            </a:r>
            <a:r>
              <a:rPr lang="en-US" altLang="ko-KR" sz="1400" spc="-80" dirty="0"/>
              <a:t>=101)</a:t>
            </a:r>
          </a:p>
          <a:p>
            <a:pPr lvl="1">
              <a:spcBef>
                <a:spcPts val="600"/>
              </a:spcBef>
            </a:pP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SCALE DATA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from </a:t>
            </a:r>
            <a:r>
              <a:rPr lang="en-US" altLang="ko-KR" sz="1400" spc="-80" dirty="0" err="1"/>
              <a:t>sklearn.preprocessing</a:t>
            </a:r>
            <a:r>
              <a:rPr lang="en-US" altLang="ko-KR" sz="1400" spc="-80" dirty="0"/>
              <a:t> import </a:t>
            </a:r>
            <a:r>
              <a:rPr lang="en-US" altLang="ko-KR" sz="1400" spc="-80" dirty="0" err="1"/>
              <a:t>StandardScaler</a:t>
            </a: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scaler = </a:t>
            </a:r>
            <a:r>
              <a:rPr lang="en-US" altLang="ko-KR" sz="1400" spc="-80" dirty="0" err="1"/>
              <a:t>StandardScaler</a:t>
            </a:r>
            <a:r>
              <a:rPr lang="en-US" altLang="ko-KR" sz="1400" spc="-80" dirty="0"/>
              <a:t>()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scaler.fit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scaler.transform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X_test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scaler.transform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X_test</a:t>
            </a:r>
            <a:r>
              <a:rPr lang="en-US" altLang="ko-KR" sz="1400" spc="-80" dirty="0"/>
              <a:t>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ko-KR" altLang="en-US" sz="1600" spc="-80" dirty="0"/>
          </a:p>
        </p:txBody>
      </p:sp>
    </p:spTree>
    <p:extLst>
      <p:ext uri="{BB962C8B-B14F-4D97-AF65-F5344CB8AC3E}">
        <p14:creationId xmlns:p14="http://schemas.microsoft.com/office/powerpoint/2010/main" val="2352325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Unsupervised ML: </a:t>
            </a:r>
            <a:r>
              <a:rPr lang="en-US" altLang="ko-KR" sz="2600" b="1" spc="-60">
                <a:solidFill>
                  <a:srgbClr val="004C86"/>
                </a:solidFill>
              </a:rPr>
              <a:t>K-Mean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클러스터링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89" y="1340768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51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Unsupervised ML: </a:t>
            </a:r>
            <a:r>
              <a:rPr lang="en-US" altLang="ko-KR" sz="2600" b="1" spc="-60">
                <a:solidFill>
                  <a:srgbClr val="004C86"/>
                </a:solidFill>
              </a:rPr>
              <a:t>K-Mean </a:t>
            </a:r>
            <a:r>
              <a:rPr lang="ko-KR" altLang="en-US" sz="2600" b="1" spc="-60" dirty="0" err="1">
                <a:solidFill>
                  <a:srgbClr val="004C86"/>
                </a:solidFill>
              </a:rPr>
              <a:t>클러스터링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777686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ct</a:t>
            </a:r>
            <a:r>
              <a:rPr lang="en-US" altLang="ko-KR" dirty="0"/>
              <a:t> = </a:t>
            </a:r>
            <a:r>
              <a:rPr lang="en-US" altLang="ko-KR" dirty="0" err="1"/>
              <a:t>pd.crosstab</a:t>
            </a:r>
            <a:r>
              <a:rPr lang="en-US" altLang="ko-KR" dirty="0"/>
              <a:t>(data['labels'],r['predict'])</a:t>
            </a:r>
          </a:p>
          <a:p>
            <a:r>
              <a:rPr lang="en-US" altLang="ko-KR" dirty="0"/>
              <a:t>print (</a:t>
            </a:r>
            <a:r>
              <a:rPr lang="en-US" altLang="ko-KR" dirty="0" err="1"/>
              <a:t>ct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predict   0   1   2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labels             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0        50   0   0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1         0  12  38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2         0  35  15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033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724827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004C86"/>
                </a:solidFill>
              </a:rPr>
              <a:t>Drill</a:t>
            </a:r>
            <a:r>
              <a:rPr lang="ko-KR" altLang="en-US" sz="2600" b="1" spc="-60" dirty="0">
                <a:solidFill>
                  <a:srgbClr val="004C86"/>
                </a:solidFill>
              </a:rPr>
              <a:t> </a:t>
            </a:r>
            <a:r>
              <a:rPr lang="en-US" altLang="ko-KR" sz="2600" b="1" spc="-60" dirty="0">
                <a:solidFill>
                  <a:srgbClr val="004C86"/>
                </a:solidFill>
              </a:rPr>
              <a:t>903:</a:t>
            </a:r>
            <a:r>
              <a:rPr lang="ko-KR" altLang="en-US" sz="2600" b="1" spc="-60" dirty="0">
                <a:solidFill>
                  <a:srgbClr val="004C86"/>
                </a:solidFill>
              </a:rPr>
              <a:t> </a:t>
            </a:r>
            <a:r>
              <a:rPr lang="en-US" altLang="ko-KR" sz="2600" b="1" spc="-60" dirty="0">
                <a:solidFill>
                  <a:srgbClr val="004C86"/>
                </a:solidFill>
              </a:rPr>
              <a:t>Inertia?</a:t>
            </a:r>
            <a:endParaRPr lang="ko-KR" altLang="en-US" sz="2600" b="1" spc="-6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556792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ks</a:t>
            </a:r>
            <a:r>
              <a:rPr lang="en-US" altLang="ko-KR" dirty="0"/>
              <a:t> = range(1,10)</a:t>
            </a:r>
          </a:p>
          <a:p>
            <a:r>
              <a:rPr lang="en-US" altLang="ko-KR" dirty="0"/>
              <a:t>inertias = []</a:t>
            </a:r>
          </a:p>
          <a:p>
            <a:endParaRPr lang="en-US" altLang="ko-KR" dirty="0"/>
          </a:p>
          <a:p>
            <a:r>
              <a:rPr lang="en-US" altLang="ko-KR" dirty="0"/>
              <a:t>for k in </a:t>
            </a:r>
            <a:r>
              <a:rPr lang="en-US" altLang="ko-KR" dirty="0" err="1"/>
              <a:t>ks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model = </a:t>
            </a:r>
            <a:r>
              <a:rPr lang="en-US" altLang="ko-KR" dirty="0" err="1"/>
              <a:t>KMeans</a:t>
            </a:r>
            <a:r>
              <a:rPr lang="en-US" altLang="ko-KR" dirty="0"/>
              <a:t>(</a:t>
            </a:r>
            <a:r>
              <a:rPr lang="en-US" altLang="ko-KR" dirty="0" err="1"/>
              <a:t>n_clusters</a:t>
            </a:r>
            <a:r>
              <a:rPr lang="en-US" altLang="ko-KR" dirty="0"/>
              <a:t>=k)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model.fit</a:t>
            </a:r>
            <a:r>
              <a:rPr lang="en-US" altLang="ko-KR" dirty="0"/>
              <a:t>(feature)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inertias.append</a:t>
            </a:r>
            <a:r>
              <a:rPr lang="en-US" altLang="ko-KR" dirty="0"/>
              <a:t>(</a:t>
            </a:r>
            <a:r>
              <a:rPr lang="en-US" altLang="ko-KR" dirty="0" err="1"/>
              <a:t>model.inertia</a:t>
            </a:r>
            <a:r>
              <a:rPr lang="en-US" altLang="ko-KR" dirty="0"/>
              <a:t>_)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# Plot </a:t>
            </a:r>
            <a:r>
              <a:rPr lang="en-US" altLang="ko-KR" dirty="0" err="1"/>
              <a:t>ks</a:t>
            </a:r>
            <a:r>
              <a:rPr lang="en-US" altLang="ko-KR" dirty="0"/>
              <a:t> vs inertias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ks</a:t>
            </a:r>
            <a:r>
              <a:rPr lang="en-US" altLang="ko-KR" dirty="0"/>
              <a:t>, inertias, '-o')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('number of clusters, k')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('inertia')</a:t>
            </a:r>
          </a:p>
          <a:p>
            <a:r>
              <a:rPr lang="en-US" altLang="ko-KR" dirty="0" err="1"/>
              <a:t>plt.xticks</a:t>
            </a:r>
            <a:r>
              <a:rPr lang="en-US" altLang="ko-KR" dirty="0"/>
              <a:t>(</a:t>
            </a:r>
            <a:r>
              <a:rPr lang="en-US" altLang="ko-KR" dirty="0" err="1"/>
              <a:t>ks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45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663" y="360556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ML  </a:t>
            </a:r>
            <a:r>
              <a:rPr lang="ko-KR" altLang="en-US" sz="2600" b="1" spc="-60">
                <a:solidFill>
                  <a:srgbClr val="FF0000"/>
                </a:solidFill>
              </a:rPr>
              <a:t>예제 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00" y="852999"/>
            <a:ext cx="84100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ko-KR" sz="1600" spc="-80" dirty="0"/>
              <a:t>from </a:t>
            </a:r>
            <a:r>
              <a:rPr lang="en-US" altLang="ko-KR" sz="1600" spc="-80" dirty="0" err="1"/>
              <a:t>sklearn.linear_model</a:t>
            </a:r>
            <a:r>
              <a:rPr lang="en-US" altLang="ko-KR" sz="1600" spc="-80" dirty="0"/>
              <a:t> import Ridge</a:t>
            </a:r>
          </a:p>
          <a:p>
            <a:pPr lvl="1">
              <a:spcBef>
                <a:spcPts val="600"/>
              </a:spcBef>
            </a:pPr>
            <a:r>
              <a:rPr lang="en-US" altLang="ko-KR" sz="1600" spc="-80" dirty="0"/>
              <a:t># Poor Alpha Choice on purpose!</a:t>
            </a:r>
          </a:p>
          <a:p>
            <a:pPr lvl="1">
              <a:spcBef>
                <a:spcPts val="600"/>
              </a:spcBef>
            </a:pPr>
            <a:r>
              <a:rPr lang="en-US" altLang="ko-KR" sz="1600" spc="-80" dirty="0"/>
              <a:t>model = Ridge(alpha=100)</a:t>
            </a:r>
          </a:p>
          <a:p>
            <a:pPr lvl="1">
              <a:spcBef>
                <a:spcPts val="600"/>
              </a:spcBef>
            </a:pPr>
            <a:r>
              <a:rPr lang="fr-FR" altLang="ko-KR" sz="1600" spc="-80" dirty="0"/>
              <a:t>model.fit(X_train,y_train)</a:t>
            </a:r>
            <a:endParaRPr lang="en-US" altLang="ko-KR" sz="1600" spc="-80" dirty="0"/>
          </a:p>
          <a:p>
            <a:pPr lvl="1">
              <a:spcBef>
                <a:spcPts val="600"/>
              </a:spcBef>
            </a:pPr>
            <a:r>
              <a:rPr lang="en-US" altLang="ko-KR" sz="1600" spc="-80" dirty="0" err="1"/>
              <a:t>y_pred</a:t>
            </a:r>
            <a:r>
              <a:rPr lang="en-US" altLang="ko-KR" sz="1600" spc="-80" dirty="0"/>
              <a:t> = </a:t>
            </a:r>
            <a:r>
              <a:rPr lang="en-US" altLang="ko-KR" sz="1600" spc="-80" dirty="0" err="1"/>
              <a:t>model.predict</a:t>
            </a:r>
            <a:r>
              <a:rPr lang="en-US" altLang="ko-KR" sz="1600" spc="-80" dirty="0"/>
              <a:t>(</a:t>
            </a:r>
            <a:r>
              <a:rPr lang="en-US" altLang="ko-KR" sz="1600" spc="-80" dirty="0" err="1"/>
              <a:t>X_test</a:t>
            </a:r>
            <a:r>
              <a:rPr lang="en-US" altLang="ko-KR" sz="1600" spc="-80" dirty="0"/>
              <a:t>)</a:t>
            </a:r>
          </a:p>
          <a:p>
            <a:pPr lvl="1">
              <a:spcBef>
                <a:spcPts val="600"/>
              </a:spcBef>
            </a:pPr>
            <a:endParaRPr lang="en-US" altLang="ko-KR" sz="1600" spc="-80" dirty="0"/>
          </a:p>
          <a:p>
            <a:pPr lvl="1">
              <a:spcBef>
                <a:spcPts val="600"/>
              </a:spcBef>
            </a:pPr>
            <a:r>
              <a:rPr lang="en-US" altLang="ko-KR" sz="1600" spc="-80" dirty="0"/>
              <a:t>from </a:t>
            </a:r>
            <a:r>
              <a:rPr lang="en-US" altLang="ko-KR" sz="1600" spc="-80" dirty="0" err="1"/>
              <a:t>sklearn.metrics</a:t>
            </a:r>
            <a:r>
              <a:rPr lang="en-US" altLang="ko-KR" sz="1600" spc="-80" dirty="0"/>
              <a:t> import </a:t>
            </a:r>
            <a:r>
              <a:rPr lang="en-US" altLang="ko-KR" sz="1600" spc="-80" dirty="0" err="1"/>
              <a:t>mean_squared_error</a:t>
            </a:r>
            <a:endParaRPr lang="en-US" altLang="ko-KR" sz="1600" spc="-80" dirty="0"/>
          </a:p>
          <a:p>
            <a:pPr lvl="1">
              <a:spcBef>
                <a:spcPts val="600"/>
              </a:spcBef>
            </a:pPr>
            <a:r>
              <a:rPr lang="en-US" altLang="ko-KR" sz="1600" spc="-80" dirty="0" err="1"/>
              <a:t>mean_squared_error</a:t>
            </a:r>
            <a:r>
              <a:rPr lang="en-US" altLang="ko-KR" sz="1600" spc="-80" dirty="0"/>
              <a:t>(</a:t>
            </a:r>
            <a:r>
              <a:rPr lang="en-US" altLang="ko-KR" sz="1600" spc="-80" dirty="0" err="1"/>
              <a:t>y_test,y_pred</a:t>
            </a:r>
            <a:r>
              <a:rPr lang="en-US" altLang="ko-KR" sz="1600" spc="-80" dirty="0"/>
              <a:t>)</a:t>
            </a:r>
          </a:p>
          <a:p>
            <a:pPr lvl="1">
              <a:spcBef>
                <a:spcPts val="600"/>
              </a:spcBef>
            </a:pPr>
            <a:endParaRPr lang="en-US" altLang="ko-KR" sz="1600" spc="-80" dirty="0"/>
          </a:p>
          <a:p>
            <a:pPr lvl="1">
              <a:spcBef>
                <a:spcPts val="600"/>
              </a:spcBef>
            </a:pPr>
            <a:r>
              <a:rPr lang="en-US" altLang="ko-KR" sz="1600" spc="-80" dirty="0"/>
              <a:t>model = Ridge(alpha=1)</a:t>
            </a:r>
          </a:p>
          <a:p>
            <a:pPr lvl="1">
              <a:spcBef>
                <a:spcPts val="600"/>
              </a:spcBef>
            </a:pPr>
            <a:r>
              <a:rPr lang="fr-FR" altLang="ko-KR" sz="1600" spc="-80" dirty="0"/>
              <a:t>model.fit(X_train,y_train)</a:t>
            </a:r>
            <a:endParaRPr lang="en-US" altLang="ko-KR" sz="1600" spc="-80" dirty="0"/>
          </a:p>
          <a:p>
            <a:pPr lvl="1">
              <a:spcBef>
                <a:spcPts val="600"/>
              </a:spcBef>
            </a:pPr>
            <a:r>
              <a:rPr lang="en-US" altLang="ko-KR" sz="1600" spc="-80" dirty="0" err="1"/>
              <a:t>y_pred</a:t>
            </a:r>
            <a:r>
              <a:rPr lang="en-US" altLang="ko-KR" sz="1600" spc="-80" dirty="0"/>
              <a:t> = </a:t>
            </a:r>
            <a:r>
              <a:rPr lang="en-US" altLang="ko-KR" sz="1600" spc="-80" dirty="0" err="1"/>
              <a:t>model.predict</a:t>
            </a:r>
            <a:r>
              <a:rPr lang="en-US" altLang="ko-KR" sz="1600" spc="-80" dirty="0"/>
              <a:t>(</a:t>
            </a:r>
            <a:r>
              <a:rPr lang="en-US" altLang="ko-KR" sz="1600" spc="-80" dirty="0" err="1"/>
              <a:t>X_test</a:t>
            </a:r>
            <a:r>
              <a:rPr lang="en-US" altLang="ko-KR" sz="1600" spc="-8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sz="1600" spc="-80" dirty="0" err="1"/>
              <a:t>mean_squared_error</a:t>
            </a:r>
            <a:r>
              <a:rPr lang="en-US" altLang="ko-KR" sz="1600" spc="-80" dirty="0"/>
              <a:t>(</a:t>
            </a:r>
            <a:r>
              <a:rPr lang="en-US" altLang="ko-KR" sz="1600" spc="-80" dirty="0" err="1"/>
              <a:t>y_test,y_pred</a:t>
            </a:r>
            <a:r>
              <a:rPr lang="en-US" altLang="ko-KR" sz="1600" spc="-80" dirty="0"/>
              <a:t>)</a:t>
            </a:r>
            <a:endParaRPr lang="ko-KR" altLang="en-US" sz="1600" spc="-80" dirty="0"/>
          </a:p>
        </p:txBody>
      </p:sp>
    </p:spTree>
    <p:extLst>
      <p:ext uri="{BB962C8B-B14F-4D97-AF65-F5344CB8AC3E}">
        <p14:creationId xmlns:p14="http://schemas.microsoft.com/office/powerpoint/2010/main" val="66685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88640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ML  </a:t>
            </a:r>
            <a:r>
              <a:rPr lang="ko-KR" altLang="en-US" sz="2600" b="1" spc="-60">
                <a:solidFill>
                  <a:srgbClr val="FF0000"/>
                </a:solidFill>
              </a:rPr>
              <a:t>예제 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400" y="548681"/>
            <a:ext cx="862609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ko-KR" sz="1400" spc="-80" dirty="0"/>
              <a:t>## CREATE X and y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X = </a:t>
            </a:r>
            <a:r>
              <a:rPr lang="en-US" altLang="ko-KR" sz="1400" spc="-80" dirty="0" err="1"/>
              <a:t>df.drop</a:t>
            </a:r>
            <a:r>
              <a:rPr lang="en-US" altLang="ko-KR" sz="1400" spc="-80" dirty="0"/>
              <a:t>('</a:t>
            </a:r>
            <a:r>
              <a:rPr lang="en-US" altLang="ko-KR" sz="1400" spc="-80" dirty="0" err="1"/>
              <a:t>sales',axis</a:t>
            </a:r>
            <a:r>
              <a:rPr lang="en-US" altLang="ko-KR" sz="1400" spc="-80" dirty="0"/>
              <a:t>=1)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y = </a:t>
            </a:r>
            <a:r>
              <a:rPr lang="en-US" altLang="ko-KR" sz="1400" spc="-80" dirty="0" err="1"/>
              <a:t>df</a:t>
            </a:r>
            <a:r>
              <a:rPr lang="en-US" altLang="ko-KR" sz="1400" spc="-80" dirty="0"/>
              <a:t>['sales']</a:t>
            </a:r>
          </a:p>
          <a:p>
            <a:pPr lvl="1">
              <a:spcBef>
                <a:spcPts val="600"/>
              </a:spcBef>
            </a:pP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TRAIN TEST SPLIT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from </a:t>
            </a:r>
            <a:r>
              <a:rPr lang="en-US" altLang="ko-KR" sz="1400" spc="-80" dirty="0" err="1"/>
              <a:t>sklearn.model_selection</a:t>
            </a:r>
            <a:r>
              <a:rPr lang="en-US" altLang="ko-KR" sz="1400" spc="-80" dirty="0"/>
              <a:t> import </a:t>
            </a:r>
            <a:r>
              <a:rPr lang="en-US" altLang="ko-KR" sz="1400" spc="-80" dirty="0" err="1"/>
              <a:t>train_test_split</a:t>
            </a: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, </a:t>
            </a:r>
            <a:r>
              <a:rPr lang="en-US" altLang="ko-KR" sz="1400" spc="-80" dirty="0" err="1"/>
              <a:t>X_test</a:t>
            </a:r>
            <a:r>
              <a:rPr lang="en-US" altLang="ko-KR" sz="1400" spc="-80" dirty="0"/>
              <a:t>, </a:t>
            </a:r>
            <a:r>
              <a:rPr lang="en-US" altLang="ko-KR" sz="1400" spc="-80" dirty="0" err="1"/>
              <a:t>y_train</a:t>
            </a:r>
            <a:r>
              <a:rPr lang="en-US" altLang="ko-KR" sz="1400" spc="-80" dirty="0"/>
              <a:t>, </a:t>
            </a:r>
            <a:r>
              <a:rPr lang="en-US" altLang="ko-KR" sz="1400" spc="-80" dirty="0" err="1"/>
              <a:t>y_test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train_test_split</a:t>
            </a:r>
            <a:r>
              <a:rPr lang="en-US" altLang="ko-KR" sz="1400" spc="-80" dirty="0"/>
              <a:t>(X, y, </a:t>
            </a:r>
            <a:r>
              <a:rPr lang="en-US" altLang="ko-KR" sz="1400" spc="-80" dirty="0" err="1"/>
              <a:t>test_size</a:t>
            </a:r>
            <a:r>
              <a:rPr lang="en-US" altLang="ko-KR" sz="1400" spc="-80" dirty="0"/>
              <a:t>=0.3, </a:t>
            </a:r>
            <a:r>
              <a:rPr lang="en-US" altLang="ko-KR" sz="1400" spc="-80" dirty="0" err="1"/>
              <a:t>random_state</a:t>
            </a:r>
            <a:r>
              <a:rPr lang="en-US" altLang="ko-KR" sz="1400" spc="-80" dirty="0"/>
              <a:t>=101)</a:t>
            </a:r>
          </a:p>
          <a:p>
            <a:pPr lvl="1">
              <a:spcBef>
                <a:spcPts val="600"/>
              </a:spcBef>
            </a:pP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SCALE DATA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from </a:t>
            </a:r>
            <a:r>
              <a:rPr lang="en-US" altLang="ko-KR" sz="1400" spc="-80" dirty="0" err="1"/>
              <a:t>sklearn.preprocessing</a:t>
            </a:r>
            <a:r>
              <a:rPr lang="en-US" altLang="ko-KR" sz="1400" spc="-80" dirty="0"/>
              <a:t> import </a:t>
            </a:r>
            <a:r>
              <a:rPr lang="en-US" altLang="ko-KR" sz="1400" spc="-80" dirty="0" err="1"/>
              <a:t>StandardScaler</a:t>
            </a: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scaler = </a:t>
            </a:r>
            <a:r>
              <a:rPr lang="en-US" altLang="ko-KR" sz="1400" spc="-80" dirty="0" err="1"/>
              <a:t>StandardScaler</a:t>
            </a:r>
            <a:r>
              <a:rPr lang="en-US" altLang="ko-KR" sz="1400" spc="-80" dirty="0"/>
              <a:t>()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scaler.fit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scaler.transform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X_test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scaler.transform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X_test</a:t>
            </a:r>
            <a:r>
              <a:rPr lang="en-US" altLang="ko-KR" sz="1400" spc="-8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model = Ridge(alpha=100)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from </a:t>
            </a:r>
            <a:r>
              <a:rPr lang="en-US" altLang="ko-KR" sz="1400" spc="-80" dirty="0" err="1"/>
              <a:t>sklearn.model_selection</a:t>
            </a:r>
            <a:r>
              <a:rPr lang="en-US" altLang="ko-KR" sz="1400" spc="-80" dirty="0"/>
              <a:t> import </a:t>
            </a:r>
            <a:r>
              <a:rPr lang="en-US" altLang="ko-KR" sz="1400" spc="-80" dirty="0" err="1"/>
              <a:t>cross_val_score</a:t>
            </a:r>
            <a:endParaRPr lang="en-US" altLang="ko-KR" sz="1400" spc="-80" dirty="0"/>
          </a:p>
        </p:txBody>
      </p:sp>
    </p:spTree>
    <p:extLst>
      <p:ext uri="{BB962C8B-B14F-4D97-AF65-F5344CB8AC3E}">
        <p14:creationId xmlns:p14="http://schemas.microsoft.com/office/powerpoint/2010/main" val="76623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88640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ML  </a:t>
            </a:r>
            <a:r>
              <a:rPr lang="ko-KR" altLang="en-US" sz="2600" b="1" spc="-60">
                <a:solidFill>
                  <a:srgbClr val="FF0000"/>
                </a:solidFill>
              </a:rPr>
              <a:t>예제 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862609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ko-KR" sz="1400" spc="-80" dirty="0"/>
              <a:t># SCORING OPTIONS: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https://scikit-learn.org/stable/modules/model_evaluation.html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scores = </a:t>
            </a:r>
            <a:r>
              <a:rPr lang="en-US" altLang="ko-KR" sz="1400" spc="-80" dirty="0" err="1"/>
              <a:t>cross_val_score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model,X_train,y_train</a:t>
            </a:r>
            <a:r>
              <a:rPr lang="en-US" altLang="ko-KR" sz="1400" spc="-80" dirty="0"/>
              <a:t>,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                         scoring='</a:t>
            </a:r>
            <a:r>
              <a:rPr lang="en-US" altLang="ko-KR" sz="1400" spc="-80" dirty="0" err="1"/>
              <a:t>neg_mean_squared_error',cv</a:t>
            </a:r>
            <a:r>
              <a:rPr lang="en-US" altLang="ko-KR" sz="1400" spc="-80" dirty="0"/>
              <a:t>=5)</a:t>
            </a:r>
            <a:endParaRPr lang="ko-KR" altLang="en-US" sz="1400" spc="-80" dirty="0"/>
          </a:p>
          <a:p>
            <a:pPr lvl="1">
              <a:spcBef>
                <a:spcPts val="600"/>
              </a:spcBef>
            </a:pP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model = Ridge(alpha=1)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SCORING OPTIONS: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https://scikit-learn.org/stable/modules/model_evaluation.html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scores = </a:t>
            </a:r>
            <a:r>
              <a:rPr lang="en-US" altLang="ko-KR" sz="1400" spc="-80" dirty="0" err="1"/>
              <a:t>cross_val_score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model,X_train,y_train</a:t>
            </a:r>
            <a:r>
              <a:rPr lang="en-US" altLang="ko-KR" sz="1400" spc="-80" dirty="0"/>
              <a:t>,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                         scoring='</a:t>
            </a:r>
            <a:r>
              <a:rPr lang="en-US" altLang="ko-KR" sz="1400" spc="-80" dirty="0" err="1"/>
              <a:t>neg_mean_squared_error',cv</a:t>
            </a:r>
            <a:r>
              <a:rPr lang="en-US" altLang="ko-KR" sz="1400" spc="-80" dirty="0"/>
              <a:t>=5)</a:t>
            </a:r>
            <a:endParaRPr lang="ko-KR" altLang="en-US" sz="1400" spc="-80" dirty="0"/>
          </a:p>
        </p:txBody>
      </p:sp>
    </p:spTree>
    <p:extLst>
      <p:ext uri="{BB962C8B-B14F-4D97-AF65-F5344CB8AC3E}">
        <p14:creationId xmlns:p14="http://schemas.microsoft.com/office/powerpoint/2010/main" val="218000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400" y="62820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2014 </a:t>
            </a:r>
            <a:r>
              <a:rPr lang="ko-KR" altLang="en-US" sz="800" spc="-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정시 신입학생 모집요강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88640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60" dirty="0">
                <a:solidFill>
                  <a:srgbClr val="FF0000"/>
                </a:solidFill>
              </a:rPr>
              <a:t>ML  </a:t>
            </a:r>
            <a:r>
              <a:rPr lang="ko-KR" altLang="en-US" sz="2600" b="1" spc="-60">
                <a:solidFill>
                  <a:srgbClr val="FF0000"/>
                </a:solidFill>
              </a:rPr>
              <a:t>예제 </a:t>
            </a:r>
            <a:endParaRPr lang="ko-KR" altLang="en-US" sz="2600" b="1" spc="-6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52" y="704643"/>
            <a:ext cx="862609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ko-KR" sz="1400" spc="-80" dirty="0"/>
              <a:t>## CREATE X and y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X = </a:t>
            </a:r>
            <a:r>
              <a:rPr lang="en-US" altLang="ko-KR" sz="1400" spc="-80" dirty="0" err="1"/>
              <a:t>df.drop</a:t>
            </a:r>
            <a:r>
              <a:rPr lang="en-US" altLang="ko-KR" sz="1400" spc="-80" dirty="0"/>
              <a:t>('</a:t>
            </a:r>
            <a:r>
              <a:rPr lang="en-US" altLang="ko-KR" sz="1400" spc="-80" dirty="0" err="1"/>
              <a:t>sales',axis</a:t>
            </a:r>
            <a:r>
              <a:rPr lang="en-US" altLang="ko-KR" sz="1400" spc="-80" dirty="0"/>
              <a:t>=1)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y = </a:t>
            </a:r>
            <a:r>
              <a:rPr lang="en-US" altLang="ko-KR" sz="1400" spc="-80" dirty="0" err="1"/>
              <a:t>df</a:t>
            </a:r>
            <a:r>
              <a:rPr lang="en-US" altLang="ko-KR" sz="1400" spc="-80" dirty="0"/>
              <a:t>['sales']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TRAIN TEST SPLIT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from </a:t>
            </a:r>
            <a:r>
              <a:rPr lang="en-US" altLang="ko-KR" sz="1400" spc="-80" dirty="0" err="1"/>
              <a:t>sklearn.model_selection</a:t>
            </a:r>
            <a:r>
              <a:rPr lang="en-US" altLang="ko-KR" sz="1400" spc="-80" dirty="0"/>
              <a:t> import </a:t>
            </a:r>
            <a:r>
              <a:rPr lang="en-US" altLang="ko-KR" sz="1400" spc="-80" dirty="0" err="1"/>
              <a:t>train_test_split</a:t>
            </a: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, </a:t>
            </a:r>
            <a:r>
              <a:rPr lang="en-US" altLang="ko-KR" sz="1400" spc="-80" dirty="0" err="1"/>
              <a:t>X_test</a:t>
            </a:r>
            <a:r>
              <a:rPr lang="en-US" altLang="ko-KR" sz="1400" spc="-80" dirty="0"/>
              <a:t>, </a:t>
            </a:r>
            <a:r>
              <a:rPr lang="en-US" altLang="ko-KR" sz="1400" spc="-80" dirty="0" err="1"/>
              <a:t>y_train</a:t>
            </a:r>
            <a:r>
              <a:rPr lang="en-US" altLang="ko-KR" sz="1400" spc="-80" dirty="0"/>
              <a:t>, </a:t>
            </a:r>
            <a:r>
              <a:rPr lang="en-US" altLang="ko-KR" sz="1400" spc="-80" dirty="0" err="1"/>
              <a:t>y_test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train_test_split</a:t>
            </a:r>
            <a:r>
              <a:rPr lang="en-US" altLang="ko-KR" sz="1400" spc="-80" dirty="0"/>
              <a:t>(X, y, </a:t>
            </a:r>
            <a:r>
              <a:rPr lang="en-US" altLang="ko-KR" sz="1400" spc="-80" dirty="0" err="1"/>
              <a:t>test_size</a:t>
            </a:r>
            <a:r>
              <a:rPr lang="en-US" altLang="ko-KR" sz="1400" spc="-80" dirty="0"/>
              <a:t>=0.3, </a:t>
            </a:r>
            <a:r>
              <a:rPr lang="en-US" altLang="ko-KR" sz="1400" spc="-80" dirty="0" err="1"/>
              <a:t>random_state</a:t>
            </a:r>
            <a:r>
              <a:rPr lang="en-US" altLang="ko-KR" sz="1400" spc="-80" dirty="0"/>
              <a:t>=101)</a:t>
            </a:r>
          </a:p>
          <a:p>
            <a:pPr lvl="1">
              <a:spcBef>
                <a:spcPts val="600"/>
              </a:spcBef>
            </a:pP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# SCALE DATA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from </a:t>
            </a:r>
            <a:r>
              <a:rPr lang="en-US" altLang="ko-KR" sz="1400" spc="-80" dirty="0" err="1"/>
              <a:t>sklearn.preprocessing</a:t>
            </a:r>
            <a:r>
              <a:rPr lang="en-US" altLang="ko-KR" sz="1400" spc="-80" dirty="0"/>
              <a:t> import </a:t>
            </a:r>
            <a:r>
              <a:rPr lang="en-US" altLang="ko-KR" sz="1400" spc="-80" dirty="0" err="1"/>
              <a:t>StandardScaler</a:t>
            </a:r>
            <a:endParaRPr lang="en-US" altLang="ko-KR" sz="1400" spc="-80" dirty="0"/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scaler = </a:t>
            </a:r>
            <a:r>
              <a:rPr lang="en-US" altLang="ko-KR" sz="1400" spc="-80" dirty="0" err="1"/>
              <a:t>StandardScaler</a:t>
            </a:r>
            <a:r>
              <a:rPr lang="en-US" altLang="ko-KR" sz="1400" spc="-80" dirty="0"/>
              <a:t>()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scaler.fit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scaler.transform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X_train</a:t>
            </a:r>
            <a:r>
              <a:rPr lang="en-US" altLang="ko-KR" sz="1400" spc="-8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 err="1"/>
              <a:t>X_test</a:t>
            </a:r>
            <a:r>
              <a:rPr lang="en-US" altLang="ko-KR" sz="1400" spc="-80" dirty="0"/>
              <a:t> = </a:t>
            </a:r>
            <a:r>
              <a:rPr lang="en-US" altLang="ko-KR" sz="1400" spc="-80" dirty="0" err="1"/>
              <a:t>scaler.transform</a:t>
            </a:r>
            <a:r>
              <a:rPr lang="en-US" altLang="ko-KR" sz="1400" spc="-80" dirty="0"/>
              <a:t>(</a:t>
            </a:r>
            <a:r>
              <a:rPr lang="en-US" altLang="ko-KR" sz="1400" spc="-80" dirty="0" err="1"/>
              <a:t>X_test</a:t>
            </a:r>
            <a:r>
              <a:rPr lang="en-US" altLang="ko-KR" sz="1400" spc="-8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ko-KR" sz="1400" spc="-80" dirty="0"/>
              <a:t>model = Ridge(alpha=100)</a:t>
            </a:r>
          </a:p>
        </p:txBody>
      </p:sp>
    </p:spTree>
    <p:extLst>
      <p:ext uri="{BB962C8B-B14F-4D97-AF65-F5344CB8AC3E}">
        <p14:creationId xmlns:p14="http://schemas.microsoft.com/office/powerpoint/2010/main" val="144693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3917</Words>
  <Application>Microsoft Office PowerPoint</Application>
  <PresentationFormat>화면 슬라이드 쇼(4:3)</PresentationFormat>
  <Paragraphs>487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LeeJeong Hwan</cp:lastModifiedBy>
  <cp:revision>195</cp:revision>
  <dcterms:created xsi:type="dcterms:W3CDTF">2014-07-02T04:30:08Z</dcterms:created>
  <dcterms:modified xsi:type="dcterms:W3CDTF">2023-04-30T10:25:31Z</dcterms:modified>
</cp:coreProperties>
</file>