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arlow Semi-Bold" charset="1" panose="00000700000000000000"/>
      <p:regular r:id="rId21"/>
    </p:embeddedFont>
    <p:embeddedFont>
      <p:font typeface="Canva Sans" charset="1" panose="020B0503030501040103"/>
      <p:regular r:id="rId22"/>
    </p:embeddedFont>
    <p:embeddedFont>
      <p:font typeface="Barlow Medium" charset="1" panose="00000600000000000000"/>
      <p:regular r:id="rId23"/>
    </p:embeddedFont>
    <p:embeddedFont>
      <p:font typeface="Barlow Bold" charset="1" panose="00000800000000000000"/>
      <p:regular r:id="rId24"/>
    </p:embeddedFont>
    <p:embeddedFont>
      <p:font typeface="Barlow" charset="1" panose="00000500000000000000"/>
      <p:regular r:id="rId25"/>
    </p:embeddedFont>
    <p:embeddedFont>
      <p:font typeface="Garet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9.jpeg" Type="http://schemas.openxmlformats.org/officeDocument/2006/relationships/image"/><Relationship Id="rId5" Target="../media/image2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B6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52450"/>
            <a:ext cx="9601200" cy="11544300"/>
          </a:xfrm>
          <a:custGeom>
            <a:avLst/>
            <a:gdLst/>
            <a:ahLst/>
            <a:cxnLst/>
            <a:rect r="r" b="b" t="t" l="l"/>
            <a:pathLst>
              <a:path h="11544300" w="96012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r="0" b="-100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0775"/>
            <a:ext cx="6994911" cy="309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Sh</a:t>
            </a:r>
            <a:r>
              <a:rPr lang="en-US" sz="8000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opSmart Price Tracker</a:t>
            </a:r>
          </a:p>
          <a:p>
            <a:pPr algn="l">
              <a:lnSpc>
                <a:spcPts val="80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29257" y="9576600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03663" y="143884"/>
            <a:ext cx="1837509" cy="1837509"/>
          </a:xfrm>
          <a:custGeom>
            <a:avLst/>
            <a:gdLst/>
            <a:ahLst/>
            <a:cxnLst/>
            <a:rect r="r" b="b" t="t" l="l"/>
            <a:pathLst>
              <a:path h="1837509" w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776364" y="1333694"/>
            <a:ext cx="5989965" cy="585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92"/>
              </a:lnSpc>
              <a:spcBef>
                <a:spcPct val="0"/>
              </a:spcBef>
            </a:pPr>
            <a:r>
              <a:rPr lang="en-US" sz="343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🛒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341197" cy="10287000"/>
            <a:chOff x="0" y="0"/>
            <a:chExt cx="12454930" cy="137160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2583708"/>
            <a:ext cx="6200420" cy="6200420"/>
          </a:xfrm>
          <a:custGeom>
            <a:avLst/>
            <a:gdLst/>
            <a:ahLst/>
            <a:cxnLst/>
            <a:rect r="r" b="b" t="t" l="l"/>
            <a:pathLst>
              <a:path h="6200420" w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04813"/>
            <a:ext cx="14733814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9"/>
              </a:lnSpc>
            </a:pPr>
            <a:r>
              <a:rPr lang="en-US" b="true" sz="8099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48567" y="845620"/>
            <a:ext cx="7810733" cy="1250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 marL="645255" indent="-322627" lvl="1">
              <a:lnSpc>
                <a:spcPts val="4184"/>
              </a:lnSpc>
              <a:buFont typeface="Arial"/>
              <a:buChar char="•"/>
            </a:pPr>
            <a:r>
              <a:rPr lang="en-US" sz="2988" spc="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general platform is free.</a:t>
            </a:r>
          </a:p>
          <a:p>
            <a:pPr algn="ctr" marL="645255" indent="-322627" lvl="1">
              <a:lnSpc>
                <a:spcPts val="4184"/>
              </a:lnSpc>
              <a:buFont typeface="Arial"/>
              <a:buChar char="•"/>
            </a:pPr>
            <a:r>
              <a:rPr lang="en-US" sz="2988" spc="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include suppliers for different products, the user has to subscribe for $5</a:t>
            </a:r>
          </a:p>
          <a:p>
            <a:pPr algn="ctr" marL="645255" indent="-322627" lvl="1">
              <a:lnSpc>
                <a:spcPts val="4184"/>
              </a:lnSpc>
              <a:buFont typeface="Arial"/>
              <a:buChar char="•"/>
            </a:pPr>
            <a:r>
              <a:rPr lang="en-US" sz="2988" spc="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Companies subscribe for their newly introduced products to be listed.</a:t>
            </a:r>
          </a:p>
          <a:p>
            <a:pPr algn="ctr" marL="645255" indent="-322627" lvl="1">
              <a:lnSpc>
                <a:spcPts val="4184"/>
              </a:lnSpc>
              <a:buFont typeface="Arial"/>
              <a:buChar char="•"/>
            </a:pPr>
            <a:r>
              <a:rPr lang="en-US" sz="2988" spc="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Supplier Subscriptions: Small merchants pay $5/month to list products.</a:t>
            </a:r>
          </a:p>
          <a:p>
            <a:pPr algn="ctr" marL="645255" indent="-322627" lvl="1">
              <a:lnSpc>
                <a:spcPts val="4184"/>
              </a:lnSpc>
              <a:buFont typeface="Arial"/>
              <a:buChar char="•"/>
            </a:pPr>
            <a:r>
              <a:rPr lang="en-US" sz="2988" spc="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Enterprise Listings: Larger companies pay $50–$500/month for premium product placement.</a:t>
            </a: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4184"/>
              </a:lnSpc>
            </a:pPr>
          </a:p>
          <a:p>
            <a:pPr algn="ctr">
              <a:lnSpc>
                <a:spcPts val="823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6755" y="2579698"/>
            <a:ext cx="11683751" cy="3118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4330" indent="-387165" lvl="1">
              <a:lnSpc>
                <a:spcPts val="5021"/>
              </a:lnSpc>
              <a:buFont typeface="Arial"/>
              <a:buChar char="•"/>
            </a:pPr>
            <a:r>
              <a:rPr lang="en-US" sz="35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Marketing to vendors at the market place in the morning.</a:t>
            </a:r>
          </a:p>
          <a:p>
            <a:pPr algn="l" marL="774330" indent="-387165" lvl="1">
              <a:lnSpc>
                <a:spcPts val="5021"/>
              </a:lnSpc>
              <a:buFont typeface="Arial"/>
              <a:buChar char="•"/>
            </a:pPr>
            <a:r>
              <a:rPr lang="en-US" sz="35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Marketing through the vendors associations.</a:t>
            </a:r>
          </a:p>
          <a:p>
            <a:pPr algn="l" marL="774330" indent="-387165" lvl="1">
              <a:lnSpc>
                <a:spcPts val="5021"/>
              </a:lnSpc>
              <a:buFont typeface="Arial"/>
              <a:buChar char="•"/>
            </a:pPr>
            <a:r>
              <a:rPr lang="en-US" sz="358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Marketing to companies through registration organisations.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82668" y="667172"/>
            <a:ext cx="1394463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</a:pPr>
            <a:r>
              <a:rPr lang="en-US" b="true" sz="810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Go To Market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62197" y="2207567"/>
            <a:ext cx="5871866" cy="5871866"/>
          </a:xfrm>
          <a:custGeom>
            <a:avLst/>
            <a:gdLst/>
            <a:ahLst/>
            <a:cxnLst/>
            <a:rect r="r" b="b" t="t" l="l"/>
            <a:pathLst>
              <a:path h="5871866" w="5871866">
                <a:moveTo>
                  <a:pt x="0" y="0"/>
                </a:moveTo>
                <a:lnTo>
                  <a:pt x="5871865" y="0"/>
                </a:lnTo>
                <a:lnTo>
                  <a:pt x="5871865" y="5871866"/>
                </a:lnTo>
                <a:lnTo>
                  <a:pt x="0" y="5871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2692385"/>
            <a:ext cx="5387048" cy="5387048"/>
          </a:xfrm>
          <a:custGeom>
            <a:avLst/>
            <a:gdLst/>
            <a:ahLst/>
            <a:cxnLst/>
            <a:rect r="r" b="b" t="t" l="l"/>
            <a:pathLst>
              <a:path h="5387048" w="5387048">
                <a:moveTo>
                  <a:pt x="0" y="0"/>
                </a:moveTo>
                <a:lnTo>
                  <a:pt x="5387048" y="0"/>
                </a:lnTo>
                <a:lnTo>
                  <a:pt x="5387048" y="5387048"/>
                </a:lnTo>
                <a:lnTo>
                  <a:pt x="0" y="53870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82668" y="667172"/>
            <a:ext cx="13944632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</a:pPr>
            <a:r>
              <a:rPr lang="en-US" b="true" sz="810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Social Impact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5012" y="3505490"/>
            <a:ext cx="14180848" cy="519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2660" indent="-471330" lvl="1">
              <a:lnSpc>
                <a:spcPts val="6549"/>
              </a:lnSpc>
              <a:buFont typeface="Arial"/>
              <a:buChar char="•"/>
            </a:pPr>
            <a:r>
              <a:rPr lang="en-US" sz="4366" spc="2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$10000</a:t>
            </a:r>
          </a:p>
          <a:p>
            <a:pPr algn="l" marL="942660" indent="-471330" lvl="1">
              <a:lnSpc>
                <a:spcPts val="6549"/>
              </a:lnSpc>
              <a:buFont typeface="Arial"/>
              <a:buChar char="•"/>
            </a:pPr>
            <a:r>
              <a:rPr lang="en-US" sz="4366" spc="2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$300 registration and formalisation of the business.</a:t>
            </a:r>
          </a:p>
          <a:p>
            <a:pPr algn="l" marL="942660" indent="-471330" lvl="1">
              <a:lnSpc>
                <a:spcPts val="6549"/>
              </a:lnSpc>
              <a:buFont typeface="Arial"/>
              <a:buChar char="•"/>
            </a:pPr>
            <a:r>
              <a:rPr lang="en-US" sz="4366" spc="2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$4000 to build the software and include translation.</a:t>
            </a:r>
          </a:p>
          <a:p>
            <a:pPr algn="l" marL="942660" indent="-471330" lvl="1">
              <a:lnSpc>
                <a:spcPts val="6549"/>
              </a:lnSpc>
              <a:buFont typeface="Arial"/>
              <a:buChar char="•"/>
            </a:pPr>
            <a:r>
              <a:rPr lang="en-US" sz="4366" spc="2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$5000 to market the software and idea to vendors.</a:t>
            </a:r>
          </a:p>
          <a:p>
            <a:pPr algn="l" marL="942660" indent="-471330" lvl="1">
              <a:lnSpc>
                <a:spcPts val="6549"/>
              </a:lnSpc>
              <a:buFont typeface="Arial"/>
              <a:buChar char="•"/>
            </a:pPr>
            <a:r>
              <a:rPr lang="en-US" sz="4366" spc="2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$700 to brand the company</a:t>
            </a:r>
          </a:p>
          <a:p>
            <a:pPr algn="l">
              <a:lnSpc>
                <a:spcPts val="873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57822"/>
            <a:ext cx="68967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  <a:spcBef>
                <a:spcPct val="0"/>
              </a:spcBef>
            </a:pPr>
            <a:r>
              <a:rPr lang="en-US" b="true" sz="810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Our Ask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105725" y="3824754"/>
            <a:ext cx="2637502" cy="2637492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3105725" y="7098562"/>
            <a:ext cx="242972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0"/>
              </a:lnSpc>
            </a:pPr>
            <a:r>
              <a:rPr lang="en-US" b="true" sz="3000">
                <a:solidFill>
                  <a:srgbClr val="90113E"/>
                </a:solidFill>
                <a:latin typeface="Barlow Bold"/>
                <a:ea typeface="Barlow Bold"/>
                <a:cs typeface="Barlow Bold"/>
                <a:sym typeface="Barlow Bold"/>
              </a:rPr>
              <a:t>PLP GROUP 784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72520" y="1542466"/>
            <a:ext cx="6471480" cy="707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71"/>
              </a:lnSpc>
            </a:pPr>
            <a:r>
              <a:rPr lang="en-US" b="true" sz="4642">
                <a:solidFill>
                  <a:srgbClr val="90113E"/>
                </a:solidFill>
                <a:latin typeface="Barlow Bold"/>
                <a:ea typeface="Barlow Bold"/>
                <a:cs typeface="Barlow Bold"/>
                <a:sym typeface="Barlow Bold"/>
              </a:rPr>
              <a:t>TEAM MEMBERS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634" y="-84320"/>
            <a:ext cx="10455640" cy="10455640"/>
          </a:xfrm>
          <a:custGeom>
            <a:avLst/>
            <a:gdLst/>
            <a:ahLst/>
            <a:cxnLst/>
            <a:rect r="r" b="b" t="t" l="l"/>
            <a:pathLst>
              <a:path h="10455640" w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44460" y="3615931"/>
            <a:ext cx="10199079" cy="3055138"/>
            <a:chOff x="0" y="0"/>
            <a:chExt cx="13598772" cy="40735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85750"/>
              <a:ext cx="13598772" cy="2762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5000" b="true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365915"/>
              <a:ext cx="13219076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Write your contacts here, social media accounts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892730" y="1028700"/>
            <a:ext cx="2793363" cy="1396681"/>
          </a:xfrm>
          <a:custGeom>
            <a:avLst/>
            <a:gdLst/>
            <a:ahLst/>
            <a:cxnLst/>
            <a:rect r="r" b="b" t="t" l="l"/>
            <a:pathLst>
              <a:path h="1396681" w="2793363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825260" y="6798102"/>
            <a:ext cx="2438400" cy="2438400"/>
          </a:xfrm>
          <a:custGeom>
            <a:avLst/>
            <a:gdLst/>
            <a:ahLst/>
            <a:cxnLst/>
            <a:rect r="r" b="b" t="t" l="l"/>
            <a:pathLst>
              <a:path h="2438400" w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9257" y="893789"/>
            <a:ext cx="1079292" cy="269823"/>
          </a:xfrm>
          <a:custGeom>
            <a:avLst/>
            <a:gdLst/>
            <a:ahLst/>
            <a:cxnLst/>
            <a:rect r="r" b="b" t="t" l="l"/>
            <a:pathLst>
              <a:path h="269823" w="1079292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258270" y="-349930"/>
            <a:ext cx="7708159" cy="10986860"/>
          </a:xfrm>
          <a:prstGeom prst="rect">
            <a:avLst/>
          </a:prstGeom>
          <a:solidFill>
            <a:srgbClr val="0BB6BC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168903" y="3431306"/>
            <a:ext cx="7751213" cy="3839247"/>
            <a:chOff x="0" y="0"/>
            <a:chExt cx="10334950" cy="511899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0334950" cy="2826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55"/>
                </a:lnSpc>
              </a:pPr>
              <a:r>
                <a:rPr lang="en-US" b="true" sz="6962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Trouble tracking costs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22724"/>
              <a:ext cx="10334950" cy="18962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0"/>
                </a:lnSpc>
              </a:pPr>
              <a:r>
                <a:rPr lang="en-US" b="true" sz="275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Shopkeepers</a:t>
              </a:r>
              <a:r>
                <a:rPr lang="en-US" b="true" sz="275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have a difficulty when it comes to tracking the expenses of their products from different suppliers. .  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663681" y="1028700"/>
            <a:ext cx="6595619" cy="8229600"/>
          </a:xfrm>
          <a:custGeom>
            <a:avLst/>
            <a:gdLst/>
            <a:ahLst/>
            <a:cxnLst/>
            <a:rect r="r" b="b" t="t" l="l"/>
            <a:pathLst>
              <a:path h="8229600" w="6595619">
                <a:moveTo>
                  <a:pt x="0" y="0"/>
                </a:moveTo>
                <a:lnTo>
                  <a:pt x="6595619" y="0"/>
                </a:lnTo>
                <a:lnTo>
                  <a:pt x="65956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108" r="0" b="-1010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10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29257" y="893789"/>
            <a:ext cx="1079292" cy="269823"/>
          </a:xfrm>
          <a:custGeom>
            <a:avLst/>
            <a:gdLst/>
            <a:ahLst/>
            <a:cxnLst/>
            <a:rect r="r" b="b" t="t" l="l"/>
            <a:pathLst>
              <a:path h="269823" w="1079292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444798"/>
            <a:ext cx="1059192" cy="1059192"/>
            <a:chOff x="0" y="0"/>
            <a:chExt cx="1412257" cy="14122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474293" y="543843"/>
              <a:ext cx="463671" cy="324570"/>
            </a:xfrm>
            <a:custGeom>
              <a:avLst/>
              <a:gdLst/>
              <a:ahLst/>
              <a:cxnLst/>
              <a:rect r="r" b="b" t="t" l="l"/>
              <a:pathLst>
                <a:path h="324570" w="463671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-19050"/>
            <a:ext cx="9571112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b="true" sz="800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ShopSma</a:t>
            </a:r>
            <a:r>
              <a:rPr lang="en-US" b="true" sz="8000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rt Price Tracker</a:t>
            </a:r>
          </a:p>
          <a:p>
            <a:pPr algn="l" marL="0" indent="0" lvl="0">
              <a:lnSpc>
                <a:spcPts val="96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9168" y="2686050"/>
            <a:ext cx="957111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51" indent="-431826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Easy tracking of expenses</a:t>
            </a:r>
          </a:p>
          <a:p>
            <a:pPr algn="l" marL="863651" indent="-431826" lvl="1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Compare prices</a:t>
            </a:r>
          </a:p>
          <a:p>
            <a:pPr algn="l" marL="863651" indent="-431826" lvl="1">
              <a:lnSpc>
                <a:spcPts val="4800"/>
              </a:lnSpc>
              <a:buFont typeface="Arial"/>
              <a:buChar char="•"/>
            </a:pPr>
            <a:r>
              <a:rPr lang="en-US" sz="4000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Calculate total costs</a:t>
            </a:r>
          </a:p>
          <a:p>
            <a:pPr algn="l" marL="863651" indent="-431826" lvl="1">
              <a:lnSpc>
                <a:spcPts val="4800"/>
              </a:lnSpc>
              <a:buFont typeface="Arial"/>
              <a:buChar char="•"/>
            </a:pPr>
            <a:r>
              <a:rPr lang="en-US" sz="4000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Compare different suppliers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31599" y="2656607"/>
            <a:ext cx="2651460" cy="5246370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69093" t="0" r="-169093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667172"/>
            <a:ext cx="866371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  <a:spcBef>
                <a:spcPct val="0"/>
              </a:spcBef>
            </a:pPr>
            <a:r>
              <a:rPr lang="en-US" b="true" sz="8100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Product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90419" y="3757906"/>
            <a:ext cx="5968881" cy="333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9"/>
              </a:lnSpc>
            </a:pPr>
            <a:r>
              <a:rPr lang="en-US" sz="28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Product</a:t>
            </a:r>
          </a:p>
          <a:p>
            <a:pPr algn="l" marL="626109" indent="-313054" lvl="1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Tracks expenses</a:t>
            </a:r>
          </a:p>
          <a:p>
            <a:pPr algn="l" marL="626109" indent="-313054" lvl="1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Compares prices for the same products</a:t>
            </a:r>
          </a:p>
          <a:p>
            <a:pPr algn="l" marL="626109" indent="-313054" lvl="1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Marketing platform for enterprises</a:t>
            </a:r>
          </a:p>
          <a:p>
            <a:pPr algn="l">
              <a:lnSpc>
                <a:spcPts val="376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00057" y="1315738"/>
            <a:ext cx="9082750" cy="2460665"/>
            <a:chOff x="0" y="0"/>
            <a:chExt cx="12110334" cy="32808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2110334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8</a:t>
              </a:r>
              <a:r>
                <a:rPr lang="en-US" b="true" sz="8100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out 10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23985"/>
              <a:ext cx="12110334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8 out of 10 individuals are involved in informal work in Zimbabwe.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00057" y="4439027"/>
            <a:ext cx="9082750" cy="2460665"/>
            <a:chOff x="0" y="0"/>
            <a:chExt cx="12110334" cy="328088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2110334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80</a:t>
              </a:r>
              <a:r>
                <a:rPr lang="en-US" b="true" sz="8100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%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23985"/>
              <a:ext cx="12110334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More than 80% of Africans are involved in informal selling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00057" y="7056789"/>
            <a:ext cx="9082750" cy="2460665"/>
            <a:chOff x="0" y="0"/>
            <a:chExt cx="12110334" cy="328088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12110334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1.4</a:t>
              </a:r>
              <a:r>
                <a:rPr lang="en-US" b="true" sz="8100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billion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23985"/>
              <a:ext cx="12110334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1.4 billion people in Africa have accedss to smart phones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552" y="4493818"/>
            <a:ext cx="4249772" cy="247903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4552" y="7932974"/>
            <a:ext cx="4249772" cy="134576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4552" y="1930507"/>
            <a:ext cx="4249772" cy="1919056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8682" y="0"/>
            <a:ext cx="90827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</a:pPr>
            <a:r>
              <a:rPr lang="en-US" b="true" sz="810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Target Market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76985" y="523572"/>
            <a:ext cx="7681485" cy="890194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124573"/>
            <a:ext cx="7372995" cy="447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1.4 Billion people in Africa have acces to smart phones and they make up TAM.</a:t>
            </a:r>
          </a:p>
          <a:p>
            <a:pPr algn="l">
              <a:lnSpc>
                <a:spcPts val="4499"/>
              </a:lnSpc>
            </a:pPr>
          </a:p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Of that number 10% of smart phone users could use price checking tools</a:t>
            </a:r>
          </a:p>
          <a:p>
            <a:pPr algn="l">
              <a:lnSpc>
                <a:spcPts val="4499"/>
              </a:lnSpc>
            </a:pPr>
          </a:p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Our Serviceable Obtainable Market is 1% of that number.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2869"/>
            <a:ext cx="68967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  <a:spcBef>
                <a:spcPct val="0"/>
              </a:spcBef>
            </a:pPr>
            <a:r>
              <a:rPr lang="en-US" b="true" sz="810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Market Size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32622" y="259778"/>
            <a:ext cx="6812379" cy="8998522"/>
            <a:chOff x="0" y="0"/>
            <a:chExt cx="6438900" cy="85051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438900" cy="8505190"/>
            </a:xfrm>
            <a:custGeom>
              <a:avLst/>
              <a:gdLst/>
              <a:ahLst/>
              <a:cxnLst/>
              <a:rect r="r" b="b" t="t" l="l"/>
              <a:pathLst>
                <a:path h="8505190" w="6438900">
                  <a:moveTo>
                    <a:pt x="4916170" y="8505190"/>
                  </a:moveTo>
                  <a:lnTo>
                    <a:pt x="4627880" y="8505190"/>
                  </a:lnTo>
                  <a:lnTo>
                    <a:pt x="0" y="8072120"/>
                  </a:lnTo>
                  <a:lnTo>
                    <a:pt x="0" y="4405630"/>
                  </a:lnTo>
                  <a:lnTo>
                    <a:pt x="910590" y="0"/>
                  </a:lnTo>
                  <a:lnTo>
                    <a:pt x="6438900" y="0"/>
                  </a:lnTo>
                  <a:lnTo>
                    <a:pt x="6438900" y="671830"/>
                  </a:lnTo>
                  <a:lnTo>
                    <a:pt x="4916170" y="8505190"/>
                  </a:lnTo>
                  <a:close/>
                </a:path>
              </a:pathLst>
            </a:custGeom>
            <a:blipFill>
              <a:blip r:embed="rId2"/>
              <a:stretch>
                <a:fillRect l="-16045" t="0" r="-16045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38900" cy="8505190"/>
            </a:xfrm>
            <a:custGeom>
              <a:avLst/>
              <a:gdLst/>
              <a:ahLst/>
              <a:cxnLst/>
              <a:rect r="r" b="b" t="t" l="l"/>
              <a:pathLst>
                <a:path h="8505190" w="6438900">
                  <a:moveTo>
                    <a:pt x="910590" y="0"/>
                  </a:moveTo>
                  <a:lnTo>
                    <a:pt x="1898650" y="289560"/>
                  </a:lnTo>
                  <a:lnTo>
                    <a:pt x="0" y="4405630"/>
                  </a:lnTo>
                  <a:lnTo>
                    <a:pt x="910590" y="0"/>
                  </a:lnTo>
                  <a:close/>
                  <a:moveTo>
                    <a:pt x="3253740" y="8047990"/>
                  </a:moveTo>
                  <a:lnTo>
                    <a:pt x="4916170" y="8505190"/>
                  </a:lnTo>
                  <a:lnTo>
                    <a:pt x="6438900" y="671830"/>
                  </a:lnTo>
                  <a:lnTo>
                    <a:pt x="3253740" y="8047990"/>
                  </a:lnTo>
                  <a:close/>
                </a:path>
              </a:pathLst>
            </a:custGeom>
            <a:solidFill>
              <a:srgbClr val="0BB6B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375704" y="1800645"/>
            <a:ext cx="8473539" cy="151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Facebook</a:t>
            </a:r>
          </a:p>
          <a:p>
            <a:pPr algn="just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Tik tok</a:t>
            </a:r>
          </a:p>
          <a:p>
            <a:pPr algn="just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Whatsapp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8761" y="257175"/>
            <a:ext cx="8750539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19"/>
              </a:lnSpc>
            </a:pPr>
            <a:r>
              <a:rPr lang="en-US" b="true" sz="8099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Competitors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05725" y="1028700"/>
            <a:ext cx="13944632" cy="4795527"/>
            <a:chOff x="0" y="0"/>
            <a:chExt cx="18592843" cy="639403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8592843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>
                  <a:solidFill>
                    <a:srgbClr val="0BB6BC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Competitive Advantage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39934"/>
              <a:ext cx="16429858" cy="4454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0876" indent="-345438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We have incorporated our competitors into our product instead of competing with them.</a:t>
              </a:r>
            </a:p>
            <a:p>
              <a:pPr algn="l" marL="690876" indent="-345438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Our client can visit these platforms and copy prices from there.</a:t>
              </a:r>
            </a:p>
            <a:p>
              <a:pPr algn="l" marL="690876" indent="-345438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Products are in one platform.</a:t>
              </a:r>
            </a:p>
            <a:p>
              <a:pPr algn="l" marL="690876" indent="-345438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Expenditure management.</a:t>
              </a:r>
            </a:p>
            <a:p>
              <a:pPr algn="l">
                <a:lnSpc>
                  <a:spcPts val="44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703359" y="3357575"/>
            <a:ext cx="14881282" cy="0"/>
          </a:xfrm>
          <a:prstGeom prst="line">
            <a:avLst/>
          </a:prstGeom>
          <a:ln cap="flat" w="19050">
            <a:solidFill>
              <a:srgbClr val="901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703359" y="8136464"/>
            <a:ext cx="14881282" cy="0"/>
          </a:xfrm>
          <a:prstGeom prst="line">
            <a:avLst/>
          </a:prstGeom>
          <a:ln cap="flat" w="19050">
            <a:solidFill>
              <a:srgbClr val="901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8659450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6673531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6913736" y="2694518"/>
            <a:ext cx="1524842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75969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2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10645368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3" id="13"/>
          <p:cNvSpPr txBox="true"/>
          <p:nvPr/>
        </p:nvSpPr>
        <p:spPr>
          <a:xfrm rot="0">
            <a:off x="11029376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3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2631287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5" id="15"/>
          <p:cNvSpPr/>
          <p:nvPr/>
        </p:nvSpPr>
        <p:spPr>
          <a:xfrm rot="0">
            <a:off x="14612169" y="2467083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6" id="16"/>
          <p:cNvSpPr txBox="true"/>
          <p:nvPr/>
        </p:nvSpPr>
        <p:spPr>
          <a:xfrm rot="0">
            <a:off x="12982784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36191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68802" y="2696086"/>
            <a:ext cx="4370690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97743" y="3419744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market research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97743" y="4022985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software evaluation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97743" y="4626226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mobile app development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97743" y="5229466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mobile app deployment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97743" y="5832707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market research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97743" y="6435948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marketing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97743" y="7039189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marketing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97743" y="7642429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evaluation of objectives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6673184" y="3424302"/>
            <a:ext cx="1972820" cy="0"/>
          </a:xfrm>
          <a:prstGeom prst="line">
            <a:avLst/>
          </a:prstGeom>
          <a:ln cap="flat" w="485775">
            <a:solidFill>
              <a:srgbClr val="901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0">
            <a:off x="7659594" y="4027543"/>
            <a:ext cx="2972328" cy="0"/>
          </a:xfrm>
          <a:prstGeom prst="line">
            <a:avLst/>
          </a:prstGeom>
          <a:ln cap="flat" w="485775">
            <a:solidFill>
              <a:srgbClr val="0BB6B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0">
            <a:off x="7659594" y="4603308"/>
            <a:ext cx="2012985" cy="0"/>
          </a:xfrm>
          <a:prstGeom prst="line">
            <a:avLst/>
          </a:prstGeom>
          <a:ln cap="flat" w="485775">
            <a:solidFill>
              <a:srgbClr val="FF66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0">
            <a:off x="12631287" y="6402324"/>
            <a:ext cx="2962913" cy="0"/>
          </a:xfrm>
          <a:prstGeom prst="line">
            <a:avLst/>
          </a:prstGeom>
          <a:ln cap="flat" w="485775">
            <a:solidFill>
              <a:srgbClr val="0831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0">
            <a:off x="14603759" y="6996645"/>
            <a:ext cx="1980882" cy="0"/>
          </a:xfrm>
          <a:prstGeom prst="line">
            <a:avLst/>
          </a:prstGeom>
          <a:ln cap="flat" w="485775">
            <a:solidFill>
              <a:srgbClr val="CF6E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5598405" y="7590073"/>
            <a:ext cx="986236" cy="0"/>
          </a:xfrm>
          <a:prstGeom prst="line">
            <a:avLst/>
          </a:prstGeom>
          <a:ln cap="flat" w="485775">
            <a:solidFill>
              <a:srgbClr val="FF575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0">
            <a:off x="10645368" y="5214576"/>
            <a:ext cx="3966801" cy="0"/>
          </a:xfrm>
          <a:prstGeom prst="line">
            <a:avLst/>
          </a:prstGeom>
          <a:ln cap="flat" w="485775">
            <a:solidFill>
              <a:srgbClr val="FFDE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9672578" y="5809789"/>
            <a:ext cx="3944944" cy="0"/>
          </a:xfrm>
          <a:prstGeom prst="line">
            <a:avLst/>
          </a:prstGeom>
          <a:ln cap="flat" w="48577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1703359" y="343008"/>
            <a:ext cx="14733814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9"/>
              </a:lnSpc>
            </a:pPr>
            <a:r>
              <a:rPr lang="en-US" b="true" sz="8099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Project Traction</a:t>
            </a:r>
          </a:p>
        </p:txBody>
      </p:sp>
      <p:sp>
        <p:nvSpPr>
          <p:cNvPr name="AutoShape 36" id="36"/>
          <p:cNvSpPr/>
          <p:nvPr/>
        </p:nvSpPr>
        <p:spPr>
          <a:xfrm rot="0"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TextBox 37" id="37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name="AutoShape 38" id="38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90113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DAGofp8xWNw</dc:identifier>
  <dcterms:modified xsi:type="dcterms:W3CDTF">2011-08-01T06:04:30Z</dcterms:modified>
  <cp:revision>1</cp:revision>
  <dc:title>Copy of PLP Standard Pitch Deck Template</dc:title>
</cp:coreProperties>
</file>