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773D-74C1-47C9-9DAA-7572654FE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No-Shows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EBF9B-8019-4774-B907-8115E06FA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5FF1-672B-4AF8-92B4-454FD467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 &amp;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AC38F-2DD1-469F-93D6-A973DE9ED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032" y="1437713"/>
            <a:ext cx="6505586" cy="3362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A2043-1FA6-4A74-8DC2-048B18A1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56" y="5042895"/>
            <a:ext cx="3334564" cy="13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8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A11E-2B0E-48DC-BAFB-503F7AE7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4D7123-3292-4AB6-8292-E3A372FA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487" y="2357305"/>
            <a:ext cx="4323780" cy="2840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4E0BA-9122-4FC0-BB6D-23D3F8E5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3" y="2357305"/>
            <a:ext cx="4323781" cy="28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C4F2-7E50-48AA-8A68-CEA5A48C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91660-9F5F-4970-9D5A-F066B1EF3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09" y="2458595"/>
            <a:ext cx="4322439" cy="2895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78332-2AEA-4607-B20B-76FBDF60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55" y="2475760"/>
            <a:ext cx="4322436" cy="28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016B-592E-4B5F-95B8-AD86F24F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FDC23D-C4C0-485C-AFB4-448AF61A4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160" y="2375286"/>
            <a:ext cx="5577232" cy="34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1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C2C2-093D-4431-8D14-DEA8247B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239B-19DD-40AD-8F71-EBF97825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 derived  by differencing Scheduled Date from Appointment Date </a:t>
            </a:r>
          </a:p>
          <a:p>
            <a:r>
              <a:rPr lang="en-US" dirty="0"/>
              <a:t>127 unique values</a:t>
            </a:r>
          </a:p>
          <a:p>
            <a:r>
              <a:rPr lang="en-US" dirty="0"/>
              <a:t>0 – 97</a:t>
            </a:r>
          </a:p>
          <a:p>
            <a:r>
              <a:rPr lang="en-US" dirty="0"/>
              <a:t>30 unique afterwards</a:t>
            </a:r>
          </a:p>
          <a:p>
            <a:r>
              <a:rPr lang="en-US" dirty="0"/>
              <a:t>Max 178 </a:t>
            </a:r>
          </a:p>
          <a:p>
            <a:r>
              <a:rPr lang="en-US" dirty="0"/>
              <a:t>58 Interval cut-off</a:t>
            </a:r>
          </a:p>
          <a:p>
            <a:pPr lvl="1"/>
            <a:r>
              <a:rPr lang="en-US" dirty="0"/>
              <a:t>98% quantile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1E63-DF6A-46A3-B3B0-022FA103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3152F-8DF9-4288-988C-8BD812BB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408" y="2069353"/>
            <a:ext cx="8153521" cy="39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9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6D9B-6DDD-46B3-BD59-A52193E8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- </a:t>
            </a:r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86A-63F0-4710-A6EC-73C078E8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07820"/>
            <a:ext cx="7958331" cy="3364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Exhaustive grid search</a:t>
            </a:r>
          </a:p>
          <a:p>
            <a:r>
              <a:rPr lang="en-US" dirty="0" err="1"/>
              <a:t>n_estimator</a:t>
            </a:r>
            <a:r>
              <a:rPr lang="en-US" dirty="0"/>
              <a:t>: 800</a:t>
            </a:r>
          </a:p>
          <a:p>
            <a:r>
              <a:rPr lang="en-US" dirty="0" err="1"/>
              <a:t>max_depth</a:t>
            </a:r>
            <a:r>
              <a:rPr lang="en-US" dirty="0"/>
              <a:t>: 15</a:t>
            </a:r>
          </a:p>
          <a:p>
            <a:r>
              <a:rPr lang="en-US" dirty="0" err="1"/>
              <a:t>min_samples_split</a:t>
            </a:r>
            <a:r>
              <a:rPr lang="en-US" dirty="0"/>
              <a:t>: 2</a:t>
            </a:r>
          </a:p>
          <a:p>
            <a:r>
              <a:rPr lang="en-US" dirty="0" err="1"/>
              <a:t>min_samples_leaf</a:t>
            </a:r>
            <a:r>
              <a:rPr lang="en-US" dirty="0"/>
              <a:t>: 1</a:t>
            </a:r>
          </a:p>
          <a:p>
            <a:r>
              <a:rPr lang="en-US" dirty="0"/>
              <a:t>Mean cross-validated score of </a:t>
            </a:r>
            <a:r>
              <a:rPr lang="en-US" dirty="0" err="1"/>
              <a:t>best_estimators</a:t>
            </a:r>
            <a:r>
              <a:rPr lang="en-US" dirty="0"/>
              <a:t>: 0.8016363700874904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DEB1-F767-4C02-91F6-E3522299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F4725A-87ED-4C1C-9129-8558924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516" y="2392680"/>
            <a:ext cx="8965476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4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624C-F479-4A29-A1AE-7D41B2F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5745-4B2F-4AF6-BA3E-36FFC36D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D46B3-3A70-4B3E-B527-68BFDBE7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65" y="1598556"/>
            <a:ext cx="9137250" cy="45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7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391F-699C-4A39-8A26-84880B0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56704B-2FA2-4579-BE23-5DFD68D3F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132" y="2346960"/>
            <a:ext cx="9685699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3DC-FE0D-4F7D-8CB9-98F96AFF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of No-Shows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73A9-1FAD-4B58-8269-C8630732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cost if occurs </a:t>
            </a:r>
          </a:p>
          <a:p>
            <a:r>
              <a:rPr lang="en-US" dirty="0"/>
              <a:t>Displaces a patient who would have shown up</a:t>
            </a:r>
          </a:p>
          <a:p>
            <a:r>
              <a:rPr lang="en-US" dirty="0"/>
              <a:t>Offices attempt to avoid using “reminder” tactics like SMS messages, emails, </a:t>
            </a:r>
            <a:r>
              <a:rPr lang="en-US" dirty="0" err="1"/>
              <a:t>phonecall</a:t>
            </a:r>
            <a:endParaRPr lang="en-US" dirty="0"/>
          </a:p>
          <a:p>
            <a:r>
              <a:rPr lang="en-US" dirty="0"/>
              <a:t>Goal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7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FBA3-EE7B-43EC-88E6-88441A38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F6982-DA1F-47DE-957C-555D2C345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758" y="2072640"/>
            <a:ext cx="9330587" cy="39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5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B14D-8A01-4254-8C60-C5AE458D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Improve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E27E6-81B2-4C7B-B192-D498813C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imbalance 80/20</a:t>
            </a:r>
          </a:p>
          <a:p>
            <a:r>
              <a:rPr lang="en-US" dirty="0"/>
              <a:t>Fix w/ SMOTENC</a:t>
            </a:r>
          </a:p>
          <a:p>
            <a:r>
              <a:rPr lang="en-US" dirty="0" err="1"/>
              <a:t>imblearn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3571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D6CF-074B-4B2A-9E75-F7B25085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Post-Balancing Modeling</a:t>
            </a:r>
            <a:br>
              <a:rPr lang="en-US" dirty="0"/>
            </a:br>
            <a:r>
              <a:rPr lang="en-US" dirty="0" err="1"/>
              <a:t>Logression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AA1E53-F294-435D-AB53-28AF9592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811" y="2304215"/>
            <a:ext cx="9127155" cy="25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84D3-232D-4FF3-8AA3-A6109181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Post-Balancing Modeling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C01BB4-5E89-4F53-8DE1-2C345EBD9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646" y="3032760"/>
            <a:ext cx="7642513" cy="2506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664A7-D1F6-468F-B7DC-DF8E4162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42" y="1885285"/>
            <a:ext cx="5944115" cy="829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933A4-EAF5-4710-9612-8CE9577B6A66}"/>
              </a:ext>
            </a:extLst>
          </p:cNvPr>
          <p:cNvSpPr txBox="1"/>
          <p:nvPr/>
        </p:nvSpPr>
        <p:spPr>
          <a:xfrm>
            <a:off x="3962400" y="5858087"/>
            <a:ext cx="261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Score; 0.82170965237643404</a:t>
            </a:r>
          </a:p>
        </p:txBody>
      </p:sp>
    </p:spTree>
    <p:extLst>
      <p:ext uri="{BB962C8B-B14F-4D97-AF65-F5344CB8AC3E}">
        <p14:creationId xmlns:p14="http://schemas.microsoft.com/office/powerpoint/2010/main" val="11357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A5C3-990E-41DD-A2BA-7A1E16C0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B682-439C-464F-B602-BB0DD100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feasible recommend that they always SMS (auto-message)</a:t>
            </a:r>
          </a:p>
          <a:p>
            <a:r>
              <a:rPr lang="en-US" dirty="0"/>
              <a:t>Get dates of SMS and create interval for that</a:t>
            </a:r>
          </a:p>
          <a:p>
            <a:r>
              <a:rPr lang="en-US" dirty="0"/>
              <a:t>Re-model results</a:t>
            </a:r>
          </a:p>
          <a:p>
            <a:r>
              <a:rPr lang="en-US" dirty="0"/>
              <a:t>Message only when interval gets n-large</a:t>
            </a:r>
          </a:p>
        </p:txBody>
      </p:sp>
    </p:spTree>
    <p:extLst>
      <p:ext uri="{BB962C8B-B14F-4D97-AF65-F5344CB8AC3E}">
        <p14:creationId xmlns:p14="http://schemas.microsoft.com/office/powerpoint/2010/main" val="1597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0FB-F924-4CF6-BDE2-5144734E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C122-024A-4C01-9DD6-AF56C466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acquired from Kaggle</a:t>
            </a:r>
          </a:p>
          <a:p>
            <a:r>
              <a:rPr lang="en-US" dirty="0"/>
              <a:t>Doctor’s visits in Brazil over 2016</a:t>
            </a:r>
          </a:p>
          <a:p>
            <a:r>
              <a:rPr lang="en-US" dirty="0"/>
              <a:t>14 Features</a:t>
            </a:r>
          </a:p>
          <a:p>
            <a:r>
              <a:rPr lang="en-US" dirty="0"/>
              <a:t>110, 527 observations </a:t>
            </a:r>
          </a:p>
          <a:p>
            <a:endParaRPr lang="en-US" dirty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5220-22D1-4D88-9215-A46BA100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359" y="36599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6D95-3D88-4BC8-843C-9EB1CBDB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36" y="1885285"/>
            <a:ext cx="3542422" cy="3997828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–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PatientId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Identification of a patient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–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AppointmentID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Identification of each appointment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 – Gender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Male or Female . Female is the greater proportion, woman takes way more care of they health in comparison to man.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 –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AppointmentDay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The day of the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appointment, when they have to visit the doctor.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 –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ScheduledDay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day the appointment was booked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 – Age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old is the patient. in years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07 – Neighborhood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the appointment takes place.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15072-1144-4B6A-B4CD-5CAA96D55374}"/>
              </a:ext>
            </a:extLst>
          </p:cNvPr>
          <p:cNvSpPr txBox="1"/>
          <p:nvPr/>
        </p:nvSpPr>
        <p:spPr>
          <a:xfrm>
            <a:off x="6481544" y="1885285"/>
            <a:ext cx="3845324" cy="34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–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Identification of a patient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08 – Scholarship-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of False . Basically was the patient receiving subsidies. 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 – Hypertension-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or False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Diabetes-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or False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Alcoholism-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or False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Handicap-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or False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SMS_received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 or more messages sent to the patient.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No-show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True or False.</a:t>
            </a:r>
          </a:p>
          <a:p>
            <a:pPr marL="0" marR="0" lvl="0" indent="-33832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98657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E5B4-2443-405B-939E-45DA004D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Wrangling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AAEB-07F2-4FB4-A30A-A79BBB6F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nulls </a:t>
            </a:r>
          </a:p>
          <a:p>
            <a:r>
              <a:rPr lang="en-US" dirty="0"/>
              <a:t>Appointment &amp; Schedule Days read in as objects</a:t>
            </a:r>
          </a:p>
          <a:p>
            <a:r>
              <a:rPr lang="en-US" dirty="0"/>
              <a:t>Expanding </a:t>
            </a:r>
            <a:r>
              <a:rPr lang="en-US" dirty="0" err="1"/>
              <a:t>DateTime</a:t>
            </a:r>
            <a:r>
              <a:rPr lang="en-US" dirty="0"/>
              <a:t> columns </a:t>
            </a:r>
          </a:p>
          <a:p>
            <a:pPr lvl="1"/>
            <a:r>
              <a:rPr lang="en-US" dirty="0"/>
              <a:t>Day of week – </a:t>
            </a:r>
            <a:r>
              <a:rPr lang="en-US" dirty="0" err="1"/>
              <a:t>dt.days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Categorical time of day  - </a:t>
            </a:r>
            <a:r>
              <a:rPr lang="en-US" dirty="0" err="1"/>
              <a:t>pd.cut</a:t>
            </a:r>
            <a:r>
              <a:rPr lang="en-US" dirty="0"/>
              <a:t> &amp; </a:t>
            </a:r>
            <a:r>
              <a:rPr lang="en-US" dirty="0" err="1"/>
              <a:t>dt.hour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0D3-AB1F-4F12-954C-A89CFED6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75C0-4E71-4CDB-BE09-83D16657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874" y="1507109"/>
            <a:ext cx="7796540" cy="1986989"/>
          </a:xfrm>
        </p:spPr>
        <p:txBody>
          <a:bodyPr/>
          <a:lstStyle/>
          <a:p>
            <a:r>
              <a:rPr lang="en-US" dirty="0"/>
              <a:t>Natural outliers or erroneous data</a:t>
            </a:r>
          </a:p>
          <a:p>
            <a:r>
              <a:rPr lang="en-US" dirty="0"/>
              <a:t>Age </a:t>
            </a:r>
          </a:p>
          <a:p>
            <a:pPr marL="616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4E177-17D2-4221-B7FD-8F22F26650BD}"/>
              </a:ext>
            </a:extLst>
          </p:cNvPr>
          <p:cNvSpPr/>
          <p:nvPr/>
        </p:nvSpPr>
        <p:spPr>
          <a:xfrm>
            <a:off x="1954920" y="3797250"/>
            <a:ext cx="7702760" cy="22526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D77A67-4D28-4515-BB22-4DF49E001A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02" y="3797250"/>
            <a:ext cx="4410075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1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FB2-52E9-4195-89E1-6CBC8667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any values in a feature disproportionately represented in no shows?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7E4FC-EA31-4E7E-A733-C445EDAA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262" y="2452846"/>
            <a:ext cx="2676957" cy="2954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C1C1C-5B5F-4510-BF7D-131B76929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783" y="2392388"/>
            <a:ext cx="2948937" cy="30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4CA2-7C54-4F27-AD7F-11249544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any values in a feature disproportionately represented in no shows?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B0209-93B2-4958-B469-1EB40F6CC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420" y="2627306"/>
            <a:ext cx="2963360" cy="2988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7F72E-974D-43CB-89D1-E898030E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627306"/>
            <a:ext cx="3222338" cy="29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9955-2147-4F8D-931E-DDE289E7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ender plays no measurable role in no-shows.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AC138-140F-4D66-A922-394C2840B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1811839"/>
            <a:ext cx="6515100" cy="42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1137</TotalTime>
  <Words>420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MS Shell Dlg 2</vt:lpstr>
      <vt:lpstr>Wingdings</vt:lpstr>
      <vt:lpstr>Wingdings 3</vt:lpstr>
      <vt:lpstr>Madison</vt:lpstr>
      <vt:lpstr>Predicting No-Shows</vt:lpstr>
      <vt:lpstr>Problem of No-Shows</vt:lpstr>
      <vt:lpstr>Data Collection</vt:lpstr>
      <vt:lpstr>Features</vt:lpstr>
      <vt:lpstr>Data Wrangling </vt:lpstr>
      <vt:lpstr>EDA</vt:lpstr>
      <vt:lpstr>Are any values in a feature disproportionately represented in no shows? </vt:lpstr>
      <vt:lpstr>Are any values in a feature disproportionately represented in no shows? </vt:lpstr>
      <vt:lpstr>Gender plays no measurable role in no-shows.</vt:lpstr>
      <vt:lpstr>Age &amp; Distribution</vt:lpstr>
      <vt:lpstr>PowerPoint Presentation</vt:lpstr>
      <vt:lpstr>PowerPoint Presentation</vt:lpstr>
      <vt:lpstr>PowerPoint Presentation</vt:lpstr>
      <vt:lpstr>Interval </vt:lpstr>
      <vt:lpstr>Preprocessing </vt:lpstr>
      <vt:lpstr>Modeling - RandomForest</vt:lpstr>
      <vt:lpstr>Confusion Matrix</vt:lpstr>
      <vt:lpstr>Feature Importance</vt:lpstr>
      <vt:lpstr>Log Regression</vt:lpstr>
      <vt:lpstr>Confusion Matrix </vt:lpstr>
      <vt:lpstr>How to Improve Models?</vt:lpstr>
      <vt:lpstr>Post-Balancing Modeling Logression</vt:lpstr>
      <vt:lpstr>Post-Balancing Modeling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No-Shows</dc:title>
  <dc:creator>Gabe Strenk</dc:creator>
  <cp:lastModifiedBy>Gabe Strenk</cp:lastModifiedBy>
  <cp:revision>20</cp:revision>
  <dcterms:created xsi:type="dcterms:W3CDTF">2021-06-16T00:47:54Z</dcterms:created>
  <dcterms:modified xsi:type="dcterms:W3CDTF">2021-06-16T19:45:40Z</dcterms:modified>
</cp:coreProperties>
</file>