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28"/>
  </p:notesMasterIdLst>
  <p:sldIdLst>
    <p:sldId id="2602" r:id="rId3"/>
    <p:sldId id="330" r:id="rId4"/>
    <p:sldId id="2608" r:id="rId5"/>
    <p:sldId id="2614" r:id="rId6"/>
    <p:sldId id="617" r:id="rId7"/>
    <p:sldId id="620" r:id="rId8"/>
    <p:sldId id="697" r:id="rId9"/>
    <p:sldId id="632" r:id="rId10"/>
    <p:sldId id="633" r:id="rId11"/>
    <p:sldId id="685" r:id="rId12"/>
    <p:sldId id="653" r:id="rId13"/>
    <p:sldId id="655" r:id="rId14"/>
    <p:sldId id="656" r:id="rId15"/>
    <p:sldId id="658" r:id="rId16"/>
    <p:sldId id="702" r:id="rId17"/>
    <p:sldId id="665" r:id="rId18"/>
    <p:sldId id="2618" r:id="rId19"/>
    <p:sldId id="327" r:id="rId20"/>
    <p:sldId id="391" r:id="rId21"/>
    <p:sldId id="335" r:id="rId22"/>
    <p:sldId id="336" r:id="rId23"/>
    <p:sldId id="337" r:id="rId24"/>
    <p:sldId id="643" r:id="rId25"/>
    <p:sldId id="2619" r:id="rId26"/>
    <p:sldId id="62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43" d="100"/>
          <a:sy n="143" d="100"/>
        </p:scale>
        <p:origin x="248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33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7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17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86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E3E5AE5-A90E-0948-8D20-6A8BA642CF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561B8F5-004D-EC42-85A4-E3591D1DEFCD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F9C11675-C114-5D4C-A109-F0FC799DCA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9F14970-7902-7B44-AB9E-32530182C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077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D32DD65-C594-1845-B16E-2F1BF712A3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4853C24-17F8-F547-BB73-27D5A8DD342A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92F0FAEA-A072-5246-9BB2-D70C81B5F4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99CAEB0-EDE2-E442-BFCC-4F89A60AF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257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EA46979-DBB1-8E4D-9F01-BEA08784A6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411DF1-47B5-1B48-AA6A-1482ACC82CD2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99188D4B-2DED-0343-8BE7-79AD00045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2813"/>
            <a:ext cx="5540375" cy="3117850"/>
          </a:xfrm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F0F1EC3C-FCFA-0142-A645-07881E3723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44575" y="4338638"/>
            <a:ext cx="4749800" cy="3462337"/>
          </a:xfrm>
          <a:ln/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023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144E20-63A1-0141-BDF5-DCFC31BB7F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C788E89-5DA6-324D-8348-28E285975F06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682A9627-A562-724E-AEFC-3D44865C6B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149BC58-C757-604C-AC53-3921E3B9E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951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04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19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15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9579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13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5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89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0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trike="sngStrike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4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2EBA-42DD-B247-A5CA-4B9F9327C47E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3BAB-EE61-BD45-94CA-FD51ADBE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0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2EBA-42DD-B247-A5CA-4B9F9327C47E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3BAB-EE61-BD45-94CA-FD51ADBE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33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881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0207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8388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8523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168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2837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7553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2906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6419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0326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7803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93513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3129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75938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385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660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3: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algn="l"/>
            <a:r>
              <a:rPr lang="en-US" sz="3600" b="0">
                <a:latin typeface="Arial" panose="020B0604020202020204" pitchFamily="34" charset="0"/>
                <a:cs typeface="Arial" panose="020B0604020202020204" pitchFamily="34" charset="0"/>
              </a:rPr>
              <a:t>Detection with Supervised Learning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registration analysis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domain registration behavior of spammers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000090"/>
                </a:solidFill>
              </a:rPr>
              <a:t>Characterization</a:t>
            </a:r>
            <a:r>
              <a:rPr lang="en-US" dirty="0"/>
              <a:t>: How the domain is registered?</a:t>
            </a:r>
          </a:p>
          <a:p>
            <a:pPr lvl="2"/>
            <a:r>
              <a:rPr lang="en-US" i="1" dirty="0"/>
              <a:t>Fact</a:t>
            </a:r>
            <a:r>
              <a:rPr lang="en-US" dirty="0"/>
              <a:t>:  Tens of thousands of domains registered to maintain spam campaigns</a:t>
            </a:r>
          </a:p>
          <a:p>
            <a:pPr lvl="2"/>
            <a:r>
              <a:rPr lang="en-US" i="1" dirty="0"/>
              <a:t>Intuition</a:t>
            </a:r>
            <a:r>
              <a:rPr lang="en-US" dirty="0"/>
              <a:t>: Registration behavior is different due to spammers’ economic or management concerns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Registration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46892" y="6126481"/>
            <a:ext cx="689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kern="0" dirty="0" err="1">
                <a:latin typeface="Arial"/>
                <a:cs typeface="Arial"/>
              </a:rPr>
              <a:t>Hao</a:t>
            </a:r>
            <a:r>
              <a:rPr lang="en-US" sz="1400" kern="0" dirty="0">
                <a:latin typeface="Arial"/>
                <a:cs typeface="Arial"/>
              </a:rPr>
              <a:t> </a:t>
            </a:r>
            <a:r>
              <a:rPr lang="en-US" sz="1400" i="1" kern="0" dirty="0">
                <a:latin typeface="Arial"/>
                <a:cs typeface="Arial"/>
              </a:rPr>
              <a:t>et al</a:t>
            </a:r>
            <a:r>
              <a:rPr lang="en-US" sz="1400" kern="0" dirty="0">
                <a:latin typeface="Arial"/>
                <a:cs typeface="Arial"/>
              </a:rPr>
              <a:t>. Understanding the Domain Registration Behavior of Spammers, IMC 2013</a:t>
            </a:r>
          </a:p>
        </p:txBody>
      </p:sp>
    </p:spTree>
    <p:extLst>
      <p:ext uri="{BB962C8B-B14F-4D97-AF65-F5344CB8AC3E}">
        <p14:creationId xmlns:p14="http://schemas.microsoft.com/office/powerpoint/2010/main" val="226547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registration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pic>
        <p:nvPicPr>
          <p:cNvPr id="11" name="Picture 10" descr="dns_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79" y="3592777"/>
            <a:ext cx="615315" cy="59372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4817076" y="4547402"/>
            <a:ext cx="1189904" cy="1562099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dd-databa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377" y="5093754"/>
            <a:ext cx="520192" cy="52019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962229" y="1743224"/>
            <a:ext cx="899598" cy="899598"/>
            <a:chOff x="3438229" y="5412724"/>
            <a:chExt cx="899598" cy="899598"/>
          </a:xfrm>
        </p:grpSpPr>
        <p:pic>
          <p:nvPicPr>
            <p:cNvPr id="9" name="Picture 8" descr="buyer_refin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7868" y="5582107"/>
              <a:ext cx="798576" cy="560832"/>
            </a:xfrm>
            <a:prstGeom prst="rect">
              <a:avLst/>
            </a:prstGeom>
          </p:spPr>
        </p:pic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3438229" y="5412724"/>
              <a:ext cx="899598" cy="899598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80524" y="5523050"/>
            <a:ext cx="10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Database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412028" y="4039612"/>
            <a:ext cx="0" cy="49761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412028" y="2642401"/>
            <a:ext cx="0" cy="49761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12029" y="4559164"/>
            <a:ext cx="1" cy="53433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96538" y="5939538"/>
            <a:ext cx="224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Top-level </a:t>
            </a:r>
            <a:r>
              <a:rPr lang="en-US" sz="1600" dirty="0" err="1">
                <a:latin typeface="Arial"/>
                <a:cs typeface="Arial"/>
              </a:rPr>
              <a:t>nameservers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39" name="Picture 38" descr="dns_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79" y="4404850"/>
            <a:ext cx="615315" cy="593725"/>
          </a:xfrm>
          <a:prstGeom prst="rect">
            <a:avLst/>
          </a:prstGeom>
        </p:spPr>
      </p:pic>
      <p:pic>
        <p:nvPicPr>
          <p:cNvPr id="40" name="Picture 39" descr="dns_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79" y="5216923"/>
            <a:ext cx="615315" cy="593725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H="1">
            <a:off x="3345593" y="5502751"/>
            <a:ext cx="1869786" cy="12489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345593" y="4800017"/>
            <a:ext cx="1869790" cy="5729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3345593" y="4033786"/>
            <a:ext cx="1869792" cy="121211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42483" y="5499986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/>
                <a:cs typeface="Arial"/>
              </a:rPr>
              <a:t>Update</a:t>
            </a:r>
          </a:p>
        </p:txBody>
      </p:sp>
      <p:sp>
        <p:nvSpPr>
          <p:cNvPr id="66" name="Content Placeholder 1"/>
          <p:cNvSpPr txBox="1">
            <a:spLocks/>
          </p:cNvSpPr>
          <p:nvPr/>
        </p:nvSpPr>
        <p:spPr>
          <a:xfrm>
            <a:off x="6431778" y="4919741"/>
            <a:ext cx="3613922" cy="817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Registry</a:t>
            </a:r>
            <a:r>
              <a:rPr lang="en-US" sz="2000" dirty="0"/>
              <a:t> </a:t>
            </a:r>
            <a:r>
              <a:rPr lang="en-US" sz="1800" dirty="0"/>
              <a:t>(e.g., </a:t>
            </a:r>
            <a:r>
              <a:rPr lang="en-US" sz="1800" i="1" dirty="0" err="1"/>
              <a:t>Verisign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manages registration database</a:t>
            </a:r>
          </a:p>
        </p:txBody>
      </p:sp>
      <p:sp>
        <p:nvSpPr>
          <p:cNvPr id="70" name="Content Placeholder 1"/>
          <p:cNvSpPr txBox="1">
            <a:spLocks/>
          </p:cNvSpPr>
          <p:nvPr/>
        </p:nvSpPr>
        <p:spPr>
          <a:xfrm>
            <a:off x="6431778" y="3251526"/>
            <a:ext cx="3906022" cy="6765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Registrar</a:t>
            </a:r>
            <a:r>
              <a:rPr lang="en-US" sz="2000" dirty="0"/>
              <a:t> </a:t>
            </a:r>
            <a:r>
              <a:rPr lang="en-US" sz="1800" dirty="0"/>
              <a:t>(e.g., </a:t>
            </a:r>
            <a:r>
              <a:rPr lang="en-US" sz="1800" i="1" dirty="0" err="1"/>
              <a:t>GoDaddy</a:t>
            </a:r>
            <a:r>
              <a:rPr lang="en-US" sz="1800" dirty="0"/>
              <a:t>)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brokers registrations</a:t>
            </a:r>
          </a:p>
        </p:txBody>
      </p:sp>
      <p:sp>
        <p:nvSpPr>
          <p:cNvPr id="71" name="Content Placeholder 1"/>
          <p:cNvSpPr txBox="1">
            <a:spLocks/>
          </p:cNvSpPr>
          <p:nvPr/>
        </p:nvSpPr>
        <p:spPr>
          <a:xfrm>
            <a:off x="6431778" y="1966252"/>
            <a:ext cx="1429522" cy="453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Registrant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962229" y="3140013"/>
            <a:ext cx="899598" cy="899598"/>
            <a:chOff x="3438229" y="4043195"/>
            <a:chExt cx="899598" cy="899598"/>
          </a:xfrm>
        </p:grpSpPr>
        <p:pic>
          <p:nvPicPr>
            <p:cNvPr id="29" name="Picture 28" descr="seller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1953" y="4200894"/>
              <a:ext cx="692150" cy="584200"/>
            </a:xfrm>
            <a:prstGeom prst="rect">
              <a:avLst/>
            </a:prstGeom>
          </p:spPr>
        </p:pic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438229" y="4043195"/>
              <a:ext cx="899598" cy="899598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726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6" grpId="0"/>
      <p:bldP spid="66" grpId="0"/>
      <p:bldP spid="70" grpId="0"/>
      <p:bldP spid="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Registrars hosting spammer domains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21272" y="2141168"/>
          <a:ext cx="4339265" cy="259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Registrar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i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Spam %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eNom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27.03%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Moniker Online Services,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19.01%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Tucows.com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 Co.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4.47%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endParaRPr lang="en-US" sz="20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OnlineNIC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2.13%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Center of Ukrainian Internet</a:t>
                      </a:r>
                      <a:r>
                        <a:rPr lang="en-US" sz="1400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2.07%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/>
                          <a:cs typeface="Arial"/>
                        </a:rPr>
                        <a:t>Register.com</a:t>
                      </a:r>
                      <a:r>
                        <a:rPr lang="en-US" sz="1600" dirty="0">
                          <a:latin typeface="Arial"/>
                          <a:cs typeface="Arial"/>
                        </a:rPr>
                        <a:t>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1.89%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922464" y="5325227"/>
            <a:ext cx="8347075" cy="838200"/>
          </a:xfrm>
          <a:prstGeom prst="rect">
            <a:avLst/>
          </a:prstGeom>
          <a:solidFill>
            <a:srgbClr val="BFC4F2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Finding</a:t>
            </a:r>
            <a:r>
              <a:rPr lang="en-US" sz="2400" kern="0" dirty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 handful of registrars account for the majority of spammer domains</a:t>
            </a:r>
            <a:endParaRPr lang="en-US" sz="2400" kern="0" dirty="0">
              <a:latin typeface="Arial"/>
              <a:cs typeface="Arial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793645" y="3456813"/>
            <a:ext cx="0" cy="29260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"/>
          <p:cNvSpPr txBox="1">
            <a:spLocks/>
          </p:cNvSpPr>
          <p:nvPr/>
        </p:nvSpPr>
        <p:spPr>
          <a:xfrm>
            <a:off x="2112329" y="1515143"/>
            <a:ext cx="3882074" cy="72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The registrars ranked by the percentages of spammer domains</a:t>
            </a: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7087067" y="2994804"/>
            <a:ext cx="1498121" cy="819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Spammer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domains</a:t>
            </a:r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8378431" y="2994804"/>
            <a:ext cx="2395399" cy="819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All domains </a:t>
            </a:r>
            <a:r>
              <a:rPr lang="en-US" altLang="zh-CN" sz="2000" dirty="0">
                <a:solidFill>
                  <a:srgbClr val="000090"/>
                </a:solidFill>
              </a:rPr>
              <a:t>added to the zone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7044733" y="3740937"/>
            <a:ext cx="1244126" cy="58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</a:rPr>
              <a:t>70%</a:t>
            </a: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8522319" y="3740937"/>
            <a:ext cx="1244126" cy="58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000090"/>
                </a:solidFill>
              </a:rPr>
              <a:t>20%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994404" y="2466217"/>
            <a:ext cx="1109599" cy="76044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994404" y="3922472"/>
            <a:ext cx="1109599" cy="76044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18312" y="3456813"/>
            <a:ext cx="0" cy="29260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13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19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atter_registrar_spam_proportion_201203_201207_update_mor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31" y="1599696"/>
            <a:ext cx="6195060" cy="49263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Spam proportions on registrars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Are there registrars that host </a:t>
            </a:r>
            <a:r>
              <a:rPr lang="en-US" sz="2400" b="1" i="1" dirty="0"/>
              <a:t>only</a:t>
            </a:r>
            <a:r>
              <a:rPr lang="en-US" sz="2400" dirty="0"/>
              <a:t> spammer domains?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778266" y="1845733"/>
            <a:ext cx="1115112" cy="2107257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789335" y="3092419"/>
            <a:ext cx="2302932" cy="1945127"/>
          </a:xfrm>
          <a:prstGeom prst="rect">
            <a:avLst/>
          </a:prstGeom>
          <a:solidFill>
            <a:srgbClr val="BFC4F2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Finding</a:t>
            </a:r>
            <a:r>
              <a:rPr lang="en-US" sz="2400" kern="0" dirty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Spammer</a:t>
            </a:r>
            <a:r>
              <a:rPr lang="en-US" altLang="zh-CN" sz="2400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 primarily use popular registrars</a:t>
            </a:r>
          </a:p>
        </p:txBody>
      </p:sp>
    </p:spTree>
    <p:extLst>
      <p:ext uri="{BB962C8B-B14F-4D97-AF65-F5344CB8AC3E}">
        <p14:creationId xmlns:p14="http://schemas.microsoft.com/office/powerpoint/2010/main" val="23997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xample_enom_20120305_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84" y="1410280"/>
            <a:ext cx="5120299" cy="3840224"/>
          </a:xfrm>
          <a:prstGeom prst="rect">
            <a:avLst/>
          </a:prstGeom>
        </p:spPr>
      </p:pic>
      <p:pic>
        <p:nvPicPr>
          <p:cNvPr id="30" name="Picture 29" descr="example_enom_201203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84" y="1410280"/>
            <a:ext cx="5120299" cy="384022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of bulk registration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Domains registered by </a:t>
            </a:r>
            <a:r>
              <a:rPr lang="en-US" sz="2400" i="1" dirty="0" err="1"/>
              <a:t>eNom</a:t>
            </a:r>
            <a:r>
              <a:rPr lang="en-US" sz="2400" i="1" dirty="0"/>
              <a:t> </a:t>
            </a:r>
            <a:r>
              <a:rPr lang="en-US" sz="2400" dirty="0"/>
              <a:t>every 5 minutes in March 5</a:t>
            </a:r>
            <a:r>
              <a:rPr lang="en-US" sz="2400" baseline="30000" dirty="0"/>
              <a:t>th</a:t>
            </a:r>
            <a:r>
              <a:rPr lang="en-US" sz="2400" dirty="0"/>
              <a:t>, 2012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710264" y="3439495"/>
            <a:ext cx="171026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90"/>
                </a:solidFill>
                <a:latin typeface="Arial"/>
                <a:cs typeface="Arial"/>
              </a:rPr>
              <a:t>New domains every 5 minutes</a:t>
            </a:r>
            <a:endParaRPr lang="en-US" b="1" i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8203679" y="3066946"/>
            <a:ext cx="187166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New spammer domains every 5 minutes</a:t>
            </a:r>
            <a:endParaRPr lang="en-US" b="1" i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20533" y="3778164"/>
            <a:ext cx="1015999" cy="646282"/>
          </a:xfrm>
          <a:prstGeom prst="straightConnector1">
            <a:avLst/>
          </a:prstGeom>
          <a:ln>
            <a:solidFill>
              <a:srgbClr val="000090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501467" y="3533076"/>
            <a:ext cx="736082" cy="0"/>
          </a:xfrm>
          <a:prstGeom prst="straightConnector1">
            <a:avLst/>
          </a:prstGeom>
          <a:ln>
            <a:solidFill>
              <a:srgbClr val="FF0000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5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Nom,_Inc_window_10_11_square_da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52" y="2212848"/>
            <a:ext cx="4754880" cy="3566160"/>
          </a:xfrm>
          <a:prstGeom prst="rect">
            <a:avLst/>
          </a:prstGeom>
        </p:spPr>
      </p:pic>
      <p:sp>
        <p:nvSpPr>
          <p:cNvPr id="16" name="Content Placeholder 1"/>
          <p:cNvSpPr txBox="1">
            <a:spLocks/>
          </p:cNvSpPr>
          <p:nvPr/>
        </p:nvSpPr>
        <p:spPr>
          <a:xfrm>
            <a:off x="1862860" y="1303339"/>
            <a:ext cx="8347075" cy="897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dirty="0"/>
              <a:t>How to </a:t>
            </a:r>
            <a:r>
              <a:rPr lang="en-US" sz="2200" dirty="0"/>
              <a:t>identify “abnormally large” registration batches</a:t>
            </a:r>
            <a:r>
              <a:rPr lang="en-US" dirty="0"/>
              <a:t>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registration batch sizes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024065" y="5757629"/>
            <a:ext cx="3750733" cy="96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792057" y="5888961"/>
            <a:ext cx="4358279" cy="46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i="1" dirty="0" err="1"/>
              <a:t>eNom</a:t>
            </a:r>
            <a:r>
              <a:rPr lang="en-US" sz="1600" i="1" dirty="0"/>
              <a:t>, Inc.</a:t>
            </a:r>
            <a:r>
              <a:rPr lang="en-US" sz="1600" dirty="0"/>
              <a:t>, hourly window, 10AM–11AM ET</a:t>
            </a:r>
          </a:p>
        </p:txBody>
      </p:sp>
      <p:pic>
        <p:nvPicPr>
          <p:cNvPr id="6" name="Picture 5" descr="eNom,_Inc_window_10_11_squar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52" y="2212848"/>
            <a:ext cx="4754880" cy="3566160"/>
          </a:xfrm>
          <a:prstGeom prst="rect">
            <a:avLst/>
          </a:prstGeom>
        </p:spPr>
      </p:pic>
      <p:sp>
        <p:nvSpPr>
          <p:cNvPr id="19" name="Content Placeholder 1"/>
          <p:cNvSpPr txBox="1">
            <a:spLocks/>
          </p:cNvSpPr>
          <p:nvPr/>
        </p:nvSpPr>
        <p:spPr>
          <a:xfrm>
            <a:off x="4801055" y="4070543"/>
            <a:ext cx="1617196" cy="78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Spike: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low probability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64975" y="4751934"/>
            <a:ext cx="0" cy="463533"/>
          </a:xfrm>
          <a:prstGeom prst="straightConnector1">
            <a:avLst/>
          </a:prstGeom>
          <a:ln>
            <a:solidFill>
              <a:srgbClr val="FF0000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6070602" y="2383761"/>
            <a:ext cx="3750733" cy="96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Build hourly models to </a:t>
            </a:r>
            <a:r>
              <a:rPr lang="en-US" altLang="zh-CN" sz="2400" dirty="0"/>
              <a:t>fit diurnal patterns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70602" y="3433610"/>
            <a:ext cx="3750733" cy="1290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Compound Poisson</a:t>
            </a:r>
            <a:r>
              <a:rPr lang="en-US" sz="2400" dirty="0"/>
              <a:t> to represent the customer purchase behaviors</a:t>
            </a:r>
          </a:p>
        </p:txBody>
      </p:sp>
    </p:spTree>
    <p:extLst>
      <p:ext uri="{BB962C8B-B14F-4D97-AF65-F5344CB8AC3E}">
        <p14:creationId xmlns:p14="http://schemas.microsoft.com/office/powerpoint/2010/main" val="408510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CPM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Convex </a:t>
            </a:r>
            <a:r>
              <a:rPr lang="en-US" dirty="0" err="1"/>
              <a:t>polytope</a:t>
            </a:r>
            <a:r>
              <a:rPr lang="en-US" dirty="0"/>
              <a:t> machine (CPM)</a:t>
            </a:r>
          </a:p>
          <a:p>
            <a:pPr lvl="1"/>
            <a:r>
              <a:rPr lang="en-US" dirty="0"/>
              <a:t>High accuracy</a:t>
            </a:r>
          </a:p>
          <a:p>
            <a:pPr lvl="1"/>
            <a:r>
              <a:rPr lang="en-US" dirty="0"/>
              <a:t>Train models fast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PREDATOR</a:t>
            </a:r>
          </a:p>
        </p:txBody>
      </p:sp>
      <p:sp>
        <p:nvSpPr>
          <p:cNvPr id="6" name="Oval 5"/>
          <p:cNvSpPr/>
          <p:nvPr/>
        </p:nvSpPr>
        <p:spPr>
          <a:xfrm>
            <a:off x="3009900" y="3785731"/>
            <a:ext cx="1955800" cy="1943343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43301" y="43434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6059" y="382853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73501" y="43815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281841" y="4980436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577614" y="52820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45859" y="40248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70504" y="4383536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83304" y="414177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3717314" y="49391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377714" y="48883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415814" y="5167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3945914" y="538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4466614" y="411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4441214" y="4405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4072914" y="5040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4644414" y="4786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641600" y="4616966"/>
            <a:ext cx="2667000" cy="32431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6896100" y="3785731"/>
            <a:ext cx="1955800" cy="1943343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429501" y="43434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662259" y="382853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759701" y="43815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7168041" y="4980436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>
            <a:spLocks noChangeAspect="1"/>
          </p:cNvSpPr>
          <p:nvPr/>
        </p:nvSpPr>
        <p:spPr>
          <a:xfrm>
            <a:off x="7463814" y="52820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332059" y="40248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56704" y="4383536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869504" y="414177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7603514" y="49391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>
            <a:spLocks noChangeAspect="1"/>
          </p:cNvSpPr>
          <p:nvPr/>
        </p:nvSpPr>
        <p:spPr>
          <a:xfrm>
            <a:off x="8263914" y="48883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>
            <a:spLocks noChangeAspect="1"/>
          </p:cNvSpPr>
          <p:nvPr/>
        </p:nvSpPr>
        <p:spPr>
          <a:xfrm>
            <a:off x="8302014" y="5167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>
            <a:spLocks noChangeAspect="1"/>
          </p:cNvSpPr>
          <p:nvPr/>
        </p:nvSpPr>
        <p:spPr>
          <a:xfrm>
            <a:off x="7832114" y="538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8352814" y="411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8327414" y="4405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7959114" y="5040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8530614" y="4786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6527800" y="4616966"/>
            <a:ext cx="2667000" cy="32431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8152802" y="3644900"/>
            <a:ext cx="177800" cy="109323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469964" y="3220520"/>
            <a:ext cx="1012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SVM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63234" y="3220520"/>
            <a:ext cx="1012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CPM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5619750" y="4442720"/>
            <a:ext cx="831850" cy="41213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83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BOTNETS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94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186D2676-CD36-BA47-8A08-5764FE556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Botnets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73E5E00-3D13-204B-85C0-37EB217396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3000" b="1">
                <a:solidFill>
                  <a:srgbClr val="FF3300"/>
                </a:solidFill>
              </a:rPr>
              <a:t>Bots:</a:t>
            </a:r>
            <a:r>
              <a:rPr lang="en-US" altLang="en-US" sz="3000"/>
              <a:t> Autonomous programs performing tasks</a:t>
            </a:r>
          </a:p>
          <a:p>
            <a:pPr>
              <a:lnSpc>
                <a:spcPct val="80000"/>
              </a:lnSpc>
            </a:pPr>
            <a:r>
              <a:rPr lang="en-US" altLang="en-US" sz="3000"/>
              <a:t>Plenty of </a:t>
            </a:r>
            <a:r>
              <a:rPr lang="ja-JP" altLang="en-US" sz="3000"/>
              <a:t>“</a:t>
            </a:r>
            <a:r>
              <a:rPr lang="en-US" altLang="ja-JP" sz="3000"/>
              <a:t>benign</a:t>
            </a:r>
            <a:r>
              <a:rPr lang="ja-JP" altLang="en-US" sz="3000"/>
              <a:t>”</a:t>
            </a:r>
            <a:r>
              <a:rPr lang="en-US" altLang="ja-JP" sz="3000"/>
              <a:t> bots</a:t>
            </a:r>
          </a:p>
          <a:p>
            <a:pPr lvl="1">
              <a:lnSpc>
                <a:spcPct val="80000"/>
              </a:lnSpc>
            </a:pPr>
            <a:r>
              <a:rPr lang="en-US" altLang="en-US" sz="2600" i="1"/>
              <a:t>e.g., </a:t>
            </a:r>
            <a:r>
              <a:rPr lang="en-US" altLang="en-US" sz="2600"/>
              <a:t>weatherbug</a:t>
            </a:r>
            <a:br>
              <a:rPr lang="en-US" altLang="en-US" sz="2600"/>
            </a:br>
            <a:endParaRPr lang="en-US" altLang="en-US" sz="2600" i="1"/>
          </a:p>
          <a:p>
            <a:pPr>
              <a:lnSpc>
                <a:spcPct val="80000"/>
              </a:lnSpc>
            </a:pPr>
            <a:r>
              <a:rPr lang="en-US" altLang="en-US" sz="3000" b="1">
                <a:solidFill>
                  <a:srgbClr val="FF3300"/>
                </a:solidFill>
              </a:rPr>
              <a:t>Botnets:</a:t>
            </a:r>
            <a:r>
              <a:rPr lang="en-US" altLang="en-US" sz="3000" b="1"/>
              <a:t> </a:t>
            </a:r>
            <a:r>
              <a:rPr lang="en-US" altLang="en-US" sz="3000"/>
              <a:t>group of bots </a:t>
            </a:r>
          </a:p>
          <a:p>
            <a:pPr lvl="1">
              <a:lnSpc>
                <a:spcPct val="80000"/>
              </a:lnSpc>
            </a:pPr>
            <a:r>
              <a:rPr lang="en-US" altLang="en-US" sz="2600"/>
              <a:t>Typically carries malicious connotation</a:t>
            </a:r>
          </a:p>
          <a:p>
            <a:pPr lvl="1">
              <a:lnSpc>
                <a:spcPct val="80000"/>
              </a:lnSpc>
            </a:pPr>
            <a:r>
              <a:rPr lang="en-US" altLang="en-US" sz="2600"/>
              <a:t>Large numbers of infected machines</a:t>
            </a:r>
          </a:p>
          <a:p>
            <a:pPr lvl="1">
              <a:lnSpc>
                <a:spcPct val="80000"/>
              </a:lnSpc>
            </a:pPr>
            <a:r>
              <a:rPr lang="en-US" altLang="en-US" sz="2600"/>
              <a:t>Machines </a:t>
            </a:r>
            <a:r>
              <a:rPr lang="ja-JP" altLang="en-US" sz="2600"/>
              <a:t>“</a:t>
            </a:r>
            <a:r>
              <a:rPr lang="en-US" altLang="ja-JP" sz="2600"/>
              <a:t>enlisted</a:t>
            </a:r>
            <a:r>
              <a:rPr lang="ja-JP" altLang="en-US" sz="2600"/>
              <a:t>”</a:t>
            </a:r>
            <a:r>
              <a:rPr lang="en-US" altLang="ja-JP" sz="2600"/>
              <a:t> with infection vectors like worms (last lecture)</a:t>
            </a:r>
            <a:br>
              <a:rPr lang="en-US" altLang="ja-JP" sz="2600"/>
            </a:br>
            <a:endParaRPr lang="en-US" altLang="ja-JP" sz="2600"/>
          </a:p>
          <a:p>
            <a:pPr>
              <a:lnSpc>
                <a:spcPct val="80000"/>
              </a:lnSpc>
            </a:pPr>
            <a:r>
              <a:rPr lang="en-US" altLang="en-US" sz="3000"/>
              <a:t>Available for </a:t>
            </a:r>
            <a:r>
              <a:rPr lang="en-US" altLang="en-US" sz="3000" b="1">
                <a:solidFill>
                  <a:srgbClr val="FF3300"/>
                </a:solidFill>
              </a:rPr>
              <a:t>simultaneous control</a:t>
            </a:r>
            <a:r>
              <a:rPr lang="en-US" altLang="en-US" sz="3000"/>
              <a:t> by a master</a:t>
            </a:r>
          </a:p>
        </p:txBody>
      </p:sp>
    </p:spTree>
    <p:extLst>
      <p:ext uri="{BB962C8B-B14F-4D97-AF65-F5344CB8AC3E}">
        <p14:creationId xmlns:p14="http://schemas.microsoft.com/office/powerpoint/2010/main" val="2829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>
            <a:extLst>
              <a:ext uri="{FF2B5EF4-FFF2-40B4-BE49-F238E27FC236}">
                <a16:creationId xmlns:a16="http://schemas.microsoft.com/office/drawing/2014/main" id="{7FF2669E-CFBA-D746-A066-C050670F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Early Days: IRC-Based Monitoring</a:t>
            </a:r>
          </a:p>
        </p:txBody>
      </p:sp>
      <p:sp>
        <p:nvSpPr>
          <p:cNvPr id="99330" name="Content Placeholder 2">
            <a:extLst>
              <a:ext uri="{FF2B5EF4-FFF2-40B4-BE49-F238E27FC236}">
                <a16:creationId xmlns:a16="http://schemas.microsoft.com/office/drawing/2014/main" id="{2294202C-5AC1-154F-B8F0-D3EE3316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Join IRC channel, monitor all communications</a:t>
            </a:r>
          </a:p>
          <a:p>
            <a:endParaRPr lang="en-US" altLang="en-US"/>
          </a:p>
          <a:p>
            <a:r>
              <a:rPr lang="en-US" altLang="en-US"/>
              <a:t>This approach became more difficult over time</a:t>
            </a:r>
          </a:p>
          <a:p>
            <a:pPr lvl="1"/>
            <a:r>
              <a:rPr lang="en-US" altLang="en-US"/>
              <a:t>Move towards encrypted C&amp;C Communication</a:t>
            </a:r>
          </a:p>
          <a:p>
            <a:pPr lvl="1"/>
            <a:r>
              <a:rPr lang="en-US" altLang="en-US"/>
              <a:t>Move away from IRC-based botnets (as predicted)</a:t>
            </a:r>
          </a:p>
        </p:txBody>
      </p:sp>
    </p:spTree>
    <p:extLst>
      <p:ext uri="{BB962C8B-B14F-4D97-AF65-F5344CB8AC3E}">
        <p14:creationId xmlns:p14="http://schemas.microsoft.com/office/powerpoint/2010/main" val="416362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1506613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535DDD2F-72CC-4F4E-A134-9877ACAD7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Botnet Detection and Tracking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4CA3897-9F1C-924E-AD69-B266BB0641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686800" cy="4876800"/>
          </a:xfrm>
        </p:spPr>
        <p:txBody>
          <a:bodyPr>
            <a:normAutofit lnSpcReduction="10000"/>
          </a:bodyPr>
          <a:lstStyle/>
          <a:p>
            <a:r>
              <a:rPr lang="en-US" altLang="en-US" sz="2400"/>
              <a:t>Network Intrusion Detection Systems (</a:t>
            </a:r>
            <a:r>
              <a:rPr lang="en-US" altLang="en-US" sz="2400" i="1"/>
              <a:t>e.g.,</a:t>
            </a:r>
            <a:r>
              <a:rPr lang="en-US" altLang="en-US" sz="2400"/>
              <a:t> Snort)</a:t>
            </a:r>
          </a:p>
          <a:p>
            <a:pPr lvl="1"/>
            <a:r>
              <a:rPr lang="en-US" altLang="en-US" sz="2000" b="1">
                <a:solidFill>
                  <a:srgbClr val="FF3300"/>
                </a:solidFill>
              </a:rPr>
              <a:t>Signature:</a:t>
            </a:r>
            <a:r>
              <a:rPr lang="en-US" altLang="en-US" sz="2000"/>
              <a:t> alert tcp any any -&gt; any any (msg:"Agobot/Phatbot Infection Successful"; flow:established; content:"221 </a:t>
            </a:r>
          </a:p>
          <a:p>
            <a:pPr lvl="1"/>
            <a:endParaRPr lang="en-US" altLang="en-US" sz="2000"/>
          </a:p>
          <a:p>
            <a:r>
              <a:rPr lang="en-US" altLang="en-US" sz="2400" b="1">
                <a:solidFill>
                  <a:srgbClr val="FF3300"/>
                </a:solidFill>
              </a:rPr>
              <a:t>Honetpots/Honeynets: </a:t>
            </a:r>
            <a:r>
              <a:rPr lang="en-US" altLang="en-US" sz="2400"/>
              <a:t>gather information</a:t>
            </a:r>
            <a:endParaRPr lang="en-US" altLang="en-US" sz="2400" b="1">
              <a:solidFill>
                <a:srgbClr val="FF3300"/>
              </a:solidFill>
            </a:endParaRPr>
          </a:p>
          <a:p>
            <a:pPr lvl="1"/>
            <a:r>
              <a:rPr lang="en-US" altLang="en-US" sz="2000"/>
              <a:t>Run unpatched version of Windows</a:t>
            </a:r>
          </a:p>
          <a:p>
            <a:pPr lvl="1"/>
            <a:r>
              <a:rPr lang="en-US" altLang="en-US" sz="2000"/>
              <a:t>Usually infected within 10 minutes</a:t>
            </a:r>
          </a:p>
          <a:p>
            <a:pPr lvl="1"/>
            <a:r>
              <a:rPr lang="en-US" altLang="en-US" sz="2000" b="1">
                <a:solidFill>
                  <a:srgbClr val="FF3300"/>
                </a:solidFill>
              </a:rPr>
              <a:t>Capture binary</a:t>
            </a:r>
            <a:r>
              <a:rPr lang="en-US" altLang="en-US" sz="2000" b="1"/>
              <a:t> </a:t>
            </a:r>
          </a:p>
          <a:p>
            <a:pPr lvl="2"/>
            <a:r>
              <a:rPr lang="en-US" altLang="en-US"/>
              <a:t>determine scanning patterns, etc.</a:t>
            </a:r>
            <a:endParaRPr lang="en-US" altLang="en-US" b="1"/>
          </a:p>
          <a:p>
            <a:pPr lvl="1"/>
            <a:r>
              <a:rPr lang="en-US" altLang="en-US" sz="2000" b="1">
                <a:solidFill>
                  <a:srgbClr val="FF3300"/>
                </a:solidFill>
              </a:rPr>
              <a:t>Capture network traffic</a:t>
            </a:r>
          </a:p>
          <a:p>
            <a:pPr lvl="2"/>
            <a:r>
              <a:rPr lang="en-US" altLang="en-US"/>
              <a:t>Locate identity of command and control, other bots, etc.</a:t>
            </a:r>
          </a:p>
          <a:p>
            <a:pPr lvl="2"/>
            <a:endParaRPr lang="en-US" altLang="en-US" sz="1600" b="1">
              <a:solidFill>
                <a:srgbClr val="FF0000"/>
              </a:solidFill>
            </a:endParaRPr>
          </a:p>
          <a:p>
            <a:r>
              <a:rPr lang="en-US" altLang="en-US" sz="2400" b="1">
                <a:solidFill>
                  <a:srgbClr val="FF0000"/>
                </a:solidFill>
              </a:rPr>
              <a:t>“Internet Motion Sensor”</a:t>
            </a:r>
          </a:p>
          <a:p>
            <a:pPr lvl="1"/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5458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711699B3-8204-EA44-921A-93FC61059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DNS Traffic to Find Controllers</a:t>
            </a: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D8E3AF0E-0FB2-8543-97CC-212A4108D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4000"/>
              </a:lnSpc>
              <a:buSzPct val="75000"/>
              <a:buFont typeface="StarSymbol" charset="0"/>
              <a:buChar char="•"/>
            </a:pPr>
            <a:r>
              <a:rPr lang="en-GB" altLang="en-US" sz="2400"/>
              <a:t>Different types of queries may reveal info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Repetitive A queries may indicate bot/controller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MX queries may indicate spam bot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PTR queries may indicate a server</a:t>
            </a:r>
          </a:p>
          <a:p>
            <a:pPr>
              <a:lnSpc>
                <a:spcPct val="124000"/>
              </a:lnSpc>
              <a:buSzPct val="75000"/>
              <a:buFont typeface="StarSymbol" charset="0"/>
              <a:buChar char="•"/>
            </a:pPr>
            <a:r>
              <a:rPr lang="en-GB" altLang="en-US" sz="2400"/>
              <a:t>Usually 3 level: hostname.subdomain.TLD</a:t>
            </a:r>
          </a:p>
          <a:p>
            <a:pPr>
              <a:lnSpc>
                <a:spcPct val="124000"/>
              </a:lnSpc>
              <a:buSzPct val="75000"/>
              <a:buFont typeface="StarSymbol" charset="0"/>
              <a:buChar char="•"/>
            </a:pPr>
            <a:r>
              <a:rPr lang="en-GB" altLang="en-US" sz="2400"/>
              <a:t>Names and subdomains that just look rogue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(</a:t>
            </a:r>
            <a:r>
              <a:rPr lang="en-GB" altLang="en-US" i="1"/>
              <a:t>e.g., </a:t>
            </a:r>
            <a:r>
              <a:rPr lang="en-GB" altLang="en-US"/>
              <a:t>irc.big-bot.de)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7354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10ED43E4-FC9F-7748-8041-81A6D7298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DNS Monitoring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D32E1EB-B619-264F-91BA-25EA0EC41D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Command-and-control hijack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FF3300"/>
                </a:solidFill>
              </a:rPr>
              <a:t>Advantages:</a:t>
            </a:r>
            <a:r>
              <a:rPr lang="en-US" altLang="en-US"/>
              <a:t> accurate estimation of bot population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FF3300"/>
                </a:solidFill>
              </a:rPr>
              <a:t>Disadvantages: </a:t>
            </a:r>
            <a:r>
              <a:rPr lang="en-US" altLang="en-US"/>
              <a:t>bot is rendered useless; can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t monitor activity from command and control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Complete TCP three-way handshakes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distinguish distinct infections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distinguish infected bots from port scans, etc.</a:t>
            </a:r>
          </a:p>
        </p:txBody>
      </p:sp>
    </p:spTree>
    <p:extLst>
      <p:ext uri="{BB962C8B-B14F-4D97-AF65-F5344CB8AC3E}">
        <p14:creationId xmlns:p14="http://schemas.microsoft.com/office/powerpoint/2010/main" val="153604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DNS lookups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process </a:t>
            </a:r>
          </a:p>
          <a:p>
            <a:pPr lvl="1"/>
            <a:r>
              <a:rPr lang="en-US" dirty="0"/>
              <a:t>Querying /24 subnets aggregated every day</a:t>
            </a:r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DNS behavior</a:t>
            </a:r>
          </a:p>
        </p:txBody>
      </p:sp>
      <p:pic>
        <p:nvPicPr>
          <p:cNvPr id="6" name="Picture 4" descr="C:\Users\shao\AppData\Local\Microsoft\Windows\Temporary Internet Files\Content.IE5\3DQKUAID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1100" y="1790700"/>
            <a:ext cx="749300" cy="749300"/>
          </a:xfrm>
          <a:prstGeom prst="rect">
            <a:avLst/>
          </a:prstGeom>
          <a:noFill/>
        </p:spPr>
      </p:pic>
      <p:sp>
        <p:nvSpPr>
          <p:cNvPr id="7" name="Can 6"/>
          <p:cNvSpPr/>
          <p:nvPr/>
        </p:nvSpPr>
        <p:spPr>
          <a:xfrm>
            <a:off x="3838575" y="3048000"/>
            <a:ext cx="762000" cy="4572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RDNS</a:t>
            </a:r>
          </a:p>
        </p:txBody>
      </p:sp>
      <p:grpSp>
        <p:nvGrpSpPr>
          <p:cNvPr id="8" name="Group 59"/>
          <p:cNvGrpSpPr/>
          <p:nvPr/>
        </p:nvGrpSpPr>
        <p:grpSpPr>
          <a:xfrm>
            <a:off x="5435600" y="3771900"/>
            <a:ext cx="1428750" cy="857250"/>
            <a:chOff x="6273798" y="2271492"/>
            <a:chExt cx="1428750" cy="857250"/>
          </a:xfrm>
        </p:grpSpPr>
        <p:grpSp>
          <p:nvGrpSpPr>
            <p:cNvPr id="9" name="Group 27"/>
            <p:cNvGrpSpPr/>
            <p:nvPr/>
          </p:nvGrpSpPr>
          <p:grpSpPr>
            <a:xfrm>
              <a:off x="6644349" y="2289140"/>
              <a:ext cx="663348" cy="794217"/>
              <a:chOff x="6896100" y="1371600"/>
              <a:chExt cx="990600" cy="1143000"/>
            </a:xfrm>
          </p:grpSpPr>
          <p:grpSp>
            <p:nvGrpSpPr>
              <p:cNvPr id="11" name="Group 25"/>
              <p:cNvGrpSpPr/>
              <p:nvPr/>
            </p:nvGrpSpPr>
            <p:grpSpPr>
              <a:xfrm>
                <a:off x="6896100" y="1371600"/>
                <a:ext cx="990600" cy="612648"/>
                <a:chOff x="6858000" y="1371600"/>
                <a:chExt cx="990600" cy="612648"/>
              </a:xfrm>
            </p:grpSpPr>
            <p:pic>
              <p:nvPicPr>
                <p:cNvPr id="15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858000" y="1524000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391400" y="1371600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2" name="Group 26"/>
              <p:cNvGrpSpPr/>
              <p:nvPr/>
            </p:nvGrpSpPr>
            <p:grpSpPr>
              <a:xfrm>
                <a:off x="6896100" y="1901952"/>
                <a:ext cx="990600" cy="612648"/>
                <a:chOff x="6934200" y="1901952"/>
                <a:chExt cx="990600" cy="612648"/>
              </a:xfrm>
            </p:grpSpPr>
            <p:pic>
              <p:nvPicPr>
                <p:cNvPr id="13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934200" y="2054352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467600" y="1901952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10" name="Cloud 9"/>
            <p:cNvSpPr/>
            <p:nvPr/>
          </p:nvSpPr>
          <p:spPr>
            <a:xfrm>
              <a:off x="6273798" y="2271492"/>
              <a:ext cx="1428750" cy="857250"/>
            </a:xfrm>
            <a:prstGeom prst="clou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58"/>
          <p:cNvGrpSpPr/>
          <p:nvPr/>
        </p:nvGrpSpPr>
        <p:grpSpPr>
          <a:xfrm>
            <a:off x="7315200" y="3771900"/>
            <a:ext cx="1428750" cy="857250"/>
            <a:chOff x="6273798" y="1284516"/>
            <a:chExt cx="1428750" cy="857250"/>
          </a:xfrm>
        </p:grpSpPr>
        <p:grpSp>
          <p:nvGrpSpPr>
            <p:cNvPr id="18" name="Group 27"/>
            <p:cNvGrpSpPr/>
            <p:nvPr/>
          </p:nvGrpSpPr>
          <p:grpSpPr>
            <a:xfrm>
              <a:off x="6644349" y="1302164"/>
              <a:ext cx="663348" cy="794217"/>
              <a:chOff x="6896100" y="1371600"/>
              <a:chExt cx="990600" cy="1143000"/>
            </a:xfrm>
          </p:grpSpPr>
          <p:grpSp>
            <p:nvGrpSpPr>
              <p:cNvPr id="20" name="Group 25"/>
              <p:cNvGrpSpPr/>
              <p:nvPr/>
            </p:nvGrpSpPr>
            <p:grpSpPr>
              <a:xfrm>
                <a:off x="6896100" y="1371600"/>
                <a:ext cx="990600" cy="612648"/>
                <a:chOff x="6858000" y="1371600"/>
                <a:chExt cx="990600" cy="612648"/>
              </a:xfrm>
            </p:grpSpPr>
            <p:pic>
              <p:nvPicPr>
                <p:cNvPr id="24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858000" y="1524000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25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391400" y="1371600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1" name="Group 26"/>
              <p:cNvGrpSpPr/>
              <p:nvPr/>
            </p:nvGrpSpPr>
            <p:grpSpPr>
              <a:xfrm>
                <a:off x="6896100" y="1901952"/>
                <a:ext cx="990600" cy="612648"/>
                <a:chOff x="6934200" y="1901952"/>
                <a:chExt cx="990600" cy="612648"/>
              </a:xfrm>
            </p:grpSpPr>
            <p:pic>
              <p:nvPicPr>
                <p:cNvPr id="22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934200" y="2054352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467600" y="1901952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19" name="Cloud 18"/>
            <p:cNvSpPr/>
            <p:nvPr/>
          </p:nvSpPr>
          <p:spPr>
            <a:xfrm>
              <a:off x="6273798" y="1284516"/>
              <a:ext cx="1428750" cy="857250"/>
            </a:xfrm>
            <a:prstGeom prst="clou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61"/>
          <p:cNvGrpSpPr/>
          <p:nvPr/>
        </p:nvGrpSpPr>
        <p:grpSpPr>
          <a:xfrm>
            <a:off x="3505200" y="3771900"/>
            <a:ext cx="1428750" cy="857250"/>
            <a:chOff x="6273798" y="3235788"/>
            <a:chExt cx="1428750" cy="857250"/>
          </a:xfrm>
        </p:grpSpPr>
        <p:grpSp>
          <p:nvGrpSpPr>
            <p:cNvPr id="27" name="Group 27"/>
            <p:cNvGrpSpPr/>
            <p:nvPr/>
          </p:nvGrpSpPr>
          <p:grpSpPr>
            <a:xfrm>
              <a:off x="6644349" y="3253436"/>
              <a:ext cx="663348" cy="794217"/>
              <a:chOff x="6896100" y="1371600"/>
              <a:chExt cx="990600" cy="1143000"/>
            </a:xfrm>
          </p:grpSpPr>
          <p:grpSp>
            <p:nvGrpSpPr>
              <p:cNvPr id="29" name="Group 25"/>
              <p:cNvGrpSpPr/>
              <p:nvPr/>
            </p:nvGrpSpPr>
            <p:grpSpPr>
              <a:xfrm>
                <a:off x="6896100" y="1371600"/>
                <a:ext cx="990600" cy="612648"/>
                <a:chOff x="6858000" y="1371600"/>
                <a:chExt cx="990600" cy="612648"/>
              </a:xfrm>
            </p:grpSpPr>
            <p:pic>
              <p:nvPicPr>
                <p:cNvPr id="33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858000" y="1524000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34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391400" y="1371600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30" name="Group 26"/>
              <p:cNvGrpSpPr/>
              <p:nvPr/>
            </p:nvGrpSpPr>
            <p:grpSpPr>
              <a:xfrm>
                <a:off x="6896100" y="1901952"/>
                <a:ext cx="990600" cy="612648"/>
                <a:chOff x="6934200" y="1901952"/>
                <a:chExt cx="990600" cy="612648"/>
              </a:xfrm>
            </p:grpSpPr>
            <p:pic>
              <p:nvPicPr>
                <p:cNvPr id="31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934200" y="2054352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32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467600" y="1901952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28" name="Cloud 27"/>
            <p:cNvSpPr/>
            <p:nvPr/>
          </p:nvSpPr>
          <p:spPr>
            <a:xfrm>
              <a:off x="6273798" y="3235788"/>
              <a:ext cx="1428750" cy="857250"/>
            </a:xfrm>
            <a:prstGeom prst="clou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Can 34"/>
          <p:cNvSpPr/>
          <p:nvPr/>
        </p:nvSpPr>
        <p:spPr>
          <a:xfrm>
            <a:off x="7648575" y="3048000"/>
            <a:ext cx="762000" cy="4572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RDNS</a:t>
            </a:r>
          </a:p>
        </p:txBody>
      </p:sp>
      <p:sp>
        <p:nvSpPr>
          <p:cNvPr id="36" name="Can 35"/>
          <p:cNvSpPr/>
          <p:nvPr/>
        </p:nvSpPr>
        <p:spPr>
          <a:xfrm>
            <a:off x="5768975" y="3048000"/>
            <a:ext cx="762000" cy="4572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RDNS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89800" y="1308100"/>
            <a:ext cx="1638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2LD authoritative </a:t>
            </a:r>
          </a:p>
          <a:p>
            <a:r>
              <a:rPr lang="en-US" sz="1500" dirty="0"/>
              <a:t>name server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24400" y="1244601"/>
            <a:ext cx="17475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TLD name server</a:t>
            </a:r>
          </a:p>
        </p:txBody>
      </p:sp>
      <p:pic>
        <p:nvPicPr>
          <p:cNvPr id="39" name="Picture 4" descr="C:\Users\shao\AppData\Local\Microsoft\Windows\Temporary Internet Files\Content.IE5\3DQKUAID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4600" y="1524000"/>
            <a:ext cx="749300" cy="749300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/>
        </p:nvGrpSpPr>
        <p:grpSpPr>
          <a:xfrm>
            <a:off x="4203701" y="2146300"/>
            <a:ext cx="3813175" cy="901700"/>
            <a:chOff x="2679700" y="2146300"/>
            <a:chExt cx="3813175" cy="901700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2679700" y="2222500"/>
              <a:ext cx="977900" cy="812800"/>
            </a:xfrm>
            <a:prstGeom prst="straightConnector1">
              <a:avLst/>
            </a:prstGeom>
            <a:ln w="25400"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4102100" y="2146300"/>
              <a:ext cx="2390775" cy="889000"/>
            </a:xfrm>
            <a:prstGeom prst="straightConnector1">
              <a:avLst/>
            </a:prstGeom>
            <a:ln w="25400"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3962400" y="2209800"/>
              <a:ext cx="533400" cy="838200"/>
            </a:xfrm>
            <a:prstGeom prst="straightConnector1">
              <a:avLst/>
            </a:prstGeom>
            <a:ln w="25400"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/>
          <p:nvPr/>
        </p:nvCxnSpPr>
        <p:spPr>
          <a:xfrm>
            <a:off x="4219575" y="3543300"/>
            <a:ext cx="0" cy="228600"/>
          </a:xfrm>
          <a:prstGeom prst="straightConnector1">
            <a:avLst/>
          </a:prstGeom>
          <a:ln w="31750">
            <a:solidFill>
              <a:srgbClr val="00009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56704" y="1635498"/>
            <a:ext cx="184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Collection point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419600" y="2349500"/>
            <a:ext cx="3733800" cy="698500"/>
            <a:chOff x="2895600" y="2349500"/>
            <a:chExt cx="3733800" cy="698500"/>
          </a:xfrm>
        </p:grpSpPr>
        <p:cxnSp>
          <p:nvCxnSpPr>
            <p:cNvPr id="45" name="Curved Connector 44"/>
            <p:cNvCxnSpPr/>
            <p:nvPr/>
          </p:nvCxnSpPr>
          <p:spPr>
            <a:xfrm rot="5400000" flipH="1" flipV="1">
              <a:off x="4152900" y="1092200"/>
              <a:ext cx="685800" cy="3200400"/>
            </a:xfrm>
            <a:prstGeom prst="curvedConnector2">
              <a:avLst/>
            </a:prstGeom>
            <a:ln w="19050">
              <a:solidFill>
                <a:srgbClr val="00009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/>
            <p:nvPr/>
          </p:nvCxnSpPr>
          <p:spPr>
            <a:xfrm rot="5400000" flipH="1" flipV="1">
              <a:off x="5132387" y="1995488"/>
              <a:ext cx="533400" cy="1546225"/>
            </a:xfrm>
            <a:prstGeom prst="curvedConnector2">
              <a:avLst/>
            </a:prstGeom>
            <a:ln w="19050">
              <a:solidFill>
                <a:srgbClr val="00009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/>
            <p:nvPr/>
          </p:nvCxnSpPr>
          <p:spPr>
            <a:xfrm rot="16200000" flipV="1">
              <a:off x="6172200" y="2590800"/>
              <a:ext cx="533400" cy="3810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00009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/>
          <p:nvPr/>
        </p:nvCxnSpPr>
        <p:spPr>
          <a:xfrm>
            <a:off x="6149975" y="3543300"/>
            <a:ext cx="0" cy="228600"/>
          </a:xfrm>
          <a:prstGeom prst="straightConnector1">
            <a:avLst/>
          </a:prstGeom>
          <a:ln w="31750">
            <a:solidFill>
              <a:srgbClr val="00009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029575" y="3543300"/>
            <a:ext cx="0" cy="228600"/>
          </a:xfrm>
          <a:prstGeom prst="straightConnector1">
            <a:avLst/>
          </a:prstGeom>
          <a:ln w="31750">
            <a:solidFill>
              <a:srgbClr val="00009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72360" y="5733905"/>
            <a:ext cx="4385368" cy="338554"/>
          </a:xfrm>
          <a:prstGeom prst="rect">
            <a:avLst/>
          </a:prstGeom>
          <a:noFill/>
          <a:ln w="19050"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90"/>
                </a:solidFill>
              </a:rPr>
              <a:t>example.com   111.111.111.0 , 222.222.222.0</a:t>
            </a:r>
            <a:endParaRPr lang="en-US" sz="1600" dirty="0">
              <a:solidFill>
                <a:srgbClr val="00009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27939" y="4020828"/>
            <a:ext cx="960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End users</a:t>
            </a:r>
          </a:p>
        </p:txBody>
      </p:sp>
    </p:spTree>
    <p:extLst>
      <p:ext uri="{BB962C8B-B14F-4D97-AF65-F5344CB8AC3E}">
        <p14:creationId xmlns:p14="http://schemas.microsoft.com/office/powerpoint/2010/main" val="388972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Scaling Detection</a:t>
            </a:r>
          </a:p>
        </p:txBody>
      </p:sp>
    </p:spTree>
    <p:extLst>
      <p:ext uri="{BB962C8B-B14F-4D97-AF65-F5344CB8AC3E}">
        <p14:creationId xmlns:p14="http://schemas.microsoft.com/office/powerpoint/2010/main" val="1511399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challenge: How to make decision quickly?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Large scale of data</a:t>
            </a:r>
          </a:p>
          <a:p>
            <a:pPr lvl="1"/>
            <a:r>
              <a:rPr lang="en-US" dirty="0"/>
              <a:t>Email service</a:t>
            </a:r>
          </a:p>
          <a:p>
            <a:pPr lvl="2"/>
            <a:r>
              <a:rPr lang="en-US" sz="2000" dirty="0"/>
              <a:t>Thousands of email addresses in an enterprise-like network</a:t>
            </a:r>
          </a:p>
          <a:p>
            <a:pPr lvl="2"/>
            <a:r>
              <a:rPr lang="en-US" sz="2000" dirty="0"/>
              <a:t>About 150 billion emails worldwide per day </a:t>
            </a:r>
            <a:r>
              <a:rPr lang="en-US" sz="1600" dirty="0"/>
              <a:t>(source: Internet live stats)</a:t>
            </a:r>
          </a:p>
          <a:p>
            <a:pPr lvl="1"/>
            <a:r>
              <a:rPr lang="en-US" dirty="0"/>
              <a:t>DNS </a:t>
            </a:r>
            <a:r>
              <a:rPr lang="en-US" dirty="0" err="1"/>
              <a:t>nameservers</a:t>
            </a:r>
            <a:endParaRPr lang="en-US" dirty="0"/>
          </a:p>
          <a:p>
            <a:pPr lvl="2"/>
            <a:r>
              <a:rPr lang="en-US" sz="2000" dirty="0"/>
              <a:t>Billions of DNS queries at top-level </a:t>
            </a:r>
            <a:r>
              <a:rPr lang="en-US" sz="2000" dirty="0" err="1"/>
              <a:t>nameservers</a:t>
            </a:r>
            <a:r>
              <a:rPr lang="en-US" sz="2000" dirty="0"/>
              <a:t> per day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Registries and registrars</a:t>
            </a:r>
          </a:p>
          <a:p>
            <a:pPr lvl="2"/>
            <a:r>
              <a:rPr lang="en-US" sz="2000" dirty="0"/>
              <a:t>Hundreds of thousands of new domains registered per day</a:t>
            </a:r>
          </a:p>
        </p:txBody>
      </p:sp>
    </p:spTree>
    <p:extLst>
      <p:ext uri="{BB962C8B-B14F-4D97-AF65-F5344CB8AC3E}">
        <p14:creationId xmlns:p14="http://schemas.microsoft.com/office/powerpoint/2010/main" val="425656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about botnets</a:t>
            </a:r>
          </a:p>
          <a:p>
            <a:endParaRPr lang="en-US" dirty="0"/>
          </a:p>
          <a:p>
            <a:r>
              <a:rPr lang="en-US" dirty="0"/>
              <a:t>Explore advanced supervised learning techniques for attack detection: spam, botnet, phishing detection</a:t>
            </a:r>
          </a:p>
          <a:p>
            <a:endParaRPr lang="en-US" dirty="0"/>
          </a:p>
          <a:p>
            <a:r>
              <a:rPr lang="en-US" dirty="0"/>
              <a:t>Learn how supervised machine learning can be applied to cyberattack detection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C24F19-3DD5-5C43-BEA4-9301D7067CC3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AAFE49-B8D5-2E4E-9003-78CF785F79E8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120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SPAM and MESSAGE ABUSE</a:t>
            </a:r>
          </a:p>
        </p:txBody>
      </p:sp>
    </p:spTree>
    <p:extLst>
      <p:ext uri="{BB962C8B-B14F-4D97-AF65-F5344CB8AC3E}">
        <p14:creationId xmlns:p14="http://schemas.microsoft.com/office/powerpoint/2010/main" val="188083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Spam-related activity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517798" y="2282810"/>
            <a:ext cx="0" cy="38404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701258" y="2282810"/>
            <a:ext cx="0" cy="38404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890310" y="5872858"/>
            <a:ext cx="1580092" cy="2926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Spam message</a:t>
            </a:r>
          </a:p>
        </p:txBody>
      </p:sp>
      <p:sp>
        <p:nvSpPr>
          <p:cNvPr id="32" name="Isosceles Triangle 31"/>
          <p:cNvSpPr>
            <a:spLocks noChangeAspect="1"/>
          </p:cNvSpPr>
          <p:nvPr/>
        </p:nvSpPr>
        <p:spPr>
          <a:xfrm rot="16200000">
            <a:off x="2464496" y="4697731"/>
            <a:ext cx="1245856" cy="999902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056" y="4595274"/>
            <a:ext cx="883920" cy="8839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592" y="2603468"/>
            <a:ext cx="1704975" cy="1152525"/>
          </a:xfrm>
          <a:prstGeom prst="rect">
            <a:avLst/>
          </a:prstGeom>
        </p:spPr>
      </p:pic>
      <p:pic>
        <p:nvPicPr>
          <p:cNvPr id="28" name="Picture 27" descr="mono-sp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93" y="4509533"/>
            <a:ext cx="1463526" cy="1376296"/>
          </a:xfrm>
          <a:prstGeom prst="rect">
            <a:avLst/>
          </a:prstGeom>
        </p:spPr>
      </p:pic>
      <p:sp>
        <p:nvSpPr>
          <p:cNvPr id="43" name="Up Arrow 42"/>
          <p:cNvSpPr/>
          <p:nvPr/>
        </p:nvSpPr>
        <p:spPr>
          <a:xfrm rot="10800000">
            <a:off x="2499922" y="3857087"/>
            <a:ext cx="210312" cy="82296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305930" y="2818278"/>
            <a:ext cx="748855" cy="4741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Botnet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736009" y="1929239"/>
            <a:ext cx="2926080" cy="77724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Acquire network resources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470402" y="1929239"/>
            <a:ext cx="3345166" cy="77724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Maintain hosting infrastructure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14491" y="1929239"/>
            <a:ext cx="2765207" cy="77724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Distribute spam messages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841421" y="2628866"/>
            <a:ext cx="2797190" cy="3532524"/>
            <a:chOff x="3317421" y="2222474"/>
            <a:chExt cx="2797190" cy="353252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8000" y="3178118"/>
              <a:ext cx="508000" cy="508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18000" y="2222474"/>
              <a:ext cx="508000" cy="508000"/>
            </a:xfrm>
            <a:prstGeom prst="rect">
              <a:avLst/>
            </a:prstGeom>
          </p:spPr>
        </p:pic>
        <p:pic>
          <p:nvPicPr>
            <p:cNvPr id="26" name="Picture 25" descr="pharma_2_cut_less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7421" y="4102616"/>
              <a:ext cx="2509159" cy="1376821"/>
            </a:xfrm>
            <a:prstGeom prst="rect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50" name="Up Arrow 49"/>
            <p:cNvSpPr/>
            <p:nvPr/>
          </p:nvSpPr>
          <p:spPr>
            <a:xfrm rot="10800000">
              <a:off x="4466844" y="3744311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Up Arrow 50"/>
            <p:cNvSpPr/>
            <p:nvPr/>
          </p:nvSpPr>
          <p:spPr>
            <a:xfrm rot="10800000">
              <a:off x="4466844" y="2829940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80269" y="3178119"/>
              <a:ext cx="1334342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Web server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80269" y="2239408"/>
              <a:ext cx="1334342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DNS server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873500" y="5504566"/>
              <a:ext cx="2109935" cy="2504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Spam-advertised page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941926" y="2734698"/>
            <a:ext cx="2692449" cy="3237767"/>
            <a:chOff x="6417925" y="2810905"/>
            <a:chExt cx="2692449" cy="3237767"/>
          </a:xfrm>
        </p:grpSpPr>
        <p:pic>
          <p:nvPicPr>
            <p:cNvPr id="29" name="Picture 28" descr="icann_logo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845" y="5296832"/>
              <a:ext cx="751840" cy="751840"/>
            </a:xfrm>
            <a:prstGeom prst="rect">
              <a:avLst/>
            </a:prstGeom>
          </p:spPr>
        </p:pic>
        <p:pic>
          <p:nvPicPr>
            <p:cNvPr id="31" name="Picture 30" descr="registrar_icon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861" y="3576840"/>
              <a:ext cx="749808" cy="749808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6417925" y="2810905"/>
              <a:ext cx="2011680" cy="365760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Register .com domains</a:t>
              </a:r>
            </a:p>
          </p:txBody>
        </p:sp>
        <p:sp>
          <p:nvSpPr>
            <p:cNvPr id="44" name="Up Arrow 43"/>
            <p:cNvSpPr/>
            <p:nvPr/>
          </p:nvSpPr>
          <p:spPr>
            <a:xfrm flipV="1">
              <a:off x="7318609" y="4978581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Up Arrow 45"/>
            <p:cNvSpPr/>
            <p:nvPr/>
          </p:nvSpPr>
          <p:spPr>
            <a:xfrm flipV="1">
              <a:off x="7318609" y="4353940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Up Arrow 46"/>
            <p:cNvSpPr/>
            <p:nvPr/>
          </p:nvSpPr>
          <p:spPr>
            <a:xfrm flipV="1">
              <a:off x="7318609" y="3295646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990874" y="3760029"/>
              <a:ext cx="1119500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Registrar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990874" y="4530335"/>
              <a:ext cx="1119500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Registry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990874" y="5435686"/>
              <a:ext cx="1119500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ICANN</a:t>
              </a:r>
            </a:p>
          </p:txBody>
        </p:sp>
        <p:pic>
          <p:nvPicPr>
            <p:cNvPr id="42" name="Picture 41" descr="Verisignlogo.png"/>
            <p:cNvPicPr preferRelativeResize="0"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1236" y="4554851"/>
              <a:ext cx="1437115" cy="466344"/>
            </a:xfrm>
            <a:prstGeom prst="rect">
              <a:avLst/>
            </a:prstGeom>
          </p:spPr>
        </p:pic>
      </p:grpSp>
      <p:cxnSp>
        <p:nvCxnSpPr>
          <p:cNvPr id="12" name="Straight Arrow Connector 11"/>
          <p:cNvCxnSpPr/>
          <p:nvPr/>
        </p:nvCxnSpPr>
        <p:spPr>
          <a:xfrm flipH="1">
            <a:off x="4038600" y="1878440"/>
            <a:ext cx="411480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88541" y="1473200"/>
            <a:ext cx="753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521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challenge: How to find useful features?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agility</a:t>
            </a:r>
          </a:p>
          <a:p>
            <a:pPr lvl="1"/>
            <a:r>
              <a:rPr lang="en-US" dirty="0"/>
              <a:t>Sending agility</a:t>
            </a:r>
          </a:p>
          <a:p>
            <a:pPr lvl="2"/>
            <a:r>
              <a:rPr lang="en-US" sz="2000" dirty="0"/>
              <a:t>Botnets to acquire IP dynamics</a:t>
            </a:r>
          </a:p>
          <a:p>
            <a:pPr lvl="2"/>
            <a:r>
              <a:rPr lang="en-US" sz="2000" dirty="0"/>
              <a:t>750K spam emails found from hacked fridges and TVs</a:t>
            </a:r>
            <a:r>
              <a:rPr lang="en-US" dirty="0"/>
              <a:t> </a:t>
            </a:r>
            <a:r>
              <a:rPr lang="en-US" sz="1600" dirty="0"/>
              <a:t>(reported Jan 2014)</a:t>
            </a:r>
          </a:p>
          <a:p>
            <a:pPr lvl="1"/>
            <a:r>
              <a:rPr lang="en-US" dirty="0"/>
              <a:t>Hosting agility</a:t>
            </a:r>
          </a:p>
          <a:p>
            <a:pPr lvl="2"/>
            <a:r>
              <a:rPr lang="en-US" sz="2000" dirty="0"/>
              <a:t>Embedded URLs to direct to spam-advertised sites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Naming agility</a:t>
            </a:r>
          </a:p>
          <a:p>
            <a:pPr lvl="2"/>
            <a:r>
              <a:rPr lang="en-US" sz="2000" dirty="0"/>
              <a:t>New domains registered to evade blacklisting</a:t>
            </a:r>
          </a:p>
        </p:txBody>
      </p:sp>
    </p:spTree>
    <p:extLst>
      <p:ext uri="{BB962C8B-B14F-4D97-AF65-F5344CB8AC3E}">
        <p14:creationId xmlns:p14="http://schemas.microsoft.com/office/powerpoint/2010/main" val="1673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Example: Geodesic Distance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Intuition:</a:t>
            </a:r>
          </a:p>
          <a:p>
            <a:pPr lvl="1"/>
            <a:r>
              <a:rPr lang="en-US" dirty="0"/>
              <a:t>Social structure limits the region of contacts</a:t>
            </a:r>
          </a:p>
          <a:p>
            <a:pPr lvl="1"/>
            <a:r>
              <a:rPr lang="en-US" dirty="0"/>
              <a:t>The geographic distance travelled by spam from bots is close to random</a:t>
            </a:r>
          </a:p>
          <a:p>
            <a:pPr lvl="1"/>
            <a:endParaRPr lang="en-US" dirty="0"/>
          </a:p>
        </p:txBody>
      </p:sp>
      <p:sp>
        <p:nvSpPr>
          <p:cNvPr id="8" name="Content Placeholder 8"/>
          <p:cNvSpPr txBox="1">
            <a:spLocks/>
          </p:cNvSpPr>
          <p:nvPr/>
        </p:nvSpPr>
        <p:spPr bwMode="auto">
          <a:xfrm>
            <a:off x="4757196" y="3727823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kern="0" dirty="0">
                <a:latin typeface="Arial"/>
                <a:cs typeface="Arial"/>
              </a:rPr>
              <a:t>Legitimate sender</a:t>
            </a:r>
          </a:p>
        </p:txBody>
      </p:sp>
      <p:sp>
        <p:nvSpPr>
          <p:cNvPr id="9" name="Content Placeholder 8"/>
          <p:cNvSpPr txBox="1">
            <a:spLocks/>
          </p:cNvSpPr>
          <p:nvPr/>
        </p:nvSpPr>
        <p:spPr bwMode="auto">
          <a:xfrm>
            <a:off x="3080796" y="5328023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kern="0" dirty="0">
                <a:latin typeface="Arial"/>
                <a:cs typeface="Arial"/>
              </a:rPr>
              <a:t>Spammer</a:t>
            </a:r>
          </a:p>
        </p:txBody>
      </p:sp>
      <p:pic>
        <p:nvPicPr>
          <p:cNvPr id="10" name="Picture 2" descr="C:\Users\shao\Pictures\Microsoft Clip Organizer\j038918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3195" y="4489823"/>
            <a:ext cx="731838" cy="92075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>
            <a:off x="6509795" y="3651623"/>
            <a:ext cx="1600200" cy="914400"/>
          </a:xfrm>
          <a:prstGeom prst="straightConnector1">
            <a:avLst/>
          </a:prstGeom>
          <a:ln w="31750">
            <a:solidFill>
              <a:srgbClr val="0000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0567370">
            <a:off x="3934058" y="4786571"/>
            <a:ext cx="4289531" cy="590692"/>
          </a:xfrm>
          <a:prstGeom prst="arc">
            <a:avLst>
              <a:gd name="adj1" fmla="val 11103892"/>
              <a:gd name="adj2" fmla="val 21495443"/>
            </a:avLst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8"/>
          <p:cNvSpPr txBox="1">
            <a:spLocks/>
          </p:cNvSpPr>
          <p:nvPr/>
        </p:nvSpPr>
        <p:spPr bwMode="auto">
          <a:xfrm>
            <a:off x="7195596" y="3735761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rgbClr val="000090"/>
                </a:solidFill>
                <a:latin typeface="Arial"/>
                <a:cs typeface="Arial"/>
              </a:rPr>
              <a:t>close</a:t>
            </a:r>
          </a:p>
        </p:txBody>
      </p:sp>
      <p:sp>
        <p:nvSpPr>
          <p:cNvPr id="15" name="Content Placeholder 8"/>
          <p:cNvSpPr txBox="1">
            <a:spLocks/>
          </p:cNvSpPr>
          <p:nvPr/>
        </p:nvSpPr>
        <p:spPr bwMode="auto">
          <a:xfrm>
            <a:off x="4604795" y="5023223"/>
            <a:ext cx="10668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rgbClr val="FF0000"/>
                </a:solidFill>
                <a:latin typeface="Arial"/>
                <a:cs typeface="Arial"/>
              </a:rPr>
              <a:t>distant</a:t>
            </a:r>
          </a:p>
        </p:txBody>
      </p:sp>
      <p:sp>
        <p:nvSpPr>
          <p:cNvPr id="16" name="Content Placeholder 8"/>
          <p:cNvSpPr txBox="1">
            <a:spLocks/>
          </p:cNvSpPr>
          <p:nvPr/>
        </p:nvSpPr>
        <p:spPr bwMode="auto">
          <a:xfrm>
            <a:off x="8109996" y="5306933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kern="0" dirty="0">
                <a:latin typeface="Arial"/>
                <a:cs typeface="Arial"/>
              </a:rPr>
              <a:t>Recipient</a:t>
            </a:r>
          </a:p>
        </p:txBody>
      </p:sp>
      <p:pic>
        <p:nvPicPr>
          <p:cNvPr id="17" name="Picture 4" descr="C:\Users\shao\Pictures\Microsoft Clip Organizer\j0355657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9995" y="4489824"/>
            <a:ext cx="1088746" cy="754699"/>
          </a:xfrm>
          <a:prstGeom prst="rect">
            <a:avLst/>
          </a:prstGeom>
          <a:noFill/>
        </p:spPr>
      </p:pic>
      <p:pic>
        <p:nvPicPr>
          <p:cNvPr id="20" name="Picture 19" descr="white_man_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33395" y="2889623"/>
            <a:ext cx="1193800" cy="8953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1895" y="3105523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df_geo_snare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80" y="2003425"/>
            <a:ext cx="5120640" cy="384048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geodesic distance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SNARE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122333" y="2624675"/>
            <a:ext cx="1828800" cy="609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996716" y="3135303"/>
            <a:ext cx="2764832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90% of legitimate messages travel 2,500 miles or less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922465" y="6064237"/>
            <a:ext cx="7814203" cy="505897"/>
          </a:xfrm>
          <a:prstGeom prst="rect">
            <a:avLst/>
          </a:prstGeom>
          <a:solidFill>
            <a:srgbClr val="BFC4F2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Observation</a:t>
            </a:r>
            <a:r>
              <a:rPr lang="en-US" sz="2400" kern="0" dirty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Spam travels further</a:t>
            </a:r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1862860" y="1303339"/>
            <a:ext cx="8347075" cy="897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sz="2000" kern="0" dirty="0"/>
              <a:t>Find the physical latitude and longitude of IPs based on </a:t>
            </a:r>
            <a:r>
              <a:rPr lang="en-US" sz="2000" kern="0" dirty="0" err="1"/>
              <a:t>MaxMind’s</a:t>
            </a:r>
            <a:r>
              <a:rPr lang="en-US" sz="2000" kern="0" dirty="0"/>
              <a:t> </a:t>
            </a:r>
            <a:r>
              <a:rPr lang="en-US" sz="2000" kern="0" dirty="0" err="1"/>
              <a:t>GeoIP</a:t>
            </a:r>
            <a:r>
              <a:rPr lang="en-US" sz="2000" kern="0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424055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Network-level features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90"/>
                </a:solidFill>
              </a:rPr>
              <a:t>Single-packet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Geodesic distance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Sender IP neighborhood density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Time of day</a:t>
            </a:r>
          </a:p>
          <a:p>
            <a:pPr lvl="1"/>
            <a:r>
              <a:rPr lang="en-US" sz="2200" dirty="0"/>
              <a:t>AS of sender’s IP address</a:t>
            </a:r>
          </a:p>
          <a:p>
            <a:pPr lvl="1"/>
            <a:r>
              <a:rPr lang="en-US" sz="2200" dirty="0"/>
              <a:t>Status of email service ports</a:t>
            </a:r>
          </a:p>
          <a:p>
            <a:pPr lvl="1"/>
            <a:endParaRPr lang="en-US" sz="1000" dirty="0"/>
          </a:p>
          <a:p>
            <a:r>
              <a:rPr lang="en-US" dirty="0">
                <a:solidFill>
                  <a:srgbClr val="000090"/>
                </a:solidFill>
              </a:rPr>
              <a:t>Single-header/message</a:t>
            </a:r>
          </a:p>
          <a:p>
            <a:pPr lvl="1"/>
            <a:r>
              <a:rPr lang="en-US" sz="2200" dirty="0"/>
              <a:t>Number of recipients</a:t>
            </a:r>
          </a:p>
          <a:p>
            <a:pPr lvl="1"/>
            <a:r>
              <a:rPr lang="en-US" sz="2200" dirty="0"/>
              <a:t>Message length</a:t>
            </a:r>
          </a:p>
          <a:p>
            <a:endParaRPr lang="en-US" sz="1000" dirty="0"/>
          </a:p>
          <a:p>
            <a:r>
              <a:rPr lang="en-US" dirty="0">
                <a:solidFill>
                  <a:srgbClr val="000090"/>
                </a:solidFill>
              </a:rPr>
              <a:t>Aggregate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SNARE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18949" y="5691613"/>
            <a:ext cx="37126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/>
                <a:cs typeface="Arial"/>
              </a:rPr>
              <a:t>(multiple message/recipient)</a:t>
            </a:r>
          </a:p>
        </p:txBody>
      </p:sp>
    </p:spTree>
    <p:extLst>
      <p:ext uri="{BB962C8B-B14F-4D97-AF65-F5344CB8AC3E}">
        <p14:creationId xmlns:p14="http://schemas.microsoft.com/office/powerpoint/2010/main" val="197234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936</Words>
  <Application>Microsoft Macintosh PowerPoint</Application>
  <PresentationFormat>Widescreen</PresentationFormat>
  <Paragraphs>237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Adobe Garamond Pro</vt:lpstr>
      <vt:lpstr>Arial</vt:lpstr>
      <vt:lpstr>Calibri</vt:lpstr>
      <vt:lpstr>MV Boli</vt:lpstr>
      <vt:lpstr>StarSymbol</vt:lpstr>
      <vt:lpstr>1_Office Theme</vt:lpstr>
      <vt:lpstr>3_Office Theme</vt:lpstr>
      <vt:lpstr>PowerPoint Presentation</vt:lpstr>
      <vt:lpstr>Learning Objective</vt:lpstr>
      <vt:lpstr>Learning Objectives</vt:lpstr>
      <vt:lpstr>SPAM and MESSAGE ABUSE</vt:lpstr>
      <vt:lpstr>Spam-related activity</vt:lpstr>
      <vt:lpstr>1st challenge: How to find useful features?</vt:lpstr>
      <vt:lpstr>Feature Example: Geodesic Distance</vt:lpstr>
      <vt:lpstr>Distribution of geodesic distance</vt:lpstr>
      <vt:lpstr>Network-level features</vt:lpstr>
      <vt:lpstr>Domain registration analysis</vt:lpstr>
      <vt:lpstr>Domain registration process</vt:lpstr>
      <vt:lpstr>Registrars hosting spammer domains</vt:lpstr>
      <vt:lpstr>Spam proportions on registrars</vt:lpstr>
      <vt:lpstr>An example of bulk registration</vt:lpstr>
      <vt:lpstr>Modeling registration batch sizes</vt:lpstr>
      <vt:lpstr>Supervised learning: CPM</vt:lpstr>
      <vt:lpstr>BOTNETS</vt:lpstr>
      <vt:lpstr>Botnets</vt:lpstr>
      <vt:lpstr>Early Days: IRC-Based Monitoring</vt:lpstr>
      <vt:lpstr>Botnet Detection and Tracking</vt:lpstr>
      <vt:lpstr>Using DNS Traffic to Find Controllers</vt:lpstr>
      <vt:lpstr>DNS Monitoring</vt:lpstr>
      <vt:lpstr>Monitoring DNS lookups</vt:lpstr>
      <vt:lpstr>Scaling Detection</vt:lpstr>
      <vt:lpstr>2nd challenge: How to make decision quickly?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41</cp:revision>
  <dcterms:created xsi:type="dcterms:W3CDTF">2020-10-19T14:29:47Z</dcterms:created>
  <dcterms:modified xsi:type="dcterms:W3CDTF">2020-11-30T16:34:07Z</dcterms:modified>
</cp:coreProperties>
</file>