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23"/>
  </p:notesMasterIdLst>
  <p:sldIdLst>
    <p:sldId id="285" r:id="rId3"/>
    <p:sldId id="2601" r:id="rId4"/>
    <p:sldId id="333" r:id="rId5"/>
    <p:sldId id="323" r:id="rId6"/>
    <p:sldId id="2603" r:id="rId7"/>
    <p:sldId id="2602" r:id="rId8"/>
    <p:sldId id="403" r:id="rId9"/>
    <p:sldId id="2604" r:id="rId10"/>
    <p:sldId id="2605" r:id="rId11"/>
    <p:sldId id="2606" r:id="rId12"/>
    <p:sldId id="2607" r:id="rId13"/>
    <p:sldId id="376" r:id="rId14"/>
    <p:sldId id="2565" r:id="rId15"/>
    <p:sldId id="2612" r:id="rId16"/>
    <p:sldId id="2608" r:id="rId17"/>
    <p:sldId id="2613" r:id="rId18"/>
    <p:sldId id="2614" r:id="rId19"/>
    <p:sldId id="2616" r:id="rId20"/>
    <p:sldId id="2615" r:id="rId21"/>
    <p:sldId id="26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7"/>
    <p:restoredTop sz="94686"/>
  </p:normalViewPr>
  <p:slideViewPr>
    <p:cSldViewPr snapToGrid="0" snapToObjects="1">
      <p:cViewPr varScale="1">
        <p:scale>
          <a:sx n="167" d="100"/>
          <a:sy n="167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12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in Security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9DA2F3-DB84-5141-BE21-28D751AB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(Module 2.1)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1B53-8241-2548-B276-FAE29CEC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69508-FAAF-7B40-BB08-16A55389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34" y="1576185"/>
            <a:ext cx="7229040" cy="42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DCB6B-DCFA-2842-8517-FA2BA788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Wireshark to Python (Modules 2.1–2.2)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69F088-439C-AB43-818E-A6533E57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4783667" cy="4157428"/>
          </a:xfrm>
        </p:spPr>
        <p:txBody>
          <a:bodyPr/>
          <a:lstStyle/>
          <a:p>
            <a:r>
              <a:rPr lang="en-US" dirty="0"/>
              <a:t>Packet capture (</a:t>
            </a:r>
            <a:r>
              <a:rPr lang="en-US" dirty="0" err="1"/>
              <a:t>pcap</a:t>
            </a:r>
            <a:r>
              <a:rPr lang="en-US" dirty="0"/>
              <a:t>) is a common method/format for capturing network traffic</a:t>
            </a:r>
          </a:p>
          <a:p>
            <a:endParaRPr lang="en-US" dirty="0"/>
          </a:p>
          <a:p>
            <a:r>
              <a:rPr lang="en-US" dirty="0"/>
              <a:t>Can load traffic into Pandas for subsequent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51125-FFD5-6D42-A374-BD8FFCC6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AD86B-99FB-DB44-8C70-F694D91D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2103437"/>
            <a:ext cx="6095999" cy="26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4D943-7643-6C4C-9F48-98D881A2F7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96" y="112064"/>
            <a:ext cx="3119164" cy="4387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EABD2-0EC7-864D-B380-EE42C801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41"/>
            <a:ext cx="5675243" cy="299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4BD6E-200C-6C4D-AC13-F34C9905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2" y="3038663"/>
            <a:ext cx="4027721" cy="289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27592-AFC0-E345-A91F-9C42EBE3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16" y="4499787"/>
            <a:ext cx="4307000" cy="2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453971" y="11069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/>
              <a:t>Traffic Analysis (Module 2.3)</a:t>
            </a:r>
            <a:endParaRPr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00" y="4384627"/>
            <a:ext cx="10515600" cy="16417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98286" y="3123983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Input</a:t>
            </a:r>
          </a:p>
          <a:p>
            <a:pPr algn="ctr">
              <a:defRPr sz="3500"/>
            </a:pPr>
            <a:r>
              <a:rPr sz="175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528501" y="2643394"/>
            <a:ext cx="64483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18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125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9794648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3" name="Model…"/>
          <p:cNvSpPr txBox="1"/>
          <p:nvPr/>
        </p:nvSpPr>
        <p:spPr>
          <a:xfrm>
            <a:off x="8629096" y="3123983"/>
            <a:ext cx="77335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Model </a:t>
            </a:r>
          </a:p>
          <a:p>
            <a:pPr algn="ctr">
              <a:defRPr sz="3500"/>
            </a:pPr>
            <a:r>
              <a:rPr sz="175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10134984" y="3123983"/>
            <a:ext cx="150752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Output</a:t>
            </a:r>
          </a:p>
          <a:p>
            <a:pPr algn="ctr">
              <a:defRPr sz="3500"/>
            </a:pPr>
            <a:r>
              <a:rPr sz="175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9149621" y="1827865"/>
            <a:ext cx="1" cy="36830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6" name="Labels"/>
          <p:cNvSpPr txBox="1"/>
          <p:nvPr/>
        </p:nvSpPr>
        <p:spPr>
          <a:xfrm>
            <a:off x="8757192" y="1499773"/>
            <a:ext cx="633187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750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6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786570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9" name="Data…"/>
          <p:cNvSpPr txBox="1"/>
          <p:nvPr/>
        </p:nvSpPr>
        <p:spPr>
          <a:xfrm>
            <a:off x="3861285" y="3123983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Data </a:t>
            </a:r>
          </a:p>
          <a:p>
            <a:pPr algn="ctr">
              <a:defRPr sz="3500"/>
            </a:pPr>
            <a:r>
              <a:rPr sz="175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22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889560" y="3123983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Packet </a:t>
            </a:r>
          </a:p>
          <a:p>
            <a:pPr algn="ctr">
              <a:defRPr sz="3500"/>
            </a:pPr>
            <a:r>
              <a:rPr sz="175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346338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3" name="Line"/>
          <p:cNvSpPr/>
          <p:nvPr/>
        </p:nvSpPr>
        <p:spPr>
          <a:xfrm>
            <a:off x="5392327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4" name="Representation…"/>
          <p:cNvSpPr txBox="1"/>
          <p:nvPr/>
        </p:nvSpPr>
        <p:spPr>
          <a:xfrm>
            <a:off x="6009772" y="2213789"/>
            <a:ext cx="1497846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 dirty="0"/>
              <a:t>Representation </a:t>
            </a:r>
          </a:p>
          <a:p>
            <a:pPr algn="ctr">
              <a:defRPr sz="3500"/>
            </a:pPr>
            <a:r>
              <a:rPr sz="1750" dirty="0"/>
              <a:t>Compression</a:t>
            </a:r>
          </a:p>
          <a:p>
            <a:pPr algn="ctr">
              <a:defRPr sz="3500"/>
            </a:pPr>
            <a:r>
              <a:rPr sz="175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FDAB47-97B0-5D40-844F-12B476E1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 (Module 2.3)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62D5D3-3FFE-CF48-9714-81F97483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”Raw” network traffic</a:t>
            </a:r>
          </a:p>
          <a:p>
            <a:pPr lvl="1"/>
            <a:r>
              <a:rPr lang="en-US" dirty="0"/>
              <a:t>High volume</a:t>
            </a:r>
          </a:p>
          <a:p>
            <a:pPr lvl="1"/>
            <a:r>
              <a:rPr lang="en-US" dirty="0"/>
              <a:t>Models may learn the wrong things</a:t>
            </a:r>
          </a:p>
          <a:p>
            <a:endParaRPr lang="en-US" dirty="0"/>
          </a:p>
          <a:p>
            <a:r>
              <a:rPr lang="en-US" dirty="0"/>
              <a:t>Aggregated flows</a:t>
            </a:r>
          </a:p>
          <a:p>
            <a:pPr lvl="1"/>
            <a:r>
              <a:rPr lang="en-US" dirty="0"/>
              <a:t>May obscure important features (e.g., timing)</a:t>
            </a:r>
          </a:p>
          <a:p>
            <a:endParaRPr lang="en-US" dirty="0"/>
          </a:p>
          <a:p>
            <a:r>
              <a:rPr lang="en-US" dirty="0"/>
              <a:t>Summary statistics</a:t>
            </a:r>
          </a:p>
          <a:p>
            <a:pPr lvl="1"/>
            <a:r>
              <a:rPr lang="en-US" dirty="0"/>
              <a:t>Sensitive to parameter tuning</a:t>
            </a:r>
          </a:p>
          <a:p>
            <a:pPr lvl="1"/>
            <a:r>
              <a:rPr lang="en-US" dirty="0"/>
              <a:t>Time bins and other parameters may affect model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FC57-5C11-DB48-B33D-0726A026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0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D10B9E-0F8C-1742-930A-FF09CDF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(Module 2.5)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6034C-1AF5-AE42-B2D1-6573B775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flows from packets (linear regression)</a:t>
            </a:r>
          </a:p>
          <a:p>
            <a:endParaRPr lang="en-US" dirty="0"/>
          </a:p>
          <a:p>
            <a:r>
              <a:rPr lang="en-US" dirty="0"/>
              <a:t>Predicting requests/responses based on size (logistic regression)</a:t>
            </a:r>
          </a:p>
          <a:p>
            <a:endParaRPr lang="en-US" dirty="0"/>
          </a:p>
          <a:p>
            <a:r>
              <a:rPr lang="en-US" dirty="0"/>
              <a:t>Spam filtering (Naïve Bayes)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8E480-CB8C-6E49-8C67-075671F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6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52E15C-64FF-B94A-9795-DF618F0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(Module 2.5)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1FDA76-E579-234A-A318-7448B3A0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reasons to use unsupervised learning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endParaRPr lang="en-US" dirty="0"/>
          </a:p>
          <a:p>
            <a:r>
              <a:rPr lang="en-US" dirty="0"/>
              <a:t>Commonly used in networking for anomaly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E20E9-1672-8A43-B555-723799A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8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1: </a:t>
            </a:r>
            <a:br>
              <a:rPr lang="en-US" dirty="0"/>
            </a:br>
            <a:r>
              <a:rPr lang="en-US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24411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C88C01-97C7-3649-BAC7-00C7952E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Room Discussion – Group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8E02F-0869-D545-B5A6-19352626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Task 1.1: Take a packet capture on your own network using Wireshark</a:t>
            </a:r>
          </a:p>
          <a:p>
            <a:pPr lvl="1"/>
            <a:r>
              <a:rPr lang="en-US" sz="1200" dirty="0"/>
              <a:t>What interesting things can you see in the traffic?</a:t>
            </a:r>
          </a:p>
          <a:p>
            <a:pPr lvl="1"/>
            <a:r>
              <a:rPr lang="en-US" sz="1200" dirty="0"/>
              <a:t>Can you think of any privacy risks associated with capture?</a:t>
            </a:r>
          </a:p>
          <a:p>
            <a:endParaRPr lang="en-US" sz="1600" dirty="0"/>
          </a:p>
          <a:p>
            <a:r>
              <a:rPr lang="en-US" sz="1600" dirty="0"/>
              <a:t>Task 1.2: Analyze your packet capture in Pandas using the linear regression notebook as a guide</a:t>
            </a:r>
          </a:p>
          <a:p>
            <a:pPr lvl="1"/>
            <a:r>
              <a:rPr lang="en-US" sz="1200" dirty="0"/>
              <a:t>What are some basic statistics of the trace? </a:t>
            </a:r>
          </a:p>
          <a:p>
            <a:pPr lvl="1"/>
            <a:r>
              <a:rPr lang="en-US" sz="1200" dirty="0"/>
              <a:t>How many packets? </a:t>
            </a:r>
          </a:p>
          <a:p>
            <a:pPr lvl="1"/>
            <a:r>
              <a:rPr lang="en-US" sz="1200" dirty="0"/>
              <a:t>How many IP addresses?</a:t>
            </a:r>
          </a:p>
          <a:p>
            <a:pPr lvl="1"/>
            <a:r>
              <a:rPr lang="en-US" sz="1200" dirty="0"/>
              <a:t>What else can you learn?</a:t>
            </a:r>
          </a:p>
          <a:p>
            <a:endParaRPr lang="en-US" sz="1600" dirty="0"/>
          </a:p>
          <a:p>
            <a:r>
              <a:rPr lang="en-US" sz="1600" dirty="0"/>
              <a:t>Task 1.3: Think of a linear regression task you might be able to run on this data</a:t>
            </a:r>
          </a:p>
          <a:p>
            <a:pPr lvl="1"/>
            <a:r>
              <a:rPr lang="en-US" sz="1200" dirty="0"/>
              <a:t>What properties in the trace might you want to predict where you could use a linear regression model?</a:t>
            </a:r>
          </a:p>
          <a:p>
            <a:pPr lvl="1"/>
            <a:r>
              <a:rPr lang="en-US" sz="1200" dirty="0"/>
              <a:t>How many linear relationships in network traffic can you think of?</a:t>
            </a:r>
          </a:p>
          <a:p>
            <a:endParaRPr lang="en-US" sz="1600" dirty="0"/>
          </a:p>
          <a:p>
            <a:r>
              <a:rPr lang="en-US" sz="1600" dirty="0"/>
              <a:t>Task 1.4 (coding, optional): Apply linear regression to the traffic you captured</a:t>
            </a:r>
          </a:p>
          <a:p>
            <a:pPr lvl="1"/>
            <a:r>
              <a:rPr lang="en-US" sz="1200" dirty="0"/>
              <a:t>Take the idea you devised in Task 1.3 and perform a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3792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2: 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769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D175768-E063-DC40-B400-7D1D6BCDD38A}"/>
              </a:ext>
            </a:extLst>
          </p:cNvPr>
          <p:cNvSpPr/>
          <p:nvPr/>
        </p:nvSpPr>
        <p:spPr>
          <a:xfrm>
            <a:off x="1757067" y="32953"/>
            <a:ext cx="3609832" cy="2214496"/>
          </a:xfrm>
          <a:prstGeom prst="rect">
            <a:avLst/>
          </a:prstGeom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E44CC2-20ED-5844-9797-147A037AF608}"/>
              </a:ext>
            </a:extLst>
          </p:cNvPr>
          <p:cNvSpPr/>
          <p:nvPr/>
        </p:nvSpPr>
        <p:spPr>
          <a:xfrm>
            <a:off x="125194" y="2332674"/>
            <a:ext cx="5892547" cy="2615289"/>
          </a:xfrm>
          <a:prstGeom prst="rect">
            <a:avLst/>
          </a:prstGeom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Performance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Evasion and attacks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Model drift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Impact on stakeholders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F27CD6-E966-40B3-83B6-59C01C146DA9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9F1B78-0C81-104D-B52D-DB6A0FD8453C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55A74D-D0BF-1644-95CC-85F1F54E13E8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Modeling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5D29CC-01C3-4643-96B3-42E682A7D55A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Efficiency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Accuracy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Interpretability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Adversarial resistance</a:t>
                </a:r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59032F9-AEB3-194D-9B50-C5B0D0C27507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807A5-7EFF-43E0-B385-F437E23B7D6C}"/>
              </a:ext>
            </a:extLst>
          </p:cNvPr>
          <p:cNvGrpSpPr/>
          <p:nvPr/>
        </p:nvGrpSpPr>
        <p:grpSpPr>
          <a:xfrm>
            <a:off x="2119974" y="157291"/>
            <a:ext cx="2823826" cy="1515506"/>
            <a:chOff x="2119974" y="316759"/>
            <a:chExt cx="2823826" cy="20150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54D92-861F-9741-B794-3D86FAA2B2F7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Adversaries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C5FD96-E831-3A47-B9EC-A60EFE0AB863}"/>
                </a:ext>
              </a:extLst>
            </p:cNvPr>
            <p:cNvSpPr/>
            <p:nvPr/>
          </p:nvSpPr>
          <p:spPr>
            <a:xfrm>
              <a:off x="2119974" y="1084064"/>
              <a:ext cx="2823826" cy="1247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goals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capabilities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Robustness of model/feature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61297-5F5E-4B55-A21E-FC73C895E923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42F1A-6051-4215-8D30-16CD3077F60B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Ethics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19AE1D-FE36-478F-9FAF-D8C563E273D4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Privacy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Transparency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A21C7-DD84-4DBC-A7C8-A54CC335A8C1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AF923C0-BD3D-476C-8424-8B22A5EBE3DF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1B39E-184D-4E9F-B771-8ACDF8F92ED2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 – 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C76E390B-CCDF-45B2-BCE9-3DF2DDC6F4AA}"/>
              </a:ext>
            </a:extLst>
          </p:cNvPr>
          <p:cNvSpPr/>
          <p:nvPr/>
        </p:nvSpPr>
        <p:spPr>
          <a:xfrm rot="5400000">
            <a:off x="3394727" y="442240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89468-6867-42EB-872B-3AF59CE6C6AF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096D117-F0C7-4CF4-9926-3C2F2947A46F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B00BC62-B12C-4638-A1C5-F0780B8158B5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6A84F17-1E70-4900-8155-7491F7D5D0AF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C7C613-C7B6-4903-9845-373985A96211}"/>
              </a:ext>
            </a:extLst>
          </p:cNvPr>
          <p:cNvGrpSpPr/>
          <p:nvPr/>
        </p:nvGrpSpPr>
        <p:grpSpPr>
          <a:xfrm>
            <a:off x="3225650" y="3019324"/>
            <a:ext cx="2921916" cy="1837944"/>
            <a:chOff x="6174260" y="3019324"/>
            <a:chExt cx="2921916" cy="18379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8DE7CA-C83E-4781-843B-EF3E32D21370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EE295B-9AEE-487D-AF4F-144E589627C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Data Representation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B9A574-F17B-4038-A5BB-D8811E28346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cleaning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Missing data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Feature selection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Consider fairness</a:t>
                </a:r>
              </a:p>
            </p:txBody>
          </p:sp>
        </p:grpSp>
        <p:sp>
          <p:nvSpPr>
            <p:cNvPr id="63" name="Right Arrow 41">
              <a:extLst>
                <a:ext uri="{FF2B5EF4-FFF2-40B4-BE49-F238E27FC236}">
                  <a16:creationId xmlns:a16="http://schemas.microsoft.com/office/drawing/2014/main" id="{5D59B9AE-0E5E-402F-9AD3-803FE43F04B2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EE752-FA1A-4982-8412-C237B38F0AD9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D9A305-2310-4631-9192-A1E5457FB433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4A3DD8-00F5-4FBD-AB49-B34B6DB1C6E7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Identify Goals &amp; Collect Data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0026C1-A3D6-4ADF-A713-80204DE899B6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Pinpoint needs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acquisition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labeling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exploration</a:t>
                </a:r>
              </a:p>
            </p:txBody>
          </p:sp>
        </p:grpSp>
        <p:sp>
          <p:nvSpPr>
            <p:cNvPr id="68" name="Right Arrow 41">
              <a:extLst>
                <a:ext uri="{FF2B5EF4-FFF2-40B4-BE49-F238E27FC236}">
                  <a16:creationId xmlns:a16="http://schemas.microsoft.com/office/drawing/2014/main" id="{48E81C03-4F7D-48D8-AAA2-43D65DEB762D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691AED-A69D-4E52-B9B7-F46934A43E86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CD63CAB-7280-4C41-8F13-5B8C4A4B7FD7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305B9-B2A6-4CE1-8868-E225789424C8}"/>
              </a:ext>
            </a:extLst>
          </p:cNvPr>
          <p:cNvSpPr txBox="1"/>
          <p:nvPr/>
        </p:nvSpPr>
        <p:spPr>
          <a:xfrm>
            <a:off x="2368853" y="23793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33FC5B2B-79A8-4EBB-889B-BB194FA5DA3F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 74">
            <a:extLst>
              <a:ext uri="{FF2B5EF4-FFF2-40B4-BE49-F238E27FC236}">
                <a16:creationId xmlns:a16="http://schemas.microsoft.com/office/drawing/2014/main" id="{E059CF04-4171-4FAF-ACD7-A364D61604E6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8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C88C01-97C7-3649-BAC7-00C7952E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Room Discussion – Group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8E02F-0869-D545-B5A6-19352626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Task 1.1: Analysis</a:t>
            </a:r>
          </a:p>
          <a:p>
            <a:pPr lvl="1"/>
            <a:r>
              <a:rPr lang="en-US" sz="1600" dirty="0"/>
              <a:t>What types of network analysis tasks could be appropriate for linear regression?</a:t>
            </a:r>
          </a:p>
          <a:p>
            <a:endParaRPr lang="en-US" sz="2000" dirty="0"/>
          </a:p>
          <a:p>
            <a:r>
              <a:rPr lang="en-US" sz="2000" dirty="0"/>
              <a:t>Task 1.2: Security</a:t>
            </a:r>
          </a:p>
          <a:p>
            <a:pPr lvl="1"/>
            <a:r>
              <a:rPr lang="en-US" sz="1600" dirty="0"/>
              <a:t>What kinds of network security tasks with network traffic could be amenable to logistic regression?</a:t>
            </a:r>
          </a:p>
          <a:p>
            <a:endParaRPr lang="en-US" sz="2000" dirty="0"/>
          </a:p>
          <a:p>
            <a:r>
              <a:rPr lang="en-US" sz="2000" dirty="0"/>
              <a:t>Task 1.3: Trace exploration</a:t>
            </a:r>
          </a:p>
          <a:p>
            <a:pPr lvl="1"/>
            <a:r>
              <a:rPr lang="en-US" sz="1600" dirty="0"/>
              <a:t>Explore (or load) a dataset from the CICIDS network traffic repository that involves a security problem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Task 1.4 (coding, optional):</a:t>
            </a:r>
          </a:p>
          <a:p>
            <a:pPr lvl="1"/>
            <a:r>
              <a:rPr lang="en-US" sz="1400" dirty="0"/>
              <a:t>Run a classification task using one of </a:t>
            </a:r>
            <a:r>
              <a:rPr lang="en-US" sz="1400"/>
              <a:t>the datasets from CICIDS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936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2BC92F-D59C-1742-B77A-54E4075E2388}"/>
              </a:ext>
            </a:extLst>
          </p:cNvPr>
          <p:cNvGrpSpPr/>
          <p:nvPr/>
        </p:nvGrpSpPr>
        <p:grpSpPr>
          <a:xfrm>
            <a:off x="1559625" y="1657349"/>
            <a:ext cx="3916680" cy="1771651"/>
            <a:chOff x="2537460" y="1268729"/>
            <a:chExt cx="2240280" cy="1771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C5C2FE-563E-E94F-A187-2447E6D11539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1: “Statistical Modeling”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7FEC2-35C6-3F4E-86BC-354E38BBD25F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Foundations of ML and Data Science for Cybersecurity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397C2-C1AC-8443-BCC8-B3192F1DB1B1}"/>
              </a:ext>
            </a:extLst>
          </p:cNvPr>
          <p:cNvGrpSpPr/>
          <p:nvPr/>
        </p:nvGrpSpPr>
        <p:grpSpPr>
          <a:xfrm>
            <a:off x="6554535" y="1657349"/>
            <a:ext cx="3916680" cy="1771651"/>
            <a:chOff x="2537460" y="1268729"/>
            <a:chExt cx="2240280" cy="1771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9C000-4AF2-B84F-A9A4-EF6101B3B9D3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2: “Data Collection/ Representation”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ED732-D656-D049-9465-79E32B5BD2A4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Data-Driven Network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Computer 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165D56-7EF5-2842-AF2B-077507BB97C1}"/>
              </a:ext>
            </a:extLst>
          </p:cNvPr>
          <p:cNvGrpSpPr/>
          <p:nvPr/>
        </p:nvGrpSpPr>
        <p:grpSpPr>
          <a:xfrm>
            <a:off x="1559625" y="3794761"/>
            <a:ext cx="3916680" cy="1771650"/>
            <a:chOff x="2537460" y="1268730"/>
            <a:chExt cx="2240280" cy="17716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974E87-8022-CF42-8E3C-774FC4A88BE8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3: “Attacks and Defenses”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FD43F6-9BE7-0841-BB40-A797A3AD7D72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Machine Learning in the Presence of Adversaries in Security Applications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18057-F666-7A42-A6F2-06CB66711196}"/>
              </a:ext>
            </a:extLst>
          </p:cNvPr>
          <p:cNvGrpSpPr/>
          <p:nvPr/>
        </p:nvGrpSpPr>
        <p:grpSpPr>
          <a:xfrm>
            <a:off x="6554535" y="3794761"/>
            <a:ext cx="3916680" cy="1771650"/>
            <a:chOff x="2537460" y="1268730"/>
            <a:chExt cx="2240280" cy="1771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551CF4-0BF6-4C4F-B693-39C16C4CA730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4: “Deployment”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87592-0BEC-5040-98CF-FEB6C4B44CDB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226A2-446B-0C42-AF82-A027CC5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EDC0A-2BBC-9A42-80D1-C394796F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how machine learning is used in networks</a:t>
            </a:r>
          </a:p>
          <a:p>
            <a:r>
              <a:rPr lang="en-US" dirty="0"/>
              <a:t>Review computer networking background</a:t>
            </a:r>
          </a:p>
          <a:p>
            <a:endParaRPr lang="en-US" dirty="0"/>
          </a:p>
          <a:p>
            <a:r>
              <a:rPr lang="en-US" dirty="0"/>
              <a:t>Breakout sessions</a:t>
            </a:r>
          </a:p>
          <a:p>
            <a:pPr lvl="1"/>
            <a:r>
              <a:rPr lang="en-US" dirty="0"/>
              <a:t>Linear regression: Exploring relationships in traffic (packets, bytes)</a:t>
            </a:r>
          </a:p>
          <a:p>
            <a:pPr lvl="1"/>
            <a:r>
              <a:rPr lang="en-US" dirty="0"/>
              <a:t>Logistic regression: Simple binary classification</a:t>
            </a:r>
          </a:p>
          <a:p>
            <a:pPr lvl="1"/>
            <a:endParaRPr lang="en-US" dirty="0"/>
          </a:p>
          <a:p>
            <a:r>
              <a:rPr lang="en-US" dirty="0"/>
              <a:t>Today’s working examples are simple, meant to illustrate</a:t>
            </a:r>
          </a:p>
        </p:txBody>
      </p:sp>
    </p:spTree>
    <p:extLst>
      <p:ext uri="{BB962C8B-B14F-4D97-AF65-F5344CB8AC3E}">
        <p14:creationId xmlns:p14="http://schemas.microsoft.com/office/powerpoint/2010/main" val="375415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RECAP</a:t>
            </a:r>
          </a:p>
        </p:txBody>
      </p:sp>
    </p:spTree>
    <p:extLst>
      <p:ext uri="{BB962C8B-B14F-4D97-AF65-F5344CB8AC3E}">
        <p14:creationId xmlns:p14="http://schemas.microsoft.com/office/powerpoint/2010/main" val="15990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55051E-8B88-0E45-A592-33403A68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(Module 2.1)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C54B93-D5C2-3248-A2BE-37AE01E4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5520267" cy="4157428"/>
          </a:xfrm>
        </p:spPr>
        <p:txBody>
          <a:bodyPr/>
          <a:lstStyle/>
          <a:p>
            <a:r>
              <a:rPr lang="en-US" dirty="0"/>
              <a:t>The Internet’s architecture makes it vulnerable to attacks</a:t>
            </a:r>
          </a:p>
          <a:p>
            <a:endParaRPr lang="en-US" dirty="0"/>
          </a:p>
          <a:p>
            <a:r>
              <a:rPr lang="en-US" dirty="0"/>
              <a:t>Common attacks: Worms, botnets, spam, malware, phishing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0ACF7-F4F4-4B46-811B-A16A2639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3" descr="worm2001">
            <a:extLst>
              <a:ext uri="{FF2B5EF4-FFF2-40B4-BE49-F238E27FC236}">
                <a16:creationId xmlns:a16="http://schemas.microsoft.com/office/drawing/2014/main" id="{8690B70F-6FC1-874B-9B87-179D93D4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64996"/>
            <a:ext cx="5715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02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E9EEFA-FB16-2645-A4CF-083CE11E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101 (Module 2.1)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19DBE-2CA7-DB47-9EA3-B468FCC6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92071-BAB0-DB46-8F73-7B4F0F29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04" y="1667933"/>
            <a:ext cx="6635989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97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780</Words>
  <Application>Microsoft Macintosh PowerPoint</Application>
  <PresentationFormat>Widescreen</PresentationFormat>
  <Paragraphs>168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PowerPoint Presentation</vt:lpstr>
      <vt:lpstr>Where Are We?</vt:lpstr>
      <vt:lpstr>Goals for TODAY</vt:lpstr>
      <vt:lpstr>Today’s Outline</vt:lpstr>
      <vt:lpstr>CONCEPT RECAP</vt:lpstr>
      <vt:lpstr>Many Cybersecurity Problems  Involve Large-Scale Predictive Analytics</vt:lpstr>
      <vt:lpstr>Overview (Module 2.1)</vt:lpstr>
      <vt:lpstr>Internet 101 (Module 2.1)</vt:lpstr>
      <vt:lpstr>DNS (Module 2.1)</vt:lpstr>
      <vt:lpstr>From Wireshark to Python (Modules 2.1–2.2)</vt:lpstr>
      <vt:lpstr>PowerPoint Presentation</vt:lpstr>
      <vt:lpstr>Traffic Analysis (Module 2.3)</vt:lpstr>
      <vt:lpstr>Feature Representation (Module 2.3)</vt:lpstr>
      <vt:lpstr>Supervised Learning (Module 2.5)</vt:lpstr>
      <vt:lpstr>Unsupervised Learning (Module 2.5)</vt:lpstr>
      <vt:lpstr>Activity 1:  Measurement</vt:lpstr>
      <vt:lpstr>Main Room Discussion – Group Report</vt:lpstr>
      <vt:lpstr>Activity 2:  Classification</vt:lpstr>
      <vt:lpstr>Main Room Discussion – Group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26</cp:revision>
  <dcterms:created xsi:type="dcterms:W3CDTF">2020-10-05T15:25:46Z</dcterms:created>
  <dcterms:modified xsi:type="dcterms:W3CDTF">2021-04-06T10:25:42Z</dcterms:modified>
</cp:coreProperties>
</file>