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8" r:id="rId2"/>
  </p:sldMasterIdLst>
  <p:notesMasterIdLst>
    <p:notesMasterId r:id="rId14"/>
  </p:notesMasterIdLst>
  <p:sldIdLst>
    <p:sldId id="285" r:id="rId3"/>
    <p:sldId id="2601" r:id="rId4"/>
    <p:sldId id="333" r:id="rId5"/>
    <p:sldId id="323" r:id="rId6"/>
    <p:sldId id="403" r:id="rId7"/>
    <p:sldId id="458" r:id="rId8"/>
    <p:sldId id="463" r:id="rId9"/>
    <p:sldId id="460" r:id="rId10"/>
    <p:sldId id="578" r:id="rId11"/>
    <p:sldId id="330" r:id="rId12"/>
    <p:sldId id="26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teek Mitta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0"/>
    <p:restoredTop sz="94686"/>
  </p:normalViewPr>
  <p:slideViewPr>
    <p:cSldViewPr snapToGrid="0" snapToObjects="1">
      <p:cViewPr varScale="1">
        <p:scale>
          <a:sx n="155" d="100"/>
          <a:sy n="155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72FB4-D3E2-AE43-B634-FEEAFFC420FD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A0969-AB06-8F45-A6FC-715D57648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7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DA70-B503-1645-A111-858C3E791C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48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module focused on </a:t>
            </a:r>
            <a:r>
              <a:rPr lang="en-US" b="1" dirty="0"/>
              <a:t>machine learning fundamentals</a:t>
            </a:r>
            <a:r>
              <a:rPr lang="en-US" dirty="0"/>
              <a:t>, with </a:t>
            </a:r>
            <a:r>
              <a:rPr lang="en-US" b="1" dirty="0"/>
              <a:t>applications to security</a:t>
            </a:r>
            <a:r>
              <a:rPr lang="en-US" dirty="0"/>
              <a:t>. Introduction to the data science pipeline, and teach fundamental building blocks, from data ingestion and feature engineering to machine learning model selection.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Modeling; Representation; Environment; Constraints (?)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DA70-B503-1645-A111-858C3E791C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43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ABA4F-8584-FC4D-A7FB-0E68FC6C51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54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226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447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3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85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72617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22397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0" r:id="rId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811505" y="422209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2: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  <a:p>
            <a:pPr algn="l"/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Applications of ML </a:t>
            </a:r>
            <a:r>
              <a:rPr lang="en-US" sz="3600" b="0">
                <a:latin typeface="Arial" panose="020B0604020202020204" pitchFamily="34" charset="0"/>
                <a:cs typeface="Arial" panose="020B0604020202020204" pitchFamily="34" charset="0"/>
              </a:rPr>
              <a:t>in Security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3414363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3961800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C85427-507A-F24A-B84C-839F4AA77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F5A74-EDD2-A446-9DBF-9F27EEECF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the basic architecture of </a:t>
            </a:r>
            <a:r>
              <a:rPr lang="en-US"/>
              <a:t>the Internet </a:t>
            </a:r>
            <a:r>
              <a:rPr lang="en-US" dirty="0"/>
              <a:t>and the mechanics of networked communications </a:t>
            </a:r>
          </a:p>
          <a:p>
            <a:r>
              <a:rPr lang="en-US" dirty="0"/>
              <a:t>Acquire and represent data for modeling and analysis</a:t>
            </a:r>
          </a:p>
          <a:p>
            <a:r>
              <a:rPr lang="en-US" dirty="0"/>
              <a:t>Implement simple supervised machine-learning models for cybersecurity applications</a:t>
            </a:r>
          </a:p>
          <a:p>
            <a:r>
              <a:rPr lang="en-US" dirty="0"/>
              <a:t>Analyze network traffic using unsupervised learning techniques, such as PCA and clustering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EC3A3-1E34-4043-BB7E-8DF537EE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5D175768-E063-DC40-B400-7D1D6BCDD38A}"/>
              </a:ext>
            </a:extLst>
          </p:cNvPr>
          <p:cNvSpPr/>
          <p:nvPr/>
        </p:nvSpPr>
        <p:spPr>
          <a:xfrm>
            <a:off x="1757067" y="32953"/>
            <a:ext cx="3609832" cy="2214496"/>
          </a:xfrm>
          <a:prstGeom prst="rect">
            <a:avLst/>
          </a:prstGeom>
          <a:ln w="63500">
            <a:solidFill>
              <a:srgbClr val="7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CE44CC2-20ED-5844-9797-147A037AF608}"/>
              </a:ext>
            </a:extLst>
          </p:cNvPr>
          <p:cNvSpPr/>
          <p:nvPr/>
        </p:nvSpPr>
        <p:spPr>
          <a:xfrm>
            <a:off x="125194" y="2332674"/>
            <a:ext cx="5892547" cy="2615289"/>
          </a:xfrm>
          <a:prstGeom prst="rect">
            <a:avLst/>
          </a:prstGeom>
          <a:ln w="63500">
            <a:solidFill>
              <a:srgbClr val="7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8682C49-164B-EF45-9AB8-0CC87262B6A4}"/>
              </a:ext>
            </a:extLst>
          </p:cNvPr>
          <p:cNvGrpSpPr/>
          <p:nvPr/>
        </p:nvGrpSpPr>
        <p:grpSpPr>
          <a:xfrm>
            <a:off x="9122679" y="3002415"/>
            <a:ext cx="2379873" cy="1833912"/>
            <a:chOff x="2537460" y="1444323"/>
            <a:chExt cx="2240280" cy="9331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7E86DE2-D770-0347-916D-DD0AC3062C46}"/>
                </a:ext>
              </a:extLst>
            </p:cNvPr>
            <p:cNvSpPr/>
            <p:nvPr/>
          </p:nvSpPr>
          <p:spPr>
            <a:xfrm>
              <a:off x="2537460" y="1444323"/>
              <a:ext cx="2240280" cy="390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Deployment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E57660-43FC-8A44-8043-C10FB1545BC1}"/>
                </a:ext>
              </a:extLst>
            </p:cNvPr>
            <p:cNvSpPr/>
            <p:nvPr/>
          </p:nvSpPr>
          <p:spPr>
            <a:xfrm>
              <a:off x="2537460" y="1834987"/>
              <a:ext cx="2240280" cy="5424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Performance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Evasion and attacks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Model drift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Impact on stakeholders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5F27CD6-E966-40B3-83B6-59C01C146DA9}"/>
              </a:ext>
            </a:extLst>
          </p:cNvPr>
          <p:cNvGrpSpPr/>
          <p:nvPr/>
        </p:nvGrpSpPr>
        <p:grpSpPr>
          <a:xfrm>
            <a:off x="6174260" y="3019324"/>
            <a:ext cx="2921916" cy="1837944"/>
            <a:chOff x="6174260" y="3019324"/>
            <a:chExt cx="2921916" cy="183794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C9F1B78-0C81-104D-B52D-DB6A0FD8453C}"/>
                </a:ext>
              </a:extLst>
            </p:cNvPr>
            <p:cNvGrpSpPr/>
            <p:nvPr/>
          </p:nvGrpSpPr>
          <p:grpSpPr>
            <a:xfrm>
              <a:off x="6174260" y="3019324"/>
              <a:ext cx="2379873" cy="1837944"/>
              <a:chOff x="2537460" y="1431001"/>
              <a:chExt cx="2240280" cy="134725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55A74D-D0BF-1644-95CC-85F1F54E13E8}"/>
                  </a:ext>
                </a:extLst>
              </p:cNvPr>
              <p:cNvSpPr/>
              <p:nvPr/>
            </p:nvSpPr>
            <p:spPr>
              <a:xfrm>
                <a:off x="2537460" y="1431001"/>
                <a:ext cx="2240280" cy="557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Modeling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95D29CC-01C3-4643-96B3-42E682A7D55A}"/>
                  </a:ext>
                </a:extLst>
              </p:cNvPr>
              <p:cNvSpPr/>
              <p:nvPr/>
            </p:nvSpPr>
            <p:spPr>
              <a:xfrm>
                <a:off x="2537460" y="1988821"/>
                <a:ext cx="2240280" cy="7894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Efficiency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Accuracy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Interpretability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Adversarial resistance</a:t>
                </a:r>
              </a:p>
            </p:txBody>
          </p:sp>
        </p:grpSp>
        <p:sp>
          <p:nvSpPr>
            <p:cNvPr id="42" name="Right Arrow 41">
              <a:extLst>
                <a:ext uri="{FF2B5EF4-FFF2-40B4-BE49-F238E27FC236}">
                  <a16:creationId xmlns:a16="http://schemas.microsoft.com/office/drawing/2014/main" id="{E59032F9-AEB3-194D-9B50-C5B0D0C27507}"/>
                </a:ext>
              </a:extLst>
            </p:cNvPr>
            <p:cNvSpPr/>
            <p:nvPr/>
          </p:nvSpPr>
          <p:spPr>
            <a:xfrm>
              <a:off x="8554674" y="3831748"/>
              <a:ext cx="541502" cy="292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5807A5-7EFF-43E0-B385-F437E23B7D6C}"/>
              </a:ext>
            </a:extLst>
          </p:cNvPr>
          <p:cNvGrpSpPr/>
          <p:nvPr/>
        </p:nvGrpSpPr>
        <p:grpSpPr>
          <a:xfrm>
            <a:off x="2119974" y="157291"/>
            <a:ext cx="2823826" cy="1515506"/>
            <a:chOff x="2119974" y="316759"/>
            <a:chExt cx="2823826" cy="201505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5F54D92-861F-9741-B794-3D86FAA2B2F7}"/>
                </a:ext>
              </a:extLst>
            </p:cNvPr>
            <p:cNvSpPr/>
            <p:nvPr/>
          </p:nvSpPr>
          <p:spPr>
            <a:xfrm>
              <a:off x="2119974" y="316759"/>
              <a:ext cx="2823826" cy="747324"/>
            </a:xfrm>
            <a:prstGeom prst="rect">
              <a:avLst/>
            </a:prstGeom>
            <a:solidFill>
              <a:srgbClr val="002B3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Adversaries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AC5FD96-E831-3A47-B9EC-A60EFE0AB863}"/>
                </a:ext>
              </a:extLst>
            </p:cNvPr>
            <p:cNvSpPr/>
            <p:nvPr/>
          </p:nvSpPr>
          <p:spPr>
            <a:xfrm>
              <a:off x="2119974" y="1084064"/>
              <a:ext cx="2823826" cy="1247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Attacker’s goals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Attacker’s capabilities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Robustness of model/feature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7661297-5F5E-4B55-A21E-FC73C895E923}"/>
              </a:ext>
            </a:extLst>
          </p:cNvPr>
          <p:cNvGrpSpPr/>
          <p:nvPr/>
        </p:nvGrpSpPr>
        <p:grpSpPr>
          <a:xfrm>
            <a:off x="7413333" y="157291"/>
            <a:ext cx="2823827" cy="1379266"/>
            <a:chOff x="7413333" y="398039"/>
            <a:chExt cx="2823827" cy="183390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F142F1A-6051-4215-8D30-16CD3077F60B}"/>
                </a:ext>
              </a:extLst>
            </p:cNvPr>
            <p:cNvSpPr/>
            <p:nvPr/>
          </p:nvSpPr>
          <p:spPr>
            <a:xfrm>
              <a:off x="7413334" y="398039"/>
              <a:ext cx="2823826" cy="747324"/>
            </a:xfrm>
            <a:prstGeom prst="rect">
              <a:avLst/>
            </a:prstGeom>
            <a:solidFill>
              <a:srgbClr val="002B3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Ethics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619AE1D-FE36-478F-9FAF-D8C563E273D4}"/>
                </a:ext>
              </a:extLst>
            </p:cNvPr>
            <p:cNvSpPr/>
            <p:nvPr/>
          </p:nvSpPr>
          <p:spPr>
            <a:xfrm>
              <a:off x="7413333" y="1145362"/>
              <a:ext cx="2823826" cy="10865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Privacy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Fairness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Transparency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17A21C7-DD84-4DBC-A7C8-A54CC335A8C1}"/>
              </a:ext>
            </a:extLst>
          </p:cNvPr>
          <p:cNvSpPr txBox="1"/>
          <p:nvPr/>
        </p:nvSpPr>
        <p:spPr>
          <a:xfrm>
            <a:off x="8252821" y="190762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4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AF923C0-BD3D-476C-8424-8B22A5EBE3DF}"/>
              </a:ext>
            </a:extLst>
          </p:cNvPr>
          <p:cNvSpPr/>
          <p:nvPr/>
        </p:nvSpPr>
        <p:spPr>
          <a:xfrm rot="5400000">
            <a:off x="8677878" y="370022"/>
            <a:ext cx="274320" cy="2743200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71B39E-184D-4E9F-B771-8ACDF8F92ED2}"/>
              </a:ext>
            </a:extLst>
          </p:cNvPr>
          <p:cNvSpPr txBox="1"/>
          <p:nvPr/>
        </p:nvSpPr>
        <p:spPr>
          <a:xfrm>
            <a:off x="2720032" y="1900999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Modules 2 – 4</a:t>
            </a:r>
          </a:p>
        </p:txBody>
      </p:sp>
      <p:sp>
        <p:nvSpPr>
          <p:cNvPr id="53" name="Right Brace 52">
            <a:extLst>
              <a:ext uri="{FF2B5EF4-FFF2-40B4-BE49-F238E27FC236}">
                <a16:creationId xmlns:a16="http://schemas.microsoft.com/office/drawing/2014/main" id="{C76E390B-CCDF-45B2-BCE9-3DF2DDC6F4AA}"/>
              </a:ext>
            </a:extLst>
          </p:cNvPr>
          <p:cNvSpPr/>
          <p:nvPr/>
        </p:nvSpPr>
        <p:spPr>
          <a:xfrm rot="5400000">
            <a:off x="3394727" y="442240"/>
            <a:ext cx="274320" cy="2743200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589468-6867-42EB-872B-3AF59CE6C6AF}"/>
              </a:ext>
            </a:extLst>
          </p:cNvPr>
          <p:cNvSpPr txBox="1"/>
          <p:nvPr/>
        </p:nvSpPr>
        <p:spPr>
          <a:xfrm>
            <a:off x="5317465" y="521404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3</a:t>
            </a:r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F096D117-F0C7-4CF4-9926-3C2F2947A46F}"/>
              </a:ext>
            </a:extLst>
          </p:cNvPr>
          <p:cNvSpPr/>
          <p:nvPr/>
        </p:nvSpPr>
        <p:spPr>
          <a:xfrm rot="5400000">
            <a:off x="5748284" y="2409998"/>
            <a:ext cx="274320" cy="5276088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DB00BC62-B12C-4638-A1C5-F0780B8158B5}"/>
              </a:ext>
            </a:extLst>
          </p:cNvPr>
          <p:cNvSpPr/>
          <p:nvPr/>
        </p:nvSpPr>
        <p:spPr>
          <a:xfrm rot="5400000">
            <a:off x="11074872" y="4349213"/>
            <a:ext cx="1399032" cy="5171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Arrow: Bent 56">
            <a:extLst>
              <a:ext uri="{FF2B5EF4-FFF2-40B4-BE49-F238E27FC236}">
                <a16:creationId xmlns:a16="http://schemas.microsoft.com/office/drawing/2014/main" id="{E6A84F17-1E70-4900-8155-7491F7D5D0AF}"/>
              </a:ext>
            </a:extLst>
          </p:cNvPr>
          <p:cNvSpPr/>
          <p:nvPr/>
        </p:nvSpPr>
        <p:spPr>
          <a:xfrm rot="10800000">
            <a:off x="1909428" y="5393638"/>
            <a:ext cx="10058400" cy="5171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6C7C613-C7B6-4903-9845-373985A96211}"/>
              </a:ext>
            </a:extLst>
          </p:cNvPr>
          <p:cNvGrpSpPr/>
          <p:nvPr/>
        </p:nvGrpSpPr>
        <p:grpSpPr>
          <a:xfrm>
            <a:off x="3225650" y="3019324"/>
            <a:ext cx="2921916" cy="1837944"/>
            <a:chOff x="6174260" y="3019324"/>
            <a:chExt cx="2921916" cy="1837944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F8DE7CA-C83E-4781-843B-EF3E32D21370}"/>
                </a:ext>
              </a:extLst>
            </p:cNvPr>
            <p:cNvGrpSpPr/>
            <p:nvPr/>
          </p:nvGrpSpPr>
          <p:grpSpPr>
            <a:xfrm>
              <a:off x="6174260" y="3019324"/>
              <a:ext cx="2379873" cy="1837944"/>
              <a:chOff x="2537460" y="1431001"/>
              <a:chExt cx="2240280" cy="134725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2EE295B-9AEE-487D-AF4F-144E589627C9}"/>
                  </a:ext>
                </a:extLst>
              </p:cNvPr>
              <p:cNvSpPr/>
              <p:nvPr/>
            </p:nvSpPr>
            <p:spPr>
              <a:xfrm>
                <a:off x="2537460" y="1431001"/>
                <a:ext cx="2240280" cy="557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Data Representation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B9A574-F17B-4038-A5BB-D8811E28346F}"/>
                  </a:ext>
                </a:extLst>
              </p:cNvPr>
              <p:cNvSpPr/>
              <p:nvPr/>
            </p:nvSpPr>
            <p:spPr>
              <a:xfrm>
                <a:off x="2537460" y="1988821"/>
                <a:ext cx="2240280" cy="7894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Data cleaning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Missing data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Feature selection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Consider fairness</a:t>
                </a:r>
              </a:p>
            </p:txBody>
          </p:sp>
        </p:grpSp>
        <p:sp>
          <p:nvSpPr>
            <p:cNvPr id="63" name="Right Arrow 41">
              <a:extLst>
                <a:ext uri="{FF2B5EF4-FFF2-40B4-BE49-F238E27FC236}">
                  <a16:creationId xmlns:a16="http://schemas.microsoft.com/office/drawing/2014/main" id="{5D59B9AE-0E5E-402F-9AD3-803FE43F04B2}"/>
                </a:ext>
              </a:extLst>
            </p:cNvPr>
            <p:cNvSpPr/>
            <p:nvPr/>
          </p:nvSpPr>
          <p:spPr>
            <a:xfrm>
              <a:off x="8554674" y="3831748"/>
              <a:ext cx="541502" cy="292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4DEE752-FA1A-4982-8412-C237B38F0AD9}"/>
              </a:ext>
            </a:extLst>
          </p:cNvPr>
          <p:cNvGrpSpPr/>
          <p:nvPr/>
        </p:nvGrpSpPr>
        <p:grpSpPr>
          <a:xfrm>
            <a:off x="277036" y="3019324"/>
            <a:ext cx="2921916" cy="1837944"/>
            <a:chOff x="6174260" y="3019324"/>
            <a:chExt cx="2921916" cy="1837944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0D9A305-2310-4631-9192-A1E5457FB433}"/>
                </a:ext>
              </a:extLst>
            </p:cNvPr>
            <p:cNvGrpSpPr/>
            <p:nvPr/>
          </p:nvGrpSpPr>
          <p:grpSpPr>
            <a:xfrm>
              <a:off x="6174260" y="3019324"/>
              <a:ext cx="2379873" cy="1837944"/>
              <a:chOff x="2537460" y="1431001"/>
              <a:chExt cx="2240280" cy="134725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24A3DD8-00F5-4FBD-AB49-B34B6DB1C6E7}"/>
                  </a:ext>
                </a:extLst>
              </p:cNvPr>
              <p:cNvSpPr/>
              <p:nvPr/>
            </p:nvSpPr>
            <p:spPr>
              <a:xfrm>
                <a:off x="2537460" y="1431001"/>
                <a:ext cx="2240280" cy="557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Identify Goals &amp; Collect Data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A0026C1-A3D6-4ADF-A713-80204DE899B6}"/>
                  </a:ext>
                </a:extLst>
              </p:cNvPr>
              <p:cNvSpPr/>
              <p:nvPr/>
            </p:nvSpPr>
            <p:spPr>
              <a:xfrm>
                <a:off x="2537460" y="1988821"/>
                <a:ext cx="2240280" cy="7894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Pinpoint needs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Data acquisition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Data labeling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Data exploration</a:t>
                </a:r>
              </a:p>
            </p:txBody>
          </p:sp>
        </p:grpSp>
        <p:sp>
          <p:nvSpPr>
            <p:cNvPr id="68" name="Right Arrow 41">
              <a:extLst>
                <a:ext uri="{FF2B5EF4-FFF2-40B4-BE49-F238E27FC236}">
                  <a16:creationId xmlns:a16="http://schemas.microsoft.com/office/drawing/2014/main" id="{48E81C03-4F7D-48D8-AAA2-43D65DEB762D}"/>
                </a:ext>
              </a:extLst>
            </p:cNvPr>
            <p:cNvSpPr/>
            <p:nvPr/>
          </p:nvSpPr>
          <p:spPr>
            <a:xfrm>
              <a:off x="8554674" y="3831748"/>
              <a:ext cx="541502" cy="292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6691AED-A69D-4E52-B9B7-F46934A43E86}"/>
              </a:ext>
            </a:extLst>
          </p:cNvPr>
          <p:cNvSpPr txBox="1"/>
          <p:nvPr/>
        </p:nvSpPr>
        <p:spPr>
          <a:xfrm>
            <a:off x="6795077" y="230519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1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7CD63CAB-7280-4C41-8F13-5B8C4A4B7FD7}"/>
              </a:ext>
            </a:extLst>
          </p:cNvPr>
          <p:cNvSpPr/>
          <p:nvPr/>
        </p:nvSpPr>
        <p:spPr>
          <a:xfrm rot="-5400000">
            <a:off x="7227092" y="1675696"/>
            <a:ext cx="274320" cy="2331720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3305B9-B2A6-4CE1-8868-E225789424C8}"/>
              </a:ext>
            </a:extLst>
          </p:cNvPr>
          <p:cNvSpPr txBox="1"/>
          <p:nvPr/>
        </p:nvSpPr>
        <p:spPr>
          <a:xfrm>
            <a:off x="2368853" y="237933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2</a:t>
            </a:r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33FC5B2B-79A8-4EBB-889B-BB194FA5DA3F}"/>
              </a:ext>
            </a:extLst>
          </p:cNvPr>
          <p:cNvSpPr/>
          <p:nvPr/>
        </p:nvSpPr>
        <p:spPr>
          <a:xfrm rot="-5400000">
            <a:off x="2799672" y="203511"/>
            <a:ext cx="274320" cy="5276088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Bent 74">
            <a:extLst>
              <a:ext uri="{FF2B5EF4-FFF2-40B4-BE49-F238E27FC236}">
                <a16:creationId xmlns:a16="http://schemas.microsoft.com/office/drawing/2014/main" id="{E059CF04-4171-4FAF-ACD7-A364D61604E6}"/>
              </a:ext>
            </a:extLst>
          </p:cNvPr>
          <p:cNvSpPr/>
          <p:nvPr/>
        </p:nvSpPr>
        <p:spPr>
          <a:xfrm rot="16200000">
            <a:off x="1098783" y="5103364"/>
            <a:ext cx="960120" cy="52120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28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CF8940-0BF1-3C42-B43C-B740AFF4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2BC92F-D59C-1742-B77A-54E4075E2388}"/>
              </a:ext>
            </a:extLst>
          </p:cNvPr>
          <p:cNvGrpSpPr/>
          <p:nvPr/>
        </p:nvGrpSpPr>
        <p:grpSpPr>
          <a:xfrm>
            <a:off x="1559625" y="1657349"/>
            <a:ext cx="3916680" cy="1771651"/>
            <a:chOff x="2537460" y="1268729"/>
            <a:chExt cx="2240280" cy="177165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C5C2FE-563E-E94F-A187-2447E6D11539}"/>
                </a:ext>
              </a:extLst>
            </p:cNvPr>
            <p:cNvSpPr/>
            <p:nvPr/>
          </p:nvSpPr>
          <p:spPr>
            <a:xfrm>
              <a:off x="2537460" y="1268729"/>
              <a:ext cx="2240280" cy="7200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Module 1: “Statistical Modeling”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B7FEC2-35C6-3F4E-86BC-354E38BBD25F}"/>
                </a:ext>
              </a:extLst>
            </p:cNvPr>
            <p:cNvSpPr/>
            <p:nvPr/>
          </p:nvSpPr>
          <p:spPr>
            <a:xfrm>
              <a:off x="2537460" y="1988820"/>
              <a:ext cx="2240280" cy="10515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Foundations of ML and Data Science for Cybersecurity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D397C2-C1AC-8443-BCC8-B3192F1DB1B1}"/>
              </a:ext>
            </a:extLst>
          </p:cNvPr>
          <p:cNvGrpSpPr/>
          <p:nvPr/>
        </p:nvGrpSpPr>
        <p:grpSpPr>
          <a:xfrm>
            <a:off x="6554535" y="1657349"/>
            <a:ext cx="3916680" cy="1771651"/>
            <a:chOff x="2537460" y="1268729"/>
            <a:chExt cx="2240280" cy="177165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19C000-4AF2-B84F-A9A4-EF6101B3B9D3}"/>
                </a:ext>
              </a:extLst>
            </p:cNvPr>
            <p:cNvSpPr/>
            <p:nvPr/>
          </p:nvSpPr>
          <p:spPr>
            <a:xfrm>
              <a:off x="2537460" y="1268729"/>
              <a:ext cx="2240280" cy="72009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Module 2: “Data Collection/ Representation”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6ED732-D656-D049-9465-79E32B5BD2A4}"/>
                </a:ext>
              </a:extLst>
            </p:cNvPr>
            <p:cNvSpPr/>
            <p:nvPr/>
          </p:nvSpPr>
          <p:spPr>
            <a:xfrm>
              <a:off x="2537460" y="1988820"/>
              <a:ext cx="2240280" cy="10515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Data-Driven Network and 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Computer Security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165D56-7EF5-2842-AF2B-077507BB97C1}"/>
              </a:ext>
            </a:extLst>
          </p:cNvPr>
          <p:cNvGrpSpPr/>
          <p:nvPr/>
        </p:nvGrpSpPr>
        <p:grpSpPr>
          <a:xfrm>
            <a:off x="1559625" y="3794761"/>
            <a:ext cx="3916680" cy="1771650"/>
            <a:chOff x="2537460" y="1268730"/>
            <a:chExt cx="2240280" cy="177165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974E87-8022-CF42-8E3C-774FC4A88BE8}"/>
                </a:ext>
              </a:extLst>
            </p:cNvPr>
            <p:cNvSpPr/>
            <p:nvPr/>
          </p:nvSpPr>
          <p:spPr>
            <a:xfrm>
              <a:off x="2537460" y="1268730"/>
              <a:ext cx="2240280" cy="7200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Module 3: “Attacks and Defenses”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9FD43F6-9BE7-0841-BB40-A797A3AD7D72}"/>
                </a:ext>
              </a:extLst>
            </p:cNvPr>
            <p:cNvSpPr/>
            <p:nvPr/>
          </p:nvSpPr>
          <p:spPr>
            <a:xfrm>
              <a:off x="2537460" y="1988820"/>
              <a:ext cx="2240280" cy="10515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Machine Learning in the Presence of Adversaries in Security Applications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E18057-F666-7A42-A6F2-06CB66711196}"/>
              </a:ext>
            </a:extLst>
          </p:cNvPr>
          <p:cNvGrpSpPr/>
          <p:nvPr/>
        </p:nvGrpSpPr>
        <p:grpSpPr>
          <a:xfrm>
            <a:off x="6554535" y="3794761"/>
            <a:ext cx="3916680" cy="1771650"/>
            <a:chOff x="2537460" y="1268730"/>
            <a:chExt cx="2240280" cy="177165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C551CF4-0BF6-4C4F-B693-39C16C4CA730}"/>
                </a:ext>
              </a:extLst>
            </p:cNvPr>
            <p:cNvSpPr/>
            <p:nvPr/>
          </p:nvSpPr>
          <p:spPr>
            <a:xfrm>
              <a:off x="2537460" y="1268730"/>
              <a:ext cx="2240280" cy="7200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Module 4: “Deployment”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1A87592-0BEC-5040-98CF-FEB6C4B44CDB}"/>
                </a:ext>
              </a:extLst>
            </p:cNvPr>
            <p:cNvSpPr/>
            <p:nvPr/>
          </p:nvSpPr>
          <p:spPr>
            <a:xfrm>
              <a:off x="2537460" y="1988820"/>
              <a:ext cx="2240280" cy="10515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Ethics, Fairness, Responsibility, 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and Transparency in 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Data-Driven Cybersecurity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951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Overview</a:t>
            </a:r>
          </a:p>
        </p:txBody>
      </p:sp>
    </p:spTree>
    <p:extLst>
      <p:ext uri="{BB962C8B-B14F-4D97-AF65-F5344CB8AC3E}">
        <p14:creationId xmlns:p14="http://schemas.microsoft.com/office/powerpoint/2010/main" val="170249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97D5-A560-B243-8187-AAF51ECF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Many Cybersecurity Problems </a:t>
            </a:r>
            <a:br>
              <a:rPr lang="en-US" dirty="0"/>
            </a:br>
            <a:r>
              <a:rPr lang="en-US" dirty="0"/>
              <a:t>Involve Large-Scale Predictive Analytics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6A3F4EC4-81E0-3A48-A9F8-7753A43575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Rare events</a:t>
            </a:r>
          </a:p>
          <a:p>
            <a:r>
              <a:rPr lang="en-US" altLang="en-US"/>
              <a:t>Time-series analysis</a:t>
            </a:r>
          </a:p>
          <a:p>
            <a:r>
              <a:rPr lang="en-US" altLang="en-US"/>
              <a:t>Analysis of heterogenous data</a:t>
            </a:r>
          </a:p>
          <a:p>
            <a:r>
              <a:rPr lang="en-US" altLang="en-US"/>
              <a:t>Analysis of communication graphs</a:t>
            </a:r>
          </a:p>
          <a:p>
            <a:r>
              <a:rPr lang="en-US" altLang="en-US"/>
              <a:t>Need to analyze data in real time</a:t>
            </a:r>
          </a:p>
          <a:p>
            <a:r>
              <a:rPr lang="en-US" altLang="en-US"/>
              <a:t>Need to detect outliers</a:t>
            </a:r>
          </a:p>
        </p:txBody>
      </p:sp>
    </p:spTree>
    <p:extLst>
      <p:ext uri="{BB962C8B-B14F-4D97-AF65-F5344CB8AC3E}">
        <p14:creationId xmlns:p14="http://schemas.microsoft.com/office/powerpoint/2010/main" val="71616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E910-1D24-B74B-BE67-63B83F4C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Application-Layer </a:t>
            </a:r>
            <a:r>
              <a:rPr lang="en-US" dirty="0" err="1"/>
              <a:t>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48DA4-9DBA-8843-BF33-CC132E783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chemeClr val="accent1"/>
                </a:solidFill>
              </a:rPr>
              <a:t>Conventional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attacks: Volumetric</a:t>
            </a:r>
          </a:p>
          <a:p>
            <a:pPr lvl="1"/>
            <a:r>
              <a:rPr lang="en-US" altLang="en-US" dirty="0"/>
              <a:t>Send high volumes of traffic towards victim</a:t>
            </a:r>
          </a:p>
          <a:p>
            <a:r>
              <a:rPr lang="en-US" altLang="en-US" b="1" dirty="0">
                <a:solidFill>
                  <a:schemeClr val="accent1"/>
                </a:solidFill>
              </a:rPr>
              <a:t>Modern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attacks: Application-layer, low-volume</a:t>
            </a:r>
          </a:p>
          <a:p>
            <a:pPr lvl="1"/>
            <a:r>
              <a:rPr lang="en-US" altLang="en-US" dirty="0"/>
              <a:t>Exploit network traffic that can consume an </a:t>
            </a:r>
            <a:r>
              <a:rPr lang="en-US" altLang="en-US" dirty="0" err="1"/>
              <a:t>aysmmetric</a:t>
            </a:r>
            <a:r>
              <a:rPr lang="en-US" altLang="en-US" dirty="0"/>
              <a:t> amount of resources</a:t>
            </a:r>
          </a:p>
          <a:p>
            <a:pPr lvl="1"/>
            <a:r>
              <a:rPr lang="en-US" altLang="en-US" dirty="0"/>
              <a:t>SSL handshakes, DNS traffic (“amplification attacks”), Database operations</a:t>
            </a:r>
          </a:p>
          <a:p>
            <a:r>
              <a:rPr lang="en-US" altLang="en-US" b="1" dirty="0">
                <a:solidFill>
                  <a:schemeClr val="accent1"/>
                </a:solidFill>
              </a:rPr>
              <a:t>Challenge</a:t>
            </a:r>
            <a:r>
              <a:rPr lang="en-US" altLang="en-US" b="1" dirty="0">
                <a:solidFill>
                  <a:srgbClr val="FF0000"/>
                </a:solidFill>
              </a:rPr>
              <a:t>:</a:t>
            </a:r>
            <a:r>
              <a:rPr lang="en-US" altLang="en-US" dirty="0"/>
              <a:t> Simply counting traffic volumes will not suffice.</a:t>
            </a:r>
          </a:p>
        </p:txBody>
      </p:sp>
    </p:spTree>
    <p:extLst>
      <p:ext uri="{BB962C8B-B14F-4D97-AF65-F5344CB8AC3E}">
        <p14:creationId xmlns:p14="http://schemas.microsoft.com/office/powerpoint/2010/main" val="356613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F78A-729E-644E-AAFE-E9E5E41E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0E2A2-5EBC-DC4E-A0E4-5EA44CD97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b="1" dirty="0">
                <a:solidFill>
                  <a:schemeClr val="accent1"/>
                </a:solidFill>
              </a:rPr>
              <a:t>Goal:</a:t>
            </a:r>
            <a:r>
              <a:rPr lang="en-US" altLang="en-US" sz="2600" dirty="0"/>
              <a:t> Automated rule provisioning, automation, optimization</a:t>
            </a:r>
            <a:br>
              <a:rPr lang="en-US" altLang="en-US" sz="2600" dirty="0"/>
            </a:br>
            <a:endParaRPr lang="en-US" altLang="en-US" sz="2600" dirty="0"/>
          </a:p>
          <a:p>
            <a:pPr>
              <a:lnSpc>
                <a:spcPct val="90000"/>
              </a:lnSpc>
            </a:pPr>
            <a:r>
              <a:rPr lang="en-US" altLang="en-US" sz="2600" dirty="0"/>
              <a:t>Machine Learning Capabilities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Clustering techniques can </a:t>
            </a:r>
            <a:r>
              <a:rPr lang="en-US" altLang="en-US" sz="2200" b="1" dirty="0">
                <a:solidFill>
                  <a:schemeClr val="accent1"/>
                </a:solidFill>
              </a:rPr>
              <a:t>identify common idioms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Traffic analysis can help </a:t>
            </a:r>
            <a:r>
              <a:rPr lang="en-US" altLang="en-US" sz="2200" b="1" dirty="0">
                <a:solidFill>
                  <a:schemeClr val="accent1"/>
                </a:solidFill>
              </a:rPr>
              <a:t>identify “dead code”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Time-dependent dataset analysis can </a:t>
            </a:r>
            <a:r>
              <a:rPr lang="en-US" altLang="en-US" sz="2200" b="1" dirty="0">
                <a:solidFill>
                  <a:schemeClr val="accent1"/>
                </a:solidFill>
              </a:rPr>
              <a:t>predict</a:t>
            </a:r>
            <a:r>
              <a:rPr lang="en-US" altLang="en-US" sz="2200" dirty="0"/>
              <a:t> which ACLs are needed, and when</a:t>
            </a:r>
          </a:p>
          <a:p>
            <a:pPr lvl="1">
              <a:lnSpc>
                <a:spcPct val="90000"/>
              </a:lnSpc>
            </a:pPr>
            <a:endParaRPr lang="en-US" altLang="en-US" sz="2200" dirty="0"/>
          </a:p>
          <a:p>
            <a:pPr>
              <a:lnSpc>
                <a:spcPct val="90000"/>
              </a:lnSpc>
            </a:pPr>
            <a:r>
              <a:rPr lang="en-US" altLang="en-US" sz="2600" b="1" dirty="0">
                <a:solidFill>
                  <a:schemeClr val="accent1"/>
                </a:solidFill>
              </a:rPr>
              <a:t>Future:</a:t>
            </a:r>
            <a:r>
              <a:rPr lang="en-US" altLang="en-US" sz="2600" dirty="0"/>
              <a:t> Coupling with software-defined networks for “closed loop” automation</a:t>
            </a:r>
          </a:p>
        </p:txBody>
      </p:sp>
    </p:spTree>
    <p:extLst>
      <p:ext uri="{BB962C8B-B14F-4D97-AF65-F5344CB8AC3E}">
        <p14:creationId xmlns:p14="http://schemas.microsoft.com/office/powerpoint/2010/main" val="217117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CEF2-31FB-8444-8EDF-9E574810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B4F75-AF52-CF45-B988-6875D66ED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309" y="1733579"/>
            <a:ext cx="6883695" cy="38418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chemeClr val="accent1"/>
                </a:solidFill>
              </a:rPr>
              <a:t>Problem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Determine when an employee is a “flight risk” or otherwise a risk for leaking data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Insight: Sometimes flight risk is preceded by changes in communication patterns</a:t>
            </a:r>
            <a:br>
              <a:rPr lang="en-US" altLang="en-US" sz="2000" dirty="0"/>
            </a:b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chemeClr val="accent1"/>
                </a:solidFill>
              </a:rPr>
              <a:t>Goal</a:t>
            </a:r>
            <a:r>
              <a:rPr lang="en-US" altLang="en-US" sz="2400" b="1" dirty="0">
                <a:solidFill>
                  <a:srgbClr val="FF0000"/>
                </a:solidFill>
              </a:rPr>
              <a:t>:</a:t>
            </a:r>
            <a:r>
              <a:rPr lang="en-US" altLang="en-US" sz="2400" dirty="0"/>
              <a:t> Use data about communication patterns to detect probability of flight risk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Increase defenses (e.g., firewalling) if exfiltration could be predicted</a:t>
            </a:r>
            <a:br>
              <a:rPr lang="en-US" altLang="en-US" sz="2000" dirty="0"/>
            </a:br>
            <a:endParaRPr lang="en-US" altLang="en-US" sz="2000" dirty="0"/>
          </a:p>
        </p:txBody>
      </p:sp>
      <p:pic>
        <p:nvPicPr>
          <p:cNvPr id="49155" name="Picture 3">
            <a:extLst>
              <a:ext uri="{FF2B5EF4-FFF2-40B4-BE49-F238E27FC236}">
                <a16:creationId xmlns:a16="http://schemas.microsoft.com/office/drawing/2014/main" id="{C29D149D-8DBB-9040-BB71-3A485DEE2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434" y="1639889"/>
            <a:ext cx="2980567" cy="4260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013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2326-CF47-0E45-A860-BF1CD951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Applications: Performance Anomalies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40F042B-57DA-C644-8599-40B2740EB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67" y="2286414"/>
            <a:ext cx="8621115" cy="269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787AB6-8D7B-8849-9314-9C1180DCFF5A}"/>
              </a:ext>
            </a:extLst>
          </p:cNvPr>
          <p:cNvCxnSpPr/>
          <p:nvPr/>
        </p:nvCxnSpPr>
        <p:spPr>
          <a:xfrm>
            <a:off x="6382975" y="3088807"/>
            <a:ext cx="2556934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15BDCD-564F-6F46-917C-F3D48A0F8794}"/>
              </a:ext>
            </a:extLst>
          </p:cNvPr>
          <p:cNvCxnSpPr>
            <a:cxnSpLocks/>
          </p:cNvCxnSpPr>
          <p:nvPr/>
        </p:nvCxnSpPr>
        <p:spPr>
          <a:xfrm flipV="1">
            <a:off x="8431909" y="2250607"/>
            <a:ext cx="829733" cy="8382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9B2F7B-599C-E844-A1FC-0F7DE3F88986}"/>
              </a:ext>
            </a:extLst>
          </p:cNvPr>
          <p:cNvSpPr txBox="1"/>
          <p:nvPr/>
        </p:nvSpPr>
        <p:spPr>
          <a:xfrm>
            <a:off x="9261642" y="1457943"/>
            <a:ext cx="25239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</a:rPr>
              <a:t>Congested network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B1A4A-0F3E-3442-8B87-62F2F0BB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D0FC41-3D90-7442-A79C-171CC23CCA24}"/>
              </a:ext>
            </a:extLst>
          </p:cNvPr>
          <p:cNvSpPr/>
          <p:nvPr/>
        </p:nvSpPr>
        <p:spPr>
          <a:xfrm>
            <a:off x="5359424" y="53515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“Slowness and buffering and long time to load”</a:t>
            </a:r>
          </a:p>
          <a:p>
            <a:r>
              <a:rPr lang="en-US" b="1" i="1" dirty="0">
                <a:solidFill>
                  <a:schemeClr val="accent1"/>
                </a:solidFill>
              </a:rPr>
              <a:t>“Slow performance, video was choppy”</a:t>
            </a:r>
          </a:p>
        </p:txBody>
      </p:sp>
    </p:spTree>
    <p:extLst>
      <p:ext uri="{BB962C8B-B14F-4D97-AF65-F5344CB8AC3E}">
        <p14:creationId xmlns:p14="http://schemas.microsoft.com/office/powerpoint/2010/main" val="31897531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469</Words>
  <Application>Microsoft Macintosh PowerPoint</Application>
  <PresentationFormat>Widescreen</PresentationFormat>
  <Paragraphs>97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Adobe Garamond Pro</vt:lpstr>
      <vt:lpstr>Arial</vt:lpstr>
      <vt:lpstr>Calibri</vt:lpstr>
      <vt:lpstr>1_Office Theme</vt:lpstr>
      <vt:lpstr>2_Office Theme</vt:lpstr>
      <vt:lpstr>PowerPoint Presentation</vt:lpstr>
      <vt:lpstr>PowerPoint Presentation</vt:lpstr>
      <vt:lpstr>Where Are We?</vt:lpstr>
      <vt:lpstr>Module Overview</vt:lpstr>
      <vt:lpstr>Many Cybersecurity Problems  Involve Large-Scale Predictive Analytics</vt:lpstr>
      <vt:lpstr>Application-Layer DoS</vt:lpstr>
      <vt:lpstr>Automation</vt:lpstr>
      <vt:lpstr>Anomaly Detection</vt:lpstr>
      <vt:lpstr>Other Applications: Performance Anomalies</vt:lpstr>
      <vt:lpstr>Learning Objective</vt:lpstr>
      <vt:lpstr>Learning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Feamster</dc:creator>
  <cp:lastModifiedBy>Nick Feamster</cp:lastModifiedBy>
  <cp:revision>19</cp:revision>
  <dcterms:created xsi:type="dcterms:W3CDTF">2020-10-05T15:25:46Z</dcterms:created>
  <dcterms:modified xsi:type="dcterms:W3CDTF">2021-02-22T16:27:42Z</dcterms:modified>
</cp:coreProperties>
</file>