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  <p:sldMasterId id="2147483655" r:id="rId2"/>
    <p:sldMasterId id="2147483651" r:id="rId3"/>
  </p:sldMasterIdLst>
  <p:notesMasterIdLst>
    <p:notesMasterId r:id="rId12"/>
  </p:notesMasterIdLst>
  <p:handoutMasterIdLst>
    <p:handoutMasterId r:id="rId13"/>
  </p:handoutMasterIdLst>
  <p:sldIdLst>
    <p:sldId id="285" r:id="rId4"/>
    <p:sldId id="289" r:id="rId5"/>
    <p:sldId id="286" r:id="rId6"/>
    <p:sldId id="293" r:id="rId7"/>
    <p:sldId id="290" r:id="rId8"/>
    <p:sldId id="291" r:id="rId9"/>
    <p:sldId id="292" r:id="rId10"/>
    <p:sldId id="294" r:id="rId11"/>
  </p:sldIdLst>
  <p:sldSz cx="12192000" cy="6858000"/>
  <p:notesSz cx="6858000" cy="9144000"/>
  <p:embeddedFontLst>
    <p:embeddedFont>
      <p:font typeface="Adobe Garamond Pro" panose="02020502060506020403" pitchFamily="18" charset="0"/>
      <p:regular r:id="rId14"/>
      <p: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6" userDrawn="1">
          <p15:clr>
            <a:srgbClr val="A4A3A4"/>
          </p15:clr>
        </p15:guide>
        <p15:guide id="2" pos="51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15435F"/>
    <a:srgbClr val="002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1"/>
    <p:restoredTop sz="79398"/>
  </p:normalViewPr>
  <p:slideViewPr>
    <p:cSldViewPr snapToGrid="0" snapToObjects="1">
      <p:cViewPr varScale="1">
        <p:scale>
          <a:sx n="90" d="100"/>
          <a:sy n="90" d="100"/>
        </p:scale>
        <p:origin x="2496" y="192"/>
      </p:cViewPr>
      <p:guideLst>
        <p:guide orient="horz" pos="1656"/>
        <p:guide pos="51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7" d="100"/>
          <a:sy n="127" d="100"/>
        </p:scale>
        <p:origin x="5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F3731F-F716-5242-B21A-2E0F1F29D6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A7CCE-FF39-9641-B2AA-D8CBEE85C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F894A-70DC-1344-8793-A2A3FB288CFE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DE7CF-13BB-CC48-BA69-F4C8629B72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DBE1A-CAAB-2646-8292-A353D54398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CB099-CC5A-9147-A1BD-CF6AF83AE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4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4BE61-C03A-824C-A357-AB09725BFA9E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7DA70-B503-1645-A111-858C3E79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DA70-B503-1645-A111-858C3E791C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DA70-B503-1645-A111-858C3E791C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9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DA70-B503-1645-A111-858C3E791C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2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607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070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3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02025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50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463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18077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3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3" r:id="rId3"/>
    <p:sldLayoutId id="2147483657" r:id="rId4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 userDrawn="1">
          <p15:clr>
            <a:srgbClr val="F26B43"/>
          </p15:clr>
        </p15:guide>
        <p15:guide id="2" pos="52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24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2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811505" y="422209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/>
            <a:r>
              <a:rPr lang="en-US" sz="4800" b="0" dirty="0"/>
              <a:t>ML for Cybersecurity</a:t>
            </a:r>
          </a:p>
          <a:p>
            <a:pPr algn="l"/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Pre-module 1: Introduction and Overview</a:t>
            </a:r>
            <a:endParaRPr lang="en-US" sz="2800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Yuxin Chen, Nick </a:t>
            </a:r>
            <a:r>
              <a:rPr lang="en-US" sz="2200" b="1" dirty="0" err="1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Feamster</a:t>
            </a: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, </a:t>
            </a:r>
            <a:r>
              <a:rPr lang="en-US" sz="2200" b="1" dirty="0" err="1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Blase</a:t>
            </a: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 Ur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Nov 10, 2020</a:t>
            </a:r>
          </a:p>
        </p:txBody>
      </p:sp>
    </p:spTree>
    <p:extLst>
      <p:ext uri="{BB962C8B-B14F-4D97-AF65-F5344CB8AC3E}">
        <p14:creationId xmlns:p14="http://schemas.microsoft.com/office/powerpoint/2010/main" val="208496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0748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AE3F-225F-E54E-8145-ECACD7C3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23EAD-4ED8-3F43-8F36-E906632AC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Foundations </a:t>
            </a:r>
            <a:r>
              <a:rPr lang="en-US" sz="2400" dirty="0"/>
              <a:t>of Machine Learning and Data Science for Security</a:t>
            </a:r>
            <a:endParaRPr lang="en-US" sz="2000" dirty="0"/>
          </a:p>
          <a:p>
            <a:r>
              <a:rPr lang="en-US" sz="2400" b="1" dirty="0"/>
              <a:t>Data-Driven</a:t>
            </a:r>
            <a:r>
              <a:rPr lang="en-US" sz="2400" dirty="0"/>
              <a:t> Network and Computer Security</a:t>
            </a:r>
          </a:p>
          <a:p>
            <a:r>
              <a:rPr lang="en-US" sz="2400" dirty="0"/>
              <a:t>Machine Learning in the Presence of </a:t>
            </a:r>
            <a:r>
              <a:rPr lang="en-US" sz="2400" b="1" dirty="0"/>
              <a:t>Adversaries </a:t>
            </a:r>
          </a:p>
          <a:p>
            <a:r>
              <a:rPr lang="en-US" sz="2400" b="1" dirty="0"/>
              <a:t>Ethics, Fairness, Responsibility, and Transparency </a:t>
            </a:r>
            <a:r>
              <a:rPr lang="en-US" sz="2400" dirty="0"/>
              <a:t>in Data-Driven Cybersecurity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826A1-E1B7-5743-A0FB-29635DC3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9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AE3F-225F-E54E-8145-ECACD7C3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23EAD-4ED8-3F43-8F36-E906632AC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826A1-E1B7-5743-A0FB-29635DC3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3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DDB1E1-1063-184B-BD3D-39AEB6E76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Overview of Program outcomes</a:t>
            </a:r>
          </a:p>
        </p:txBody>
      </p:sp>
    </p:spTree>
    <p:extLst>
      <p:ext uri="{BB962C8B-B14F-4D97-AF65-F5344CB8AC3E}">
        <p14:creationId xmlns:p14="http://schemas.microsoft.com/office/powerpoint/2010/main" val="90442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AE3F-225F-E54E-8145-ECACD7C3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23EAD-4ED8-3F43-8F36-E906632AC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Understand machine learning concepts, </a:t>
            </a:r>
            <a:r>
              <a:rPr lang="en-US" sz="2400" b="1" dirty="0">
                <a:solidFill>
                  <a:srgbClr val="800000"/>
                </a:solidFill>
              </a:rPr>
              <a:t>know which models to apply</a:t>
            </a:r>
            <a:r>
              <a:rPr lang="en-US" sz="2400" b="1" dirty="0"/>
              <a:t> </a:t>
            </a:r>
            <a:r>
              <a:rPr lang="en-US" sz="2400" dirty="0"/>
              <a:t>given datasets in the cybersecurity domain</a:t>
            </a:r>
          </a:p>
          <a:p>
            <a:r>
              <a:rPr lang="en-US" sz="2400" b="1" dirty="0">
                <a:solidFill>
                  <a:srgbClr val="800000"/>
                </a:solidFill>
              </a:rPr>
              <a:t>Extract data</a:t>
            </a:r>
            <a:r>
              <a:rPr lang="en-US" sz="2400" b="1" dirty="0"/>
              <a:t> </a:t>
            </a:r>
            <a:r>
              <a:rPr lang="en-US" sz="2400" dirty="0"/>
              <a:t>from various cybersecurity scenarios, implement and </a:t>
            </a:r>
            <a:r>
              <a:rPr lang="en-US" sz="2400" b="1" dirty="0">
                <a:solidFill>
                  <a:srgbClr val="800000"/>
                </a:solidFill>
              </a:rPr>
              <a:t>select machine learning models</a:t>
            </a:r>
            <a:r>
              <a:rPr lang="en-US" sz="2400" dirty="0"/>
              <a:t> for network and computer security applications</a:t>
            </a:r>
          </a:p>
          <a:p>
            <a:r>
              <a:rPr lang="en-US" sz="2400" b="1" dirty="0">
                <a:solidFill>
                  <a:srgbClr val="800000"/>
                </a:solidFill>
              </a:rPr>
              <a:t>Detect </a:t>
            </a:r>
            <a:r>
              <a:rPr lang="en-US" sz="2400" dirty="0"/>
              <a:t>and</a:t>
            </a:r>
            <a:r>
              <a:rPr lang="en-US" sz="2400" b="1" dirty="0">
                <a:solidFill>
                  <a:srgbClr val="800000"/>
                </a:solidFill>
              </a:rPr>
              <a:t> defend against adversarial attacks</a:t>
            </a:r>
            <a:r>
              <a:rPr lang="en-US" sz="2400" dirty="0"/>
              <a:t> on machine learning models at both their training and test times</a:t>
            </a:r>
          </a:p>
          <a:p>
            <a:r>
              <a:rPr lang="en-US" sz="2400" dirty="0"/>
              <a:t>Identify and propose means of navigating </a:t>
            </a:r>
            <a:r>
              <a:rPr lang="en-US" sz="2400" b="1" dirty="0">
                <a:solidFill>
                  <a:srgbClr val="800000"/>
                </a:solidFill>
              </a:rPr>
              <a:t>legal and ethical challenges</a:t>
            </a:r>
            <a:r>
              <a:rPr lang="en-US" sz="2400" dirty="0"/>
              <a:t> that emerge from gathering data about human subjects and using it to build machine-learning models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509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DDB1E1-1063-184B-BD3D-39AEB6E76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Learning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1855220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8607F7-93FD-D545-838A-04C3D44BB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B0BCD-7DF4-AE46-A145-3896E8EAD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9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148</Words>
  <Application>Microsoft Macintosh PowerPoint</Application>
  <PresentationFormat>Widescreen</PresentationFormat>
  <Paragraphs>24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Gotham Bold</vt:lpstr>
      <vt:lpstr>Adobe Garamond Pro</vt:lpstr>
      <vt:lpstr>Calibri</vt:lpstr>
      <vt:lpstr>Arial</vt:lpstr>
      <vt:lpstr>Office Theme</vt:lpstr>
      <vt:lpstr>2_Office Theme</vt:lpstr>
      <vt:lpstr>1_Office Theme</vt:lpstr>
      <vt:lpstr>PowerPoint Presentation</vt:lpstr>
      <vt:lpstr>Introduction</vt:lpstr>
      <vt:lpstr>Course modules</vt:lpstr>
      <vt:lpstr>Instructors</vt:lpstr>
      <vt:lpstr>Overview of Program outcomes</vt:lpstr>
      <vt:lpstr>Project outcomes</vt:lpstr>
      <vt:lpstr>Learning Environment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Kolber</dc:creator>
  <cp:lastModifiedBy>Yuxin Chen</cp:lastModifiedBy>
  <cp:revision>112</cp:revision>
  <cp:lastPrinted>2019-10-22T16:35:22Z</cp:lastPrinted>
  <dcterms:created xsi:type="dcterms:W3CDTF">2019-10-07T15:32:39Z</dcterms:created>
  <dcterms:modified xsi:type="dcterms:W3CDTF">2021-03-23T03:50:33Z</dcterms:modified>
</cp:coreProperties>
</file>