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4"/>
  </p:notesMasterIdLst>
  <p:sldIdLst>
    <p:sldId id="2602" r:id="rId3"/>
    <p:sldId id="330" r:id="rId4"/>
    <p:sldId id="2603" r:id="rId5"/>
    <p:sldId id="2604" r:id="rId6"/>
    <p:sldId id="382" r:id="rId7"/>
    <p:sldId id="1063" r:id="rId8"/>
    <p:sldId id="347" r:id="rId9"/>
    <p:sldId id="376" r:id="rId10"/>
    <p:sldId id="348" r:id="rId11"/>
    <p:sldId id="349" r:id="rId12"/>
    <p:sldId id="350" r:id="rId13"/>
    <p:sldId id="296" r:id="rId14"/>
    <p:sldId id="314" r:id="rId15"/>
    <p:sldId id="315" r:id="rId16"/>
    <p:sldId id="316" r:id="rId17"/>
    <p:sldId id="317" r:id="rId18"/>
    <p:sldId id="318" r:id="rId19"/>
    <p:sldId id="319" r:id="rId20"/>
    <p:sldId id="297" r:id="rId21"/>
    <p:sldId id="2606" r:id="rId22"/>
    <p:sldId id="25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4"/>
    <p:restoredTop sz="94686"/>
  </p:normalViewPr>
  <p:slideViewPr>
    <p:cSldViewPr snapToGrid="0" snapToObjects="1">
      <p:cViewPr varScale="1">
        <p:scale>
          <a:sx n="157" d="100"/>
          <a:sy n="157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5C5CEB-B2A2-B240-9909-4B08DC80D46F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9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89327-4FE3-CF4E-9A48-D9D47BC2B15D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0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541CD-7A20-084D-B896-641E7F0390FE}" type="slidenum">
              <a:rPr lang="en-US"/>
              <a:pPr/>
              <a:t>18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27362-2B1F-2B4D-AED7-F37E8FDEDD83}" type="slidenum">
              <a:rPr lang="en-US"/>
              <a:pPr/>
              <a:t>19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7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9DA148-B1AA-8F4C-9926-5695969ECC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48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065AD-F425-D747-8688-2C5BAF6C190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99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51210D-0344-C143-A83F-1D6801CA941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35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BF01D-7D21-E044-9B43-033DDBD8D98C}" type="slidenum">
              <a:rPr lang="en-US"/>
              <a:pPr/>
              <a:t>12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93FA1-8C25-394B-8891-C53CE1777B9F}" type="slidenum">
              <a:rPr lang="en-US"/>
              <a:pPr/>
              <a:t>13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4094F-8DD5-0A4D-8757-8DB222CA2EBA}" type="slidenum">
              <a:rPr lang="en-US"/>
              <a:pPr/>
              <a:t>14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87118-E310-9B48-9FFC-4F80C0FE11B4}" type="slidenum">
              <a:rPr lang="en-US"/>
              <a:pPr/>
              <a:t>15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4EDD9-C0A6-CA4C-86FE-CF8633732E50}" type="slidenum">
              <a:rPr lang="en-US"/>
              <a:pPr/>
              <a:t>16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801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5800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76" r:id="rId7"/>
    <p:sldLayoutId id="2147483677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Measuring and Analyzing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 Traffic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96536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7EEC1-9D65-5747-9CFA-9399DFCFFA6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Ways to Collect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65736"/>
            <a:ext cx="8229600" cy="420099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Aspects of Data Collection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FF0000"/>
                </a:solidFill>
              </a:rPr>
              <a:t>Precision:</a:t>
            </a:r>
            <a:r>
              <a:rPr lang="en-US" sz="1800" dirty="0"/>
              <a:t> At what granularity are measurements taken?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FF0000"/>
                </a:solidFill>
              </a:rPr>
              <a:t>Accuracy:</a:t>
            </a:r>
            <a:r>
              <a:rPr lang="en-US" sz="1800" dirty="0"/>
              <a:t> Does the data capture phenomenon of interest?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FF0000"/>
                </a:solidFill>
              </a:rPr>
              <a:t>Context:</a:t>
            </a:r>
            <a:r>
              <a:rPr lang="en-US" sz="1800" dirty="0"/>
              <a:t> How was the data collected?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Tools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Active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Ping, </a:t>
            </a:r>
            <a:r>
              <a:rPr lang="en-US" sz="1800" dirty="0" err="1"/>
              <a:t>traceroute</a:t>
            </a:r>
            <a:r>
              <a:rPr lang="en-US" sz="1800" dirty="0"/>
              <a:t>, etc.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Accuracy pitfall example: </a:t>
            </a:r>
            <a:r>
              <a:rPr lang="en-US" sz="1800" dirty="0" err="1"/>
              <a:t>traceroute</a:t>
            </a: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Passive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Packet captures (</a:t>
            </a:r>
            <a:r>
              <a:rPr lang="en-US" sz="1800" i="1" dirty="0"/>
              <a:t>e.g.</a:t>
            </a:r>
            <a:r>
              <a:rPr lang="en-US" sz="1800" dirty="0"/>
              <a:t>, </a:t>
            </a:r>
            <a:r>
              <a:rPr lang="en-US" sz="1800" dirty="0" err="1"/>
              <a:t>tcpdump</a:t>
            </a:r>
            <a:r>
              <a:rPr lang="en-US" sz="1800" dirty="0"/>
              <a:t>, DAG)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Flow records (</a:t>
            </a:r>
            <a:r>
              <a:rPr lang="en-US" sz="1800" i="1" dirty="0"/>
              <a:t>e.g., </a:t>
            </a:r>
            <a:r>
              <a:rPr lang="en-US" sz="1800" dirty="0" err="1"/>
              <a:t>netflow</a:t>
            </a:r>
            <a:r>
              <a:rPr lang="en-US" sz="1800" dirty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Routing data (</a:t>
            </a:r>
            <a:r>
              <a:rPr lang="en-US" sz="1800" i="1" dirty="0"/>
              <a:t>e.g., </a:t>
            </a:r>
            <a:r>
              <a:rPr lang="en-US" sz="1800" dirty="0"/>
              <a:t>BGP, IS-IS, etc.)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i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95866-BF73-C449-BFDE-1A9F7CF7CF6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Strategies for Sound Internet Measurement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71" y="1516856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Cross validation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consistency checks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multiple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overlapping</a:t>
            </a:r>
            <a:r>
              <a:rPr lang="ja-JP" altLang="en-US">
                <a:latin typeface="Arial"/>
              </a:rPr>
              <a:t>”</a:t>
            </a:r>
            <a:r>
              <a:rPr lang="en-US" dirty="0"/>
              <a:t> measurements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database is a useful tool for cross-checking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Other considerations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Anonymization</a:t>
            </a:r>
            <a:r>
              <a:rPr lang="en-US" dirty="0"/>
              <a:t> and privacy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Maintaining longitudinal data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A626-03D1-CC48-8165-8CF353DD6B78}" type="slidenum">
              <a:rPr lang="en-US"/>
              <a:pPr/>
              <a:t>12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Main Approaches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Packet-level Monitoring</a:t>
            </a:r>
          </a:p>
          <a:p>
            <a:pPr lvl="1"/>
            <a:r>
              <a:rPr lang="en-US"/>
              <a:t>Keep packet-level statistics</a:t>
            </a:r>
          </a:p>
          <a:p>
            <a:pPr lvl="1"/>
            <a:r>
              <a:rPr lang="en-US"/>
              <a:t>Examine (and potentially, log) variety of packet-level statistics.  Essentially, anything in the packet.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Timing</a:t>
            </a:r>
          </a:p>
          <a:p>
            <a:pPr lvl="1"/>
            <a:endParaRPr lang="en-US" b="1">
              <a:solidFill>
                <a:srgbClr val="FF0000"/>
              </a:solidFill>
            </a:endParaRPr>
          </a:p>
          <a:p>
            <a:r>
              <a:rPr lang="en-US"/>
              <a:t>Flow-level Monitoring</a:t>
            </a:r>
          </a:p>
          <a:p>
            <a:pPr lvl="1"/>
            <a:r>
              <a:rPr lang="en-US"/>
              <a:t>Monitor packet-by-packet (though sometimes sampled)</a:t>
            </a:r>
          </a:p>
          <a:p>
            <a:pPr lvl="1"/>
            <a:r>
              <a:rPr lang="en-US"/>
              <a:t>Keep aggregate statistics on a flow</a:t>
            </a:r>
          </a:p>
        </p:txBody>
      </p:sp>
    </p:spTree>
    <p:extLst>
      <p:ext uri="{BB962C8B-B14F-4D97-AF65-F5344CB8AC3E}">
        <p14:creationId xmlns:p14="http://schemas.microsoft.com/office/powerpoint/2010/main" val="315929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A7F-7DF6-574A-BFBF-655441C95C0A}" type="slidenum">
              <a:rPr lang="en-US"/>
              <a:pPr/>
              <a:t>13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Flow Statistics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Flow monitoring</a:t>
            </a:r>
            <a:r>
              <a:rPr lang="en-US"/>
              <a:t> (</a:t>
            </a:r>
            <a:r>
              <a:rPr lang="en-US" i="1"/>
              <a:t>e.g</a:t>
            </a:r>
            <a:r>
              <a:rPr lang="en-US"/>
              <a:t>., Cisco Netflow)</a:t>
            </a:r>
          </a:p>
          <a:p>
            <a:pPr lvl="1"/>
            <a:r>
              <a:rPr lang="en-US"/>
              <a:t>Statistics about groups of related packets (</a:t>
            </a:r>
            <a:r>
              <a:rPr lang="en-US" i="1"/>
              <a:t>e.g.,</a:t>
            </a:r>
            <a:r>
              <a:rPr lang="en-US"/>
              <a:t> same IP/TCP headers and close in time)</a:t>
            </a:r>
          </a:p>
          <a:p>
            <a:pPr lvl="1"/>
            <a:r>
              <a:rPr lang="en-US"/>
              <a:t>Recording header information, counts, and time</a:t>
            </a:r>
          </a:p>
          <a:p>
            <a:endParaRPr lang="en-US"/>
          </a:p>
          <a:p>
            <a:r>
              <a:rPr lang="en-US"/>
              <a:t>More detail than SNMP, less overhead than packet capture</a:t>
            </a:r>
          </a:p>
          <a:p>
            <a:pPr lvl="1"/>
            <a:r>
              <a:rPr lang="en-US"/>
              <a:t>Typically implemented directly on line card</a:t>
            </a:r>
          </a:p>
        </p:txBody>
      </p:sp>
    </p:spTree>
    <p:extLst>
      <p:ext uri="{BB962C8B-B14F-4D97-AF65-F5344CB8AC3E}">
        <p14:creationId xmlns:p14="http://schemas.microsoft.com/office/powerpoint/2010/main" val="222909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1F56-0FFC-4C49-A08D-0DB2D66F7549}" type="slidenum">
              <a:rPr lang="en-US"/>
              <a:pPr/>
              <a:t>14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flow?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399256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Source IP address</a:t>
            </a:r>
          </a:p>
          <a:p>
            <a:r>
              <a:rPr lang="en-US" b="1">
                <a:solidFill>
                  <a:schemeClr val="accent2"/>
                </a:solidFill>
              </a:rPr>
              <a:t>Destination IP address</a:t>
            </a:r>
          </a:p>
          <a:p>
            <a:r>
              <a:rPr lang="en-US" b="1">
                <a:solidFill>
                  <a:schemeClr val="accent2"/>
                </a:solidFill>
              </a:rPr>
              <a:t>Source port</a:t>
            </a:r>
          </a:p>
          <a:p>
            <a:r>
              <a:rPr lang="en-US" b="1">
                <a:solidFill>
                  <a:schemeClr val="accent2"/>
                </a:solidFill>
              </a:rPr>
              <a:t>Destination port</a:t>
            </a:r>
          </a:p>
          <a:p>
            <a:r>
              <a:rPr lang="en-US" b="1">
                <a:solidFill>
                  <a:schemeClr val="accent2"/>
                </a:solidFill>
              </a:rPr>
              <a:t>Layer 3 protocol type</a:t>
            </a:r>
          </a:p>
          <a:p>
            <a:r>
              <a:rPr lang="en-US"/>
              <a:t>TOS byte (DSCP)</a:t>
            </a:r>
          </a:p>
          <a:p>
            <a:r>
              <a:rPr lang="en-US"/>
              <a:t>Input logical interface (ifIndex)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2B9-C85B-6D4C-8779-7FFFD8BDDBBF}" type="slidenum">
              <a:rPr lang="en-US"/>
              <a:pPr/>
              <a:t>15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IPFIX (Cisco </a:t>
            </a:r>
            <a:r>
              <a:rPr lang="en-US" dirty="0" err="1"/>
              <a:t>Netflow</a:t>
            </a:r>
            <a:r>
              <a:rPr lang="en-US" dirty="0"/>
              <a:t>, </a:t>
            </a:r>
            <a:r>
              <a:rPr lang="en-US" dirty="0" err="1"/>
              <a:t>Sflow</a:t>
            </a:r>
            <a:r>
              <a:rPr lang="en-US" dirty="0"/>
              <a:t>, etc.)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619" y="1447800"/>
            <a:ext cx="9653181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/>
              <a:t>Basic output: </a:t>
            </a:r>
            <a:r>
              <a:rPr lang="ja-JP" altLang="en-US" sz="3200">
                <a:latin typeface="Arial"/>
              </a:rPr>
              <a:t>“</a:t>
            </a:r>
            <a:r>
              <a:rPr lang="en-US" sz="3200" dirty="0"/>
              <a:t>Flow record</a:t>
            </a:r>
            <a:r>
              <a:rPr lang="ja-JP" altLang="en-US" sz="3200">
                <a:latin typeface="Arial"/>
              </a:rPr>
              <a:t>”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3200" dirty="0"/>
              <a:t>Newer versions have: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More flexible record format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Much easier to add new flow record types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267200" y="4038600"/>
            <a:ext cx="3124200" cy="1330325"/>
            <a:chOff x="3360" y="2880"/>
            <a:chExt cx="1968" cy="838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3360" y="2880"/>
              <a:ext cx="1968" cy="838"/>
              <a:chOff x="3024" y="3024"/>
              <a:chExt cx="1968" cy="838"/>
            </a:xfrm>
          </p:grpSpPr>
          <p:sp>
            <p:nvSpPr>
              <p:cNvPr id="819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24" y="3024"/>
                <a:ext cx="1968" cy="838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456" y="3264"/>
                <a:ext cx="11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Core Network</a:t>
                </a:r>
              </a:p>
            </p:txBody>
          </p:sp>
        </p:grp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3408" y="3168"/>
              <a:ext cx="240" cy="240"/>
            </a:xfrm>
            <a:prstGeom prst="ellipse">
              <a:avLst/>
            </a:prstGeom>
            <a:solidFill>
              <a:srgbClr val="F2F4A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Freeform 9"/>
          <p:cNvSpPr>
            <a:spLocks/>
          </p:cNvSpPr>
          <p:nvPr/>
        </p:nvSpPr>
        <p:spPr bwMode="auto">
          <a:xfrm>
            <a:off x="2743200" y="4114800"/>
            <a:ext cx="1447800" cy="533400"/>
          </a:xfrm>
          <a:custGeom>
            <a:avLst/>
            <a:gdLst>
              <a:gd name="T0" fmla="*/ 0 w 912"/>
              <a:gd name="T1" fmla="*/ 0 h 336"/>
              <a:gd name="T2" fmla="*/ 288 w 912"/>
              <a:gd name="T3" fmla="*/ 192 h 336"/>
              <a:gd name="T4" fmla="*/ 912 w 91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36">
                <a:moveTo>
                  <a:pt x="0" y="0"/>
                </a:moveTo>
                <a:cubicBezTo>
                  <a:pt x="68" y="68"/>
                  <a:pt x="136" y="136"/>
                  <a:pt x="288" y="192"/>
                </a:cubicBezTo>
                <a:cubicBezTo>
                  <a:pt x="440" y="248"/>
                  <a:pt x="676" y="292"/>
                  <a:pt x="9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2667000" y="4724401"/>
            <a:ext cx="1524000" cy="88900"/>
          </a:xfrm>
          <a:custGeom>
            <a:avLst/>
            <a:gdLst>
              <a:gd name="T0" fmla="*/ 0 w 960"/>
              <a:gd name="T1" fmla="*/ 48 h 56"/>
              <a:gd name="T2" fmla="*/ 576 w 960"/>
              <a:gd name="T3" fmla="*/ 48 h 56"/>
              <a:gd name="T4" fmla="*/ 960 w 960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56">
                <a:moveTo>
                  <a:pt x="0" y="48"/>
                </a:moveTo>
                <a:cubicBezTo>
                  <a:pt x="208" y="52"/>
                  <a:pt x="416" y="56"/>
                  <a:pt x="576" y="48"/>
                </a:cubicBezTo>
                <a:cubicBezTo>
                  <a:pt x="736" y="40"/>
                  <a:pt x="848" y="20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2667000" y="4800600"/>
            <a:ext cx="1600200" cy="762000"/>
          </a:xfrm>
          <a:custGeom>
            <a:avLst/>
            <a:gdLst>
              <a:gd name="T0" fmla="*/ 0 w 1008"/>
              <a:gd name="T1" fmla="*/ 480 h 480"/>
              <a:gd name="T2" fmla="*/ 528 w 1008"/>
              <a:gd name="T3" fmla="*/ 192 h 480"/>
              <a:gd name="T4" fmla="*/ 1008 w 1008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480">
                <a:moveTo>
                  <a:pt x="0" y="480"/>
                </a:moveTo>
                <a:cubicBezTo>
                  <a:pt x="180" y="376"/>
                  <a:pt x="360" y="272"/>
                  <a:pt x="528" y="192"/>
                </a:cubicBezTo>
                <a:cubicBezTo>
                  <a:pt x="696" y="112"/>
                  <a:pt x="852" y="56"/>
                  <a:pt x="10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828800" y="5867402"/>
            <a:ext cx="1905000" cy="646331"/>
          </a:xfrm>
          <a:prstGeom prst="rect">
            <a:avLst/>
          </a:prstGeom>
          <a:solidFill>
            <a:srgbClr val="F2F4A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Collection and Aggregation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3048000" y="4876800"/>
            <a:ext cx="137160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4495800" y="4851400"/>
            <a:ext cx="3886200" cy="939800"/>
          </a:xfrm>
          <a:custGeom>
            <a:avLst/>
            <a:gdLst>
              <a:gd name="T0" fmla="*/ 0 w 1296"/>
              <a:gd name="T1" fmla="*/ 0 h 688"/>
              <a:gd name="T2" fmla="*/ 336 w 1296"/>
              <a:gd name="T3" fmla="*/ 576 h 688"/>
              <a:gd name="T4" fmla="*/ 1296 w 1296"/>
              <a:gd name="T5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6" h="688">
                <a:moveTo>
                  <a:pt x="0" y="0"/>
                </a:moveTo>
                <a:cubicBezTo>
                  <a:pt x="60" y="232"/>
                  <a:pt x="120" y="464"/>
                  <a:pt x="336" y="576"/>
                </a:cubicBezTo>
                <a:cubicBezTo>
                  <a:pt x="552" y="688"/>
                  <a:pt x="924" y="680"/>
                  <a:pt x="1296" y="672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7" name="Picture 15" descr="BD1825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5486401"/>
            <a:ext cx="519113" cy="992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8915400" y="5638801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Collector </a:t>
            </a:r>
            <a:br>
              <a:rPr lang="en-US"/>
            </a:br>
            <a:r>
              <a:rPr lang="en-US"/>
              <a:t>(PC)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495800" y="541020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495800" y="57150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4109373" y="5632847"/>
            <a:ext cx="419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Approximately 1500 bytes</a:t>
            </a:r>
          </a:p>
          <a:p>
            <a:r>
              <a:rPr lang="en-US" dirty="0"/>
              <a:t>20-50 flow records</a:t>
            </a:r>
          </a:p>
          <a:p>
            <a:r>
              <a:rPr lang="en-US" dirty="0"/>
              <a:t>Sent more frequently if traffic increases</a:t>
            </a:r>
          </a:p>
        </p:txBody>
      </p:sp>
    </p:spTree>
    <p:extLst>
      <p:ext uri="{BB962C8B-B14F-4D97-AF65-F5344CB8AC3E}">
        <p14:creationId xmlns:p14="http://schemas.microsoft.com/office/powerpoint/2010/main" val="583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7C63-CC50-274C-9400-4B61A1DC13CC}" type="slidenum">
              <a:rPr lang="en-US"/>
              <a:pPr/>
              <a:t>16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Flow Record?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229600" cy="2286000"/>
          </a:xfrm>
        </p:spPr>
        <p:txBody>
          <a:bodyPr/>
          <a:lstStyle/>
          <a:p>
            <a:r>
              <a:rPr lang="en-US"/>
              <a:t>Source and Destination, IP address and port</a:t>
            </a:r>
          </a:p>
          <a:p>
            <a:r>
              <a:rPr lang="en-US"/>
              <a:t>Packet and byte counts</a:t>
            </a:r>
          </a:p>
          <a:p>
            <a:r>
              <a:rPr lang="en-US"/>
              <a:t>Start and end times</a:t>
            </a:r>
          </a:p>
          <a:p>
            <a:r>
              <a:rPr lang="en-US"/>
              <a:t>ToS, TCP flags</a:t>
            </a:r>
          </a:p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1614489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Basic information about the flow…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057400" y="4419601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…plus, information related to routing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81200" y="49530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Next-hop IP address</a:t>
            </a:r>
          </a:p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Source and destination AS</a:t>
            </a:r>
          </a:p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Source and destination prefix</a:t>
            </a:r>
          </a:p>
        </p:txBody>
      </p:sp>
    </p:spTree>
    <p:extLst>
      <p:ext uri="{BB962C8B-B14F-4D97-AF65-F5344CB8AC3E}">
        <p14:creationId xmlns:p14="http://schemas.microsoft.com/office/powerpoint/2010/main" val="164621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5D3-F221-C248-BFD8-6B0C1F244CC4}" type="slidenum">
              <a:rPr lang="en-US"/>
              <a:pPr/>
              <a:t>17</a:t>
            </a:fld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520951" y="1797051"/>
            <a:ext cx="5207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359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349751" y="1797051"/>
            <a:ext cx="4445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403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254751" y="1797051"/>
            <a:ext cx="5969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321551" y="1797051"/>
            <a:ext cx="5207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235951" y="1797051"/>
            <a:ext cx="4445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074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836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835151" y="1797051"/>
            <a:ext cx="4445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078037" y="2116137"/>
            <a:ext cx="284163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02037" y="2116137"/>
            <a:ext cx="555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3678237" y="2116137"/>
            <a:ext cx="18843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592637" y="2116137"/>
            <a:ext cx="24177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573837" y="2116137"/>
            <a:ext cx="4365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7031037" y="2116137"/>
            <a:ext cx="5889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7031037" y="2116137"/>
            <a:ext cx="15033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9393237" y="2116137"/>
            <a:ext cx="360363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9742488" y="2116137"/>
            <a:ext cx="315912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2763837" y="2116137"/>
            <a:ext cx="8937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20415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</a:rPr>
              <a:t>flow 1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2607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CC3300"/>
                </a:solidFill>
              </a:rPr>
              <a:t>flow 2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6897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00CC66"/>
                </a:solidFill>
              </a:rPr>
              <a:t>flow 3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9356726" y="26812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CC3300"/>
                </a:solidFill>
              </a:rPr>
              <a:t>flow 4</a:t>
            </a:r>
          </a:p>
        </p:txBody>
      </p:sp>
      <p:sp>
        <p:nvSpPr>
          <p:cNvPr id="123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Aggregating Packets into Flows</a:t>
            </a:r>
          </a:p>
        </p:txBody>
      </p:sp>
      <p:sp>
        <p:nvSpPr>
          <p:cNvPr id="12315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592263" y="3225800"/>
            <a:ext cx="8966200" cy="408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Criteria 1:</a:t>
            </a:r>
            <a:r>
              <a:rPr lang="en-US" sz="2400"/>
              <a:t> Set of packets that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belong together</a:t>
            </a:r>
            <a:r>
              <a:rPr lang="ja-JP" altLang="en-US" sz="2400">
                <a:latin typeface="Arial"/>
              </a:rPr>
              <a:t>”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Source/destination IP addresses and port numbers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Same protocol, ToS bits, 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Same input/output interfaces at a router (if known)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Criteria 2:</a:t>
            </a:r>
            <a:r>
              <a:rPr lang="en-US" sz="2400"/>
              <a:t> Packets that are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close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together in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Maximum inter-packet spacing (e.g., 15 sec, 30 sec)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solidFill>
                  <a:srgbClr val="FF0000"/>
                </a:solidFill>
              </a:rPr>
              <a:t>Example:</a:t>
            </a:r>
            <a:r>
              <a:rPr lang="en-US" sz="2000"/>
              <a:t> flows 2 and 4 are different flows due to time</a:t>
            </a:r>
          </a:p>
        </p:txBody>
      </p:sp>
    </p:spTree>
    <p:extLst>
      <p:ext uri="{BB962C8B-B14F-4D97-AF65-F5344CB8AC3E}">
        <p14:creationId xmlns:p14="http://schemas.microsoft.com/office/powerpoint/2010/main" val="1418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EBE-EF3A-0842-9B43-17A51AF0CA97}" type="slidenum">
              <a:rPr lang="en-US"/>
              <a:pPr/>
              <a:t>18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Netflow Processing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 rot="1800000">
            <a:off x="6467475" y="4065588"/>
            <a:ext cx="933451" cy="4873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CC66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5595939" y="-750887"/>
            <a:ext cx="1016000" cy="7620000"/>
          </a:xfrm>
          <a:custGeom>
            <a:avLst/>
            <a:gdLst>
              <a:gd name="G0" fmla="+- 16773 0 0"/>
              <a:gd name="G1" fmla="+- 4122 0 0"/>
              <a:gd name="G2" fmla="+- 21600 0 4122"/>
              <a:gd name="G3" fmla="+- 10800 0 4122"/>
              <a:gd name="G4" fmla="+- 21600 0 16773"/>
              <a:gd name="G5" fmla="*/ G4 G3 10800"/>
              <a:gd name="G6" fmla="+- 21600 0 G5"/>
              <a:gd name="T0" fmla="*/ 16773 w 21600"/>
              <a:gd name="T1" fmla="*/ 0 h 21600"/>
              <a:gd name="T2" fmla="*/ 0 w 21600"/>
              <a:gd name="T3" fmla="*/ 10800 h 21600"/>
              <a:gd name="T4" fmla="*/ 1677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773" y="0"/>
                </a:moveTo>
                <a:lnTo>
                  <a:pt x="16773" y="4122"/>
                </a:lnTo>
                <a:lnTo>
                  <a:pt x="3375" y="4122"/>
                </a:lnTo>
                <a:lnTo>
                  <a:pt x="3375" y="17478"/>
                </a:lnTo>
                <a:lnTo>
                  <a:pt x="16773" y="17478"/>
                </a:lnTo>
                <a:lnTo>
                  <a:pt x="1677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122"/>
                </a:moveTo>
                <a:lnTo>
                  <a:pt x="1350" y="17478"/>
                </a:lnTo>
                <a:lnTo>
                  <a:pt x="2700" y="17478"/>
                </a:lnTo>
                <a:lnTo>
                  <a:pt x="2700" y="4122"/>
                </a:lnTo>
                <a:close/>
              </a:path>
              <a:path w="21600" h="21600">
                <a:moveTo>
                  <a:pt x="0" y="4122"/>
                </a:moveTo>
                <a:lnTo>
                  <a:pt x="0" y="17478"/>
                </a:lnTo>
                <a:lnTo>
                  <a:pt x="675" y="17478"/>
                </a:lnTo>
                <a:lnTo>
                  <a:pt x="675" y="4122"/>
                </a:lnTo>
                <a:close/>
              </a:path>
            </a:pathLst>
          </a:custGeom>
          <a:solidFill>
            <a:srgbClr val="CCCC66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700158" y="1370064"/>
            <a:ext cx="5264262" cy="3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buFontTx/>
              <a:buAutoNum type="arabicPeriod"/>
            </a:pPr>
            <a:r>
              <a:rPr lang="en-US" b="1"/>
              <a:t>Create and update flows in NetFlow Cache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381500" y="2667201"/>
            <a:ext cx="3844707" cy="81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>
                <a:solidFill>
                  <a:srgbClr val="0000FF"/>
                </a:solidFill>
              </a:rPr>
              <a:t> Inactive timer</a:t>
            </a:r>
            <a:r>
              <a:rPr lang="en-US" sz="1200" b="1"/>
              <a:t> expired (15 sec is default)</a:t>
            </a:r>
          </a:p>
          <a:p>
            <a:pPr eaLnBrk="0" hangingPunct="0">
              <a:buFontTx/>
              <a:buChar char="•"/>
            </a:pPr>
            <a:r>
              <a:rPr lang="en-US" sz="1200" b="1">
                <a:solidFill>
                  <a:srgbClr val="FF0000"/>
                </a:solidFill>
              </a:rPr>
              <a:t> </a:t>
            </a:r>
            <a:r>
              <a:rPr lang="en-US" sz="1200" b="1">
                <a:solidFill>
                  <a:srgbClr val="0000FF"/>
                </a:solidFill>
              </a:rPr>
              <a:t>Active timer</a:t>
            </a:r>
            <a:r>
              <a:rPr lang="en-US" sz="1200" b="1"/>
              <a:t> expired (30 min (1800 sec) is default)</a:t>
            </a:r>
          </a:p>
          <a:p>
            <a:pPr eaLnBrk="0" hangingPunct="0">
              <a:buFontTx/>
              <a:buChar char="•"/>
            </a:pPr>
            <a:r>
              <a:rPr lang="en-US" sz="1200" b="1"/>
              <a:t>NetFlow </a:t>
            </a:r>
            <a:r>
              <a:rPr lang="en-US" sz="1200" b="1">
                <a:solidFill>
                  <a:srgbClr val="0000FF"/>
                </a:solidFill>
              </a:rPr>
              <a:t>cache is full</a:t>
            </a:r>
            <a:r>
              <a:rPr lang="en-US" sz="1200" b="1"/>
              <a:t> (oldest flows are expired)</a:t>
            </a:r>
          </a:p>
          <a:p>
            <a:pPr eaLnBrk="0" hangingPunct="0">
              <a:buFontTx/>
              <a:buChar char="•"/>
            </a:pPr>
            <a:r>
              <a:rPr lang="en-US" sz="1200" b="1">
                <a:solidFill>
                  <a:srgbClr val="FF0000"/>
                </a:solidFill>
              </a:rPr>
              <a:t> </a:t>
            </a:r>
            <a:r>
              <a:rPr lang="en-US" sz="1200" b="1">
                <a:solidFill>
                  <a:srgbClr val="0000FF"/>
                </a:solidFill>
              </a:rPr>
              <a:t>RST or FIN</a:t>
            </a:r>
            <a:r>
              <a:rPr lang="en-US" sz="1200" b="1"/>
              <a:t> TCP Flag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287963" y="5943601"/>
            <a:ext cx="1447800" cy="5810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 rot="16200000">
            <a:off x="5014120" y="5919420"/>
            <a:ext cx="879475" cy="62303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pPr marL="225420" indent="-225420" eaLnBrk="0" hangingPunct="0">
              <a:buClr>
                <a:schemeClr val="folHlink"/>
              </a:buClr>
            </a:pPr>
            <a:r>
              <a:rPr lang="en-US" sz="1200" b="1"/>
              <a:t>Header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592764" y="5943601"/>
            <a:ext cx="1587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341814" y="5826928"/>
            <a:ext cx="1018865" cy="70959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/>
          <a:p>
            <a:pPr marL="225420" indent="-225420" eaLnBrk="0" hangingPunct="0">
              <a:buClr>
                <a:schemeClr val="folHlink"/>
              </a:buClr>
            </a:pPr>
            <a:r>
              <a:rPr lang="en-US" sz="1400" b="1"/>
              <a:t>Export</a:t>
            </a:r>
          </a:p>
          <a:p>
            <a:pPr marL="225420" indent="-225420" eaLnBrk="0" hangingPunct="0">
              <a:buClr>
                <a:schemeClr val="folHlink"/>
              </a:buClr>
            </a:pPr>
            <a:r>
              <a:rPr lang="en-US" sz="1400" b="1"/>
              <a:t>Packet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5594351" y="5914657"/>
            <a:ext cx="1104900" cy="62303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pPr marL="225420" indent="-225420" algn="ctr" eaLnBrk="0" hangingPunct="0">
              <a:buClr>
                <a:schemeClr val="folHlink"/>
              </a:buClr>
            </a:pPr>
            <a:r>
              <a:rPr lang="en-US" sz="1200" b="1"/>
              <a:t>Payload</a:t>
            </a:r>
          </a:p>
          <a:p>
            <a:pPr marL="225420" indent="-225420" algn="ctr" eaLnBrk="0" hangingPunct="0">
              <a:buClr>
                <a:schemeClr val="folHlink"/>
              </a:buClr>
            </a:pPr>
            <a:r>
              <a:rPr lang="en-US" sz="1200"/>
              <a:t>(flows)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758485" y="2832152"/>
            <a:ext cx="1737655" cy="3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buFontTx/>
              <a:buAutoNum type="arabicPeriod" startAt="2"/>
            </a:pPr>
            <a:r>
              <a:rPr lang="en-US" b="1"/>
              <a:t>Expiration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756688" y="4100564"/>
            <a:ext cx="2109552" cy="3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buFontTx/>
              <a:buAutoNum type="arabicPeriod" startAt="3"/>
            </a:pPr>
            <a:r>
              <a:rPr lang="en-US" b="1"/>
              <a:t>Aggregation?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6934201" y="4979990"/>
          <a:ext cx="23526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4" imgW="2353056" imgH="333756" progId="Excel.Sheet.8">
                  <p:embed/>
                </p:oleObj>
              </mc:Choice>
              <mc:Fallback>
                <p:oleObj name="Worksheet" r:id="rId4" imgW="2353056" imgH="333756" progId="Excel.Sheet.8">
                  <p:embed/>
                  <p:pic>
                    <p:nvPicPr>
                      <p:cNvPr id="143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4979990"/>
                        <a:ext cx="23526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811338" y="3595690"/>
          <a:ext cx="8058151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6" imgW="8058607" imgH="333756" progId="Excel.Sheet.8">
                  <p:embed/>
                </p:oleObj>
              </mc:Choice>
              <mc:Fallback>
                <p:oleObj name="Worksheet" r:id="rId6" imgW="8058607" imgH="333756" progId="Excel.Sheet.8">
                  <p:embed/>
                  <p:pic>
                    <p:nvPicPr>
                      <p:cNvPr id="14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595690"/>
                        <a:ext cx="8058151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6364167" y="4708707"/>
            <a:ext cx="3518143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/>
          <a:p>
            <a:pPr algn="ctr" eaLnBrk="0" hangingPunct="0"/>
            <a:r>
              <a:rPr lang="en-US" sz="1200"/>
              <a:t>e.g.  Protocol-Port Aggregation Scheme becomes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762385" y="5145138"/>
            <a:ext cx="2237856" cy="3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buFontTx/>
              <a:buAutoNum type="arabicPeriod" startAt="4"/>
            </a:pPr>
            <a:r>
              <a:rPr lang="en-US" b="1"/>
              <a:t>Export Version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1811338" y="1719263"/>
          <a:ext cx="8058151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8" imgW="8058607" imgH="819607" progId="Excel.Sheet.8">
                  <p:embed/>
                </p:oleObj>
              </mc:Choice>
              <mc:Fallback>
                <p:oleObj name="Worksheet" r:id="rId8" imgW="8058607" imgH="819607" progId="Excel.Sheet.8">
                  <p:embed/>
                  <p:pic>
                    <p:nvPicPr>
                      <p:cNvPr id="14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719263"/>
                        <a:ext cx="8058151" cy="819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9"/>
          <p:cNvSpPr txBox="1">
            <a:spLocks noChangeArrowheads="1"/>
          </p:cNvSpPr>
          <p:nvPr/>
        </p:nvSpPr>
        <p:spPr bwMode="auto">
          <a:xfrm rot="1800000">
            <a:off x="6695585" y="4162298"/>
            <a:ext cx="456599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/>
          <a:p>
            <a:pPr algn="ctr" eaLnBrk="0" hangingPunct="0"/>
            <a:r>
              <a:rPr lang="en-US" sz="1400" b="1"/>
              <a:t>Yes</a:t>
            </a:r>
          </a:p>
        </p:txBody>
      </p:sp>
      <p:sp>
        <p:nvSpPr>
          <p:cNvPr id="14356" name="AutoShape 20"/>
          <p:cNvSpPr>
            <a:spLocks noChangeArrowheads="1"/>
          </p:cNvSpPr>
          <p:nvPr/>
        </p:nvSpPr>
        <p:spPr bwMode="auto">
          <a:xfrm rot="9000000">
            <a:off x="3848100" y="4087813"/>
            <a:ext cx="933451" cy="4873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CC66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 rot="19800000">
            <a:off x="4147858" y="4162298"/>
            <a:ext cx="386324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/>
          <a:p>
            <a:pPr algn="ctr" eaLnBrk="0" hangingPunct="0"/>
            <a:r>
              <a:rPr lang="en-US" sz="1400" b="1"/>
              <a:t>No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366508" y="5492932"/>
            <a:ext cx="3034036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/>
          <a:p>
            <a:pPr algn="ctr" eaLnBrk="0" hangingPunct="0"/>
            <a:r>
              <a:rPr lang="en-US" sz="1200"/>
              <a:t>Aggregated Flows – export </a:t>
            </a:r>
            <a:r>
              <a:rPr lang="en-US" sz="1200" b="1"/>
              <a:t>Version 8 or 9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206625" y="5534206"/>
            <a:ext cx="3473451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pPr algn="ctr" eaLnBrk="0" hangingPunct="0"/>
            <a:r>
              <a:rPr lang="en-US" sz="1200"/>
              <a:t>Non-Aggregated Flows – export </a:t>
            </a:r>
            <a:r>
              <a:rPr lang="en-US" sz="1200" b="1"/>
              <a:t>Version 5 or 9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1760277" y="5842052"/>
            <a:ext cx="2673874" cy="3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3025" tIns="36512" rIns="73025" bIns="36512"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buFontTx/>
              <a:buAutoNum type="arabicPeriod" startAt="5"/>
            </a:pPr>
            <a:r>
              <a:rPr lang="en-US" b="1"/>
              <a:t>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254827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E03D-B1FC-544F-85FD-187833F2B10F}" type="slidenum">
              <a:rPr lang="en-US"/>
              <a:pPr/>
              <a:t>19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Capture: tcpdump/bpf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472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Put interface in promiscuous mode</a:t>
            </a:r>
          </a:p>
          <a:p>
            <a:pPr>
              <a:lnSpc>
                <a:spcPct val="90000"/>
              </a:lnSpc>
            </a:pPr>
            <a:r>
              <a:rPr lang="en-US" sz="2000"/>
              <a:t>Use bpf to extract packets of interest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57400" y="41910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Packets may be dropped by filter</a:t>
            </a:r>
          </a:p>
          <a:p>
            <a:pPr marL="742932" lvl="1" indent="-285744">
              <a:spcBef>
                <a:spcPct val="20000"/>
              </a:spcBef>
              <a:buFontTx/>
              <a:buChar char="–"/>
            </a:pPr>
            <a:r>
              <a:rPr lang="en-US" sz="2400"/>
              <a:t>Failure of tcpdump to keep up with filter</a:t>
            </a:r>
          </a:p>
          <a:p>
            <a:pPr marL="742932" lvl="1" indent="-285744">
              <a:spcBef>
                <a:spcPct val="20000"/>
              </a:spcBef>
              <a:buFontTx/>
              <a:buChar char="–"/>
            </a:pPr>
            <a:r>
              <a:rPr lang="en-US" sz="2400"/>
              <a:t>Failure of filter to keep up with dump speeds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438400" y="6019800"/>
            <a:ext cx="7543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Question:</a:t>
            </a:r>
            <a:r>
              <a:rPr lang="en-US" sz="2000"/>
              <a:t> How to recover lost information from packet drops?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57400" y="3733801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Accuracy Issues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95401"/>
            <a:ext cx="35655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59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30233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8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D186-8911-9F4B-8D5D-343D0DB2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6CCD6-B825-BC46-BEF8-0B94C44F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11F1E-AE2B-BE4A-81EB-99D967B8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029"/>
            <a:ext cx="12192000" cy="52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BDD66E-6122-B544-BBEE-3F5AE9A0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9D303-1674-4A45-B1A1-D44934DF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how network traffic is measured.</a:t>
            </a:r>
          </a:p>
          <a:p>
            <a:endParaRPr lang="en-US" dirty="0"/>
          </a:p>
          <a:p>
            <a:r>
              <a:rPr lang="en-US" dirty="0"/>
              <a:t>Learn about how to represent network traffic for input to machine learning models.</a:t>
            </a:r>
          </a:p>
          <a:p>
            <a:endParaRPr lang="en-US" dirty="0"/>
          </a:p>
          <a:p>
            <a:r>
              <a:rPr lang="en-US" dirty="0"/>
              <a:t>Loading network traffic into software libraries.</a:t>
            </a:r>
          </a:p>
        </p:txBody>
      </p:sp>
    </p:spTree>
    <p:extLst>
      <p:ext uri="{BB962C8B-B14F-4D97-AF65-F5344CB8AC3E}">
        <p14:creationId xmlns:p14="http://schemas.microsoft.com/office/powerpoint/2010/main" val="405848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 and </a:t>
            </a:r>
            <a:r>
              <a:rPr lang="en-US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6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84789A-3973-D844-B557-64C2DBF0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16" y="2417025"/>
            <a:ext cx="11684000" cy="1143000"/>
          </a:xfrm>
        </p:spPr>
        <p:txBody>
          <a:bodyPr/>
          <a:lstStyle/>
          <a:p>
            <a:pPr algn="ctr"/>
            <a:r>
              <a:rPr lang="en-US" dirty="0"/>
              <a:t>“You Can’t Improve What You Don’t Measure.”</a:t>
            </a:r>
          </a:p>
        </p:txBody>
      </p:sp>
    </p:spTree>
    <p:extLst>
      <p:ext uri="{BB962C8B-B14F-4D97-AF65-F5344CB8AC3E}">
        <p14:creationId xmlns:p14="http://schemas.microsoft.com/office/powerpoint/2010/main" val="394208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E0DE2-6E49-A948-B493-A4EE4FD9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0850"/>
            <a:ext cx="9783417" cy="52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Role of Measurement in Operations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7"/>
            <a:ext cx="99060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Performance and Reliability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Generate reports for customers and internal groups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Diagnose performance and reliability problems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Tune the configuration of the network to the traffic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Plan outlay of new equipment (routers, proxies, links)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Security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Detect and mitigate attacks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Determine source of attacks</a:t>
            </a:r>
          </a:p>
        </p:txBody>
      </p:sp>
    </p:spTree>
    <p:extLst>
      <p:ext uri="{BB962C8B-B14F-4D97-AF65-F5344CB8AC3E}">
        <p14:creationId xmlns:p14="http://schemas.microsoft.com/office/powerpoint/2010/main" val="39657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4D943-7643-6C4C-9F48-98D881A2F7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52" y="113288"/>
            <a:ext cx="4027721" cy="56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9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66A57-6467-144D-8F1D-2E80BF51626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Types of Measurements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41771"/>
            <a:ext cx="4038600" cy="4144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>
                <a:solidFill>
                  <a:srgbClr val="FF0000"/>
                </a:solidFill>
                <a:cs typeface="+mn-cs"/>
              </a:rPr>
              <a:t>traceroute</a:t>
            </a:r>
            <a:endParaRPr lang="en-US" sz="2000" dirty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ping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UDP probes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TCP probes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Application-level probes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Web downloads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DNS queries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248400" y="1671935"/>
            <a:ext cx="4343400" cy="4144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FF0000"/>
                </a:solidFill>
                <a:cs typeface="+mn-cs"/>
              </a:rPr>
              <a:t>Packet traces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Complete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Headers only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Specific protocols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FF0000"/>
                </a:solidFill>
                <a:cs typeface="+mn-cs"/>
              </a:rPr>
              <a:t>Flow records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Specific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/>
              <a:t>Syslogs</a:t>
            </a:r>
            <a:r>
              <a:rPr lang="en-US" sz="1800" dirty="0"/>
              <a:t> 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HTTP server traces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DHCP logs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Wireless association logs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rgbClr val="000000"/>
                </a:solidFill>
              </a:rPr>
              <a:t>DNSBL lookups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Routing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>
                <a:solidFill>
                  <a:srgbClr val="FF0000"/>
                </a:solidFill>
              </a:rPr>
              <a:t>BGP updates</a:t>
            </a:r>
            <a:r>
              <a:rPr lang="en-US" sz="1800" dirty="0"/>
              <a:t> / tables, ISIS, etc.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24600" y="1062335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solidFill>
                  <a:srgbClr val="FF0000"/>
                </a:solidFill>
              </a:rPr>
              <a:t>Passive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133600" y="986135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solidFill>
                  <a:srgbClr val="FF0000"/>
                </a:solidFill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38092724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770</Words>
  <Application>Microsoft Macintosh PowerPoint</Application>
  <PresentationFormat>Widescreen</PresentationFormat>
  <Paragraphs>184</Paragraphs>
  <Slides>21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Adobe Garamond Pro</vt:lpstr>
      <vt:lpstr>Arial</vt:lpstr>
      <vt:lpstr>Calibri</vt:lpstr>
      <vt:lpstr>Helvetica</vt:lpstr>
      <vt:lpstr>Times New Roman</vt:lpstr>
      <vt:lpstr>1_Office Theme</vt:lpstr>
      <vt:lpstr>3_Office Theme</vt:lpstr>
      <vt:lpstr>Worksheet</vt:lpstr>
      <vt:lpstr>PowerPoint Presentation</vt:lpstr>
      <vt:lpstr>Learning Objective</vt:lpstr>
      <vt:lpstr>Learning Objectives</vt:lpstr>
      <vt:lpstr>Measurement and DATA Collection</vt:lpstr>
      <vt:lpstr>“You Can’t Improve What You Don’t Measure.”</vt:lpstr>
      <vt:lpstr>PowerPoint Presentation</vt:lpstr>
      <vt:lpstr>The Role of Measurement in Operations</vt:lpstr>
      <vt:lpstr>PowerPoint Presentation</vt:lpstr>
      <vt:lpstr>Types of Measurements</vt:lpstr>
      <vt:lpstr>Ways to Collect Data</vt:lpstr>
      <vt:lpstr>Strategies for Sound Internet Measurement</vt:lpstr>
      <vt:lpstr>Two Main Approaches</vt:lpstr>
      <vt:lpstr>Traffic Flow Statistics</vt:lpstr>
      <vt:lpstr>What is a flow?</vt:lpstr>
      <vt:lpstr>IPFIX (Cisco Netflow, Sflow, etc.)</vt:lpstr>
      <vt:lpstr>What is in a Flow Record?</vt:lpstr>
      <vt:lpstr>Aggregating Packets into Flows</vt:lpstr>
      <vt:lpstr>Netflow Processing</vt:lpstr>
      <vt:lpstr>Packet Capture: tcpdump/bpf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20</cp:revision>
  <dcterms:created xsi:type="dcterms:W3CDTF">2020-10-05T15:25:46Z</dcterms:created>
  <dcterms:modified xsi:type="dcterms:W3CDTF">2020-10-19T14:34:30Z</dcterms:modified>
</cp:coreProperties>
</file>