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13"/>
  </p:notesMasterIdLst>
  <p:sldIdLst>
    <p:sldId id="2602" r:id="rId3"/>
    <p:sldId id="330" r:id="rId4"/>
    <p:sldId id="2608" r:id="rId5"/>
    <p:sldId id="2609" r:id="rId6"/>
    <p:sldId id="2562" r:id="rId7"/>
    <p:sldId id="2563" r:id="rId8"/>
    <p:sldId id="2565" r:id="rId9"/>
    <p:sldId id="2611" r:id="rId10"/>
    <p:sldId id="2613" r:id="rId11"/>
    <p:sldId id="26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7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c746a26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c746a26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58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c746a26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c746a26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4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pipeline works, but what if we want to make the representation even smaller?</a:t>
            </a:r>
          </a:p>
          <a:p>
            <a:endParaRPr/>
          </a:p>
          <a:p>
            <a:r>
              <a:t>Faster training</a:t>
            </a:r>
          </a:p>
          <a:p>
            <a:r>
              <a:t>Faster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70331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Representing and Analyzing Data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93A4D-0A6C-9047-AC3F-827C5776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8A87B-7B79-7142-B108-36705539F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41" y="202018"/>
            <a:ext cx="6633773" cy="56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8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Loading network traffic into software libraries.</a:t>
            </a:r>
          </a:p>
          <a:p>
            <a:endParaRPr lang="en-US" sz="3600" dirty="0"/>
          </a:p>
          <a:p>
            <a:r>
              <a:rPr lang="en-US" sz="3600" dirty="0"/>
              <a:t>Learning about data representations.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438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666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838199" y="274320"/>
            <a:ext cx="10515600" cy="1051243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4400" dirty="0"/>
              <a:t>Modeling: Data Representation</a:t>
            </a:r>
            <a:endParaRPr sz="4400" dirty="0"/>
          </a:p>
        </p:txBody>
      </p:sp>
      <p:sp>
        <p:nvSpPr>
          <p:cNvPr id="185" name="Google Shape;185;p22"/>
          <p:cNvSpPr txBox="1">
            <a:spLocks noGrp="1"/>
          </p:cNvSpPr>
          <p:nvPr>
            <p:ph idx="1"/>
          </p:nvPr>
        </p:nvSpPr>
        <p:spPr>
          <a:xfrm>
            <a:off x="550200" y="1199331"/>
            <a:ext cx="11272200" cy="5658669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674988" indent="-423323"/>
            <a:r>
              <a:rPr lang="en" sz="2000" dirty="0"/>
              <a:t>We aim for general representations, with </a:t>
            </a:r>
            <a:r>
              <a:rPr lang="en" sz="2000" b="1" dirty="0">
                <a:solidFill>
                  <a:srgbClr val="C00000"/>
                </a:solidFill>
              </a:rPr>
              <a:t>consideration of cost/complexity </a:t>
            </a:r>
            <a:r>
              <a:rPr lang="en" sz="2000" dirty="0"/>
              <a:t>as part of the optimization.</a:t>
            </a:r>
          </a:p>
          <a:p>
            <a:pPr marL="609585" indent="-457189"/>
            <a:r>
              <a:rPr lang="en" sz="2400" dirty="0"/>
              <a:t>Many </a:t>
            </a:r>
            <a:r>
              <a:rPr lang="en" sz="2400" b="1" dirty="0">
                <a:solidFill>
                  <a:srgbClr val="C00000"/>
                </a:solidFill>
              </a:rPr>
              <a:t>challenges</a:t>
            </a:r>
            <a:r>
              <a:rPr lang="en" sz="2400" dirty="0"/>
              <a:t> for representing the data</a:t>
            </a:r>
            <a:endParaRPr sz="2400" dirty="0"/>
          </a:p>
          <a:p>
            <a:pPr marL="1219170" lvl="1" indent="-423323">
              <a:spcBef>
                <a:spcPts val="0"/>
              </a:spcBef>
            </a:pPr>
            <a:r>
              <a:rPr lang="en" sz="1800" dirty="0"/>
              <a:t>Scale (constantly generated)</a:t>
            </a:r>
          </a:p>
          <a:p>
            <a:pPr marL="1219170" lvl="1" indent="-423323">
              <a:spcBef>
                <a:spcPts val="0"/>
              </a:spcBef>
            </a:pPr>
            <a:r>
              <a:rPr lang="en" sz="1800" dirty="0"/>
              <a:t>Sequential dependencies (handshakes, parameter negotiation)</a:t>
            </a:r>
            <a:endParaRPr sz="1800" dirty="0"/>
          </a:p>
          <a:p>
            <a:pPr marL="1219170" lvl="1" indent="-423323">
              <a:spcBef>
                <a:spcPts val="0"/>
              </a:spcBef>
            </a:pPr>
            <a:r>
              <a:rPr lang="en-US" sz="1800" dirty="0"/>
              <a:t>Non-uniform timeseries (network traffic is “</a:t>
            </a:r>
            <a:r>
              <a:rPr lang="en-US" sz="1800" dirty="0" err="1"/>
              <a:t>bursty</a:t>
            </a:r>
            <a:r>
              <a:rPr lang="en-US" sz="1800" dirty="0"/>
              <a:t>”)</a:t>
            </a:r>
          </a:p>
          <a:p>
            <a:pPr marL="1219170" lvl="1" indent="-423323">
              <a:spcBef>
                <a:spcPts val="0"/>
              </a:spcBef>
            </a:pPr>
            <a:r>
              <a:rPr lang="en" sz="1800" dirty="0"/>
              <a:t>Cross-flow dependencies (applications don’t use one flow)</a:t>
            </a:r>
            <a:endParaRPr sz="1800" dirty="0"/>
          </a:p>
          <a:p>
            <a:pPr marL="609585" indent="-457189"/>
            <a:r>
              <a:rPr lang="en" sz="2400" dirty="0"/>
              <a:t>Many </a:t>
            </a:r>
            <a:r>
              <a:rPr lang="en" sz="2400" b="1" dirty="0">
                <a:solidFill>
                  <a:srgbClr val="C00000"/>
                </a:solidFill>
              </a:rPr>
              <a:t>choices</a:t>
            </a:r>
            <a:r>
              <a:rPr lang="en" sz="2400" dirty="0"/>
              <a:t> for representing traffic data, with different </a:t>
            </a:r>
            <a:r>
              <a:rPr lang="en" sz="2400" b="1" dirty="0">
                <a:solidFill>
                  <a:srgbClr val="C00000"/>
                </a:solidFill>
              </a:rPr>
              <a:t>costs</a:t>
            </a:r>
            <a:r>
              <a:rPr lang="en" sz="2400" b="1" dirty="0"/>
              <a:t>.</a:t>
            </a:r>
            <a:endParaRPr lang="en" sz="2400" dirty="0"/>
          </a:p>
          <a:p>
            <a:pPr marL="1219170" lvl="1" indent="-423323">
              <a:spcBef>
                <a:spcPts val="0"/>
              </a:spcBef>
            </a:pPr>
            <a:r>
              <a:rPr lang="en-US" sz="1800" b="1" dirty="0">
                <a:solidFill>
                  <a:srgbClr val="C00000"/>
                </a:solidFill>
              </a:rPr>
              <a:t>Packet: </a:t>
            </a:r>
            <a:r>
              <a:rPr lang="en-US" sz="1800" dirty="0">
                <a:solidFill>
                  <a:srgbClr val="C00000"/>
                </a:solidFill>
              </a:rPr>
              <a:t>Each packet is raw input to the model.</a:t>
            </a:r>
            <a:endParaRPr lang="en-US" sz="1800" b="1" dirty="0">
              <a:solidFill>
                <a:srgbClr val="C00000"/>
              </a:solidFill>
            </a:endParaRPr>
          </a:p>
          <a:p>
            <a:pPr marL="1219170" lvl="1" indent="-423323">
              <a:spcBef>
                <a:spcPts val="0"/>
              </a:spcBef>
            </a:pPr>
            <a:r>
              <a:rPr lang="en" sz="1800" b="1" dirty="0"/>
              <a:t>Event:</a:t>
            </a:r>
            <a:r>
              <a:rPr lang="en" sz="1800" dirty="0"/>
              <a:t> Each “traffic event” is a data point (e.g., spike in traffic). (Could also sub-select on only anomalous events, such as deviation from moving average.)</a:t>
            </a:r>
            <a:endParaRPr sz="1800" dirty="0"/>
          </a:p>
          <a:p>
            <a:pPr marL="1219170" lvl="1" indent="-423323">
              <a:spcBef>
                <a:spcPts val="0"/>
              </a:spcBef>
            </a:pPr>
            <a:r>
              <a:rPr lang="en" sz="1800" b="1" dirty="0"/>
              <a:t>Time: </a:t>
            </a:r>
            <a:r>
              <a:rPr lang="en" sz="1800" dirty="0"/>
              <a:t>Traffic statistics are grouped/binned in time (challenge: bin size)</a:t>
            </a:r>
            <a:endParaRPr sz="1800" dirty="0"/>
          </a:p>
          <a:p>
            <a:pPr marL="1219170" lvl="1" indent="-423323">
              <a:spcBef>
                <a:spcPts val="0"/>
              </a:spcBef>
            </a:pPr>
            <a:r>
              <a:rPr lang="en" sz="1800" b="1" dirty="0"/>
              <a:t>Volume: </a:t>
            </a:r>
            <a:r>
              <a:rPr lang="en" sz="1800" dirty="0"/>
              <a:t>Bins based on volume (non-uniform intervals). (Standardizes events.)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6965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838199" y="339865"/>
            <a:ext cx="10515600" cy="985698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dirty="0"/>
              <a:t>Modeling: Model Selection</a:t>
            </a:r>
            <a:endParaRPr dirty="0"/>
          </a:p>
        </p:txBody>
      </p:sp>
      <p:sp>
        <p:nvSpPr>
          <p:cNvPr id="191" name="Google Shape;191;p23"/>
          <p:cNvSpPr txBox="1">
            <a:spLocks noGrp="1"/>
          </p:cNvSpPr>
          <p:nvPr>
            <p:ph idx="1"/>
          </p:nvPr>
        </p:nvSpPr>
        <p:spPr>
          <a:xfrm>
            <a:off x="544679" y="1253331"/>
            <a:ext cx="11332581" cy="4351338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609585" indent="-457189"/>
            <a:r>
              <a:rPr lang="en-US" sz="3200" dirty="0"/>
              <a:t>Consider problems with different levels of </a:t>
            </a:r>
            <a:r>
              <a:rPr lang="en-US" sz="3200" b="1" dirty="0">
                <a:solidFill>
                  <a:srgbClr val="C00000"/>
                </a:solidFill>
              </a:rPr>
              <a:t>complexity</a:t>
            </a:r>
            <a:r>
              <a:rPr lang="en-US" sz="3200" dirty="0"/>
              <a:t>.</a:t>
            </a:r>
            <a:endParaRPr lang="en-US" sz="2400" dirty="0"/>
          </a:p>
          <a:p>
            <a:pPr marL="609585" indent="-457189"/>
            <a:r>
              <a:rPr lang="en" sz="3200" b="1" dirty="0">
                <a:solidFill>
                  <a:srgbClr val="C00000"/>
                </a:solidFill>
              </a:rPr>
              <a:t>Simple Detectors: </a:t>
            </a:r>
            <a:r>
              <a:rPr lang="en" sz="3200" dirty="0"/>
              <a:t>Non-Temporal Models</a:t>
            </a:r>
            <a:endParaRPr sz="3200" dirty="0"/>
          </a:p>
          <a:p>
            <a:pPr marL="1219170" lvl="1" indent="-423323">
              <a:spcBef>
                <a:spcPts val="0"/>
              </a:spcBef>
            </a:pPr>
            <a:r>
              <a:rPr lang="en" b="1" dirty="0">
                <a:solidFill>
                  <a:srgbClr val="C00000"/>
                </a:solidFill>
              </a:rPr>
              <a:t>Random forest</a:t>
            </a:r>
            <a:r>
              <a:rPr lang="en" dirty="0"/>
              <a:t>, SVM</a:t>
            </a:r>
          </a:p>
          <a:p>
            <a:pPr marL="1219170" lvl="1" indent="-423323">
              <a:spcBef>
                <a:spcPts val="0"/>
              </a:spcBef>
            </a:pPr>
            <a:r>
              <a:rPr lang="en" b="1" dirty="0">
                <a:solidFill>
                  <a:srgbClr val="C00000"/>
                </a:solidFill>
              </a:rPr>
              <a:t>Convolutional Neural Network</a:t>
            </a:r>
            <a:endParaRPr b="1" dirty="0">
              <a:solidFill>
                <a:srgbClr val="C00000"/>
              </a:solidFill>
            </a:endParaRPr>
          </a:p>
          <a:p>
            <a:pPr marL="1219170" lvl="1" indent="-423323">
              <a:spcBef>
                <a:spcPts val="0"/>
              </a:spcBef>
            </a:pPr>
            <a:r>
              <a:rPr lang="en" dirty="0"/>
              <a:t>Work on some representations (volume based)</a:t>
            </a:r>
            <a:endParaRPr dirty="0"/>
          </a:p>
          <a:p>
            <a:pPr marL="1219170" lvl="1" indent="-423323">
              <a:spcBef>
                <a:spcPts val="0"/>
              </a:spcBef>
            </a:pPr>
            <a:r>
              <a:rPr lang="en" dirty="0"/>
              <a:t>Challenge: </a:t>
            </a:r>
            <a:r>
              <a:rPr lang="en" b="1" dirty="0"/>
              <a:t>Do not capture temporal features</a:t>
            </a:r>
            <a:endParaRPr dirty="0"/>
          </a:p>
          <a:p>
            <a:pPr marL="609585" indent="-457189"/>
            <a:r>
              <a:rPr lang="en-US" sz="3200" b="1" dirty="0">
                <a:solidFill>
                  <a:srgbClr val="C00000"/>
                </a:solidFill>
              </a:rPr>
              <a:t>More Complex Detectors:</a:t>
            </a:r>
            <a:r>
              <a:rPr lang="en-US" sz="3200" dirty="0"/>
              <a:t> Temporal Models</a:t>
            </a:r>
            <a:endParaRPr sz="3200" dirty="0"/>
          </a:p>
          <a:p>
            <a:pPr marL="1219170" lvl="1" indent="-423323">
              <a:spcBef>
                <a:spcPts val="0"/>
              </a:spcBef>
            </a:pPr>
            <a:r>
              <a:rPr lang="en" dirty="0"/>
              <a:t>Long Short-Term Memory (LSTM), Gated Recurrent Units (GRU)</a:t>
            </a:r>
            <a:endParaRPr dirty="0"/>
          </a:p>
          <a:p>
            <a:pPr marL="1219170" lvl="1" indent="-423323">
              <a:spcBef>
                <a:spcPts val="0"/>
              </a:spcBef>
            </a:pPr>
            <a:r>
              <a:rPr lang="en" dirty="0"/>
              <a:t>Can be used to capture temporal information from the features</a:t>
            </a:r>
            <a:br>
              <a:rPr lang="en" dirty="0"/>
            </a:b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76711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ipeline"/>
          <p:cNvSpPr txBox="1">
            <a:spLocks noGrp="1"/>
          </p:cNvSpPr>
          <p:nvPr>
            <p:ph type="title"/>
          </p:nvPr>
        </p:nvSpPr>
        <p:spPr>
          <a:xfrm>
            <a:off x="453971" y="110692"/>
            <a:ext cx="10515600" cy="13255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800" dirty="0"/>
              <a:t>General Traffic Analysis Framework</a:t>
            </a:r>
            <a:endParaRPr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8CC8-67C3-ED45-BA58-58D4F235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600" y="4384627"/>
            <a:ext cx="10515600" cy="16417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step has an associated cost.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Explore general capabilities, capturing the limits of what is possible in traffic analysis</a:t>
            </a:r>
          </a:p>
          <a:p>
            <a:pPr lvl="1"/>
            <a:r>
              <a:rPr lang="en-US" dirty="0"/>
              <a:t>Consider cost-accuracy tradeoffs</a:t>
            </a:r>
          </a:p>
        </p:txBody>
      </p:sp>
      <p:pic>
        <p:nvPicPr>
          <p:cNvPr id="3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89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Input…"/>
          <p:cNvSpPr txBox="1"/>
          <p:nvPr/>
        </p:nvSpPr>
        <p:spPr>
          <a:xfrm>
            <a:off x="398286" y="3123983"/>
            <a:ext cx="868379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Input</a:t>
            </a:r>
          </a:p>
          <a:p>
            <a:pPr algn="ctr">
              <a:defRPr sz="3500"/>
            </a:pPr>
            <a:r>
              <a:rPr sz="1750"/>
              <a:t>(Packets)</a:t>
            </a:r>
          </a:p>
        </p:txBody>
      </p:sp>
      <p:sp>
        <p:nvSpPr>
          <p:cNvPr id="389" name="Line"/>
          <p:cNvSpPr/>
          <p:nvPr/>
        </p:nvSpPr>
        <p:spPr>
          <a:xfrm>
            <a:off x="1528501" y="2643394"/>
            <a:ext cx="644832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pic>
        <p:nvPicPr>
          <p:cNvPr id="39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183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2125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Line"/>
          <p:cNvSpPr/>
          <p:nvPr/>
        </p:nvSpPr>
        <p:spPr>
          <a:xfrm>
            <a:off x="9794648" y="2643394"/>
            <a:ext cx="63888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393" name="Model…"/>
          <p:cNvSpPr txBox="1"/>
          <p:nvPr/>
        </p:nvSpPr>
        <p:spPr>
          <a:xfrm>
            <a:off x="8629096" y="3123983"/>
            <a:ext cx="773353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Model </a:t>
            </a:r>
          </a:p>
          <a:p>
            <a:pPr algn="ctr">
              <a:defRPr sz="3500"/>
            </a:pPr>
            <a:r>
              <a:rPr sz="1750"/>
              <a:t>Training</a:t>
            </a:r>
          </a:p>
        </p:txBody>
      </p:sp>
      <p:sp>
        <p:nvSpPr>
          <p:cNvPr id="394" name="Output…"/>
          <p:cNvSpPr txBox="1"/>
          <p:nvPr/>
        </p:nvSpPr>
        <p:spPr>
          <a:xfrm>
            <a:off x="10134984" y="3123983"/>
            <a:ext cx="1507529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Output</a:t>
            </a:r>
          </a:p>
          <a:p>
            <a:pPr algn="ctr">
              <a:defRPr sz="3500"/>
            </a:pPr>
            <a:r>
              <a:rPr sz="1750"/>
              <a:t>(Trained Model)</a:t>
            </a:r>
          </a:p>
        </p:txBody>
      </p:sp>
      <p:sp>
        <p:nvSpPr>
          <p:cNvPr id="395" name="Line"/>
          <p:cNvSpPr/>
          <p:nvPr/>
        </p:nvSpPr>
        <p:spPr>
          <a:xfrm>
            <a:off x="9149621" y="1827865"/>
            <a:ext cx="1" cy="36830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396" name="Labels"/>
          <p:cNvSpPr txBox="1"/>
          <p:nvPr/>
        </p:nvSpPr>
        <p:spPr>
          <a:xfrm>
            <a:off x="8757192" y="1499773"/>
            <a:ext cx="633187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500"/>
            </a:lvl1pPr>
          </a:lstStyle>
          <a:p>
            <a:pPr algn="ctr"/>
            <a:r>
              <a:rPr sz="1750" b="1" dirty="0">
                <a:solidFill>
                  <a:srgbClr val="C00000"/>
                </a:solidFill>
              </a:rPr>
              <a:t>Labels</a:t>
            </a:r>
          </a:p>
        </p:txBody>
      </p:sp>
      <p:pic>
        <p:nvPicPr>
          <p:cNvPr id="39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0863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Line"/>
          <p:cNvSpPr/>
          <p:nvPr/>
        </p:nvSpPr>
        <p:spPr>
          <a:xfrm>
            <a:off x="7865706" y="2643394"/>
            <a:ext cx="63888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399" name="Data…"/>
          <p:cNvSpPr txBox="1"/>
          <p:nvPr/>
        </p:nvSpPr>
        <p:spPr>
          <a:xfrm>
            <a:off x="3861285" y="3123983"/>
            <a:ext cx="1446550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Data </a:t>
            </a:r>
          </a:p>
          <a:p>
            <a:pPr algn="ctr">
              <a:defRPr sz="3500"/>
            </a:pPr>
            <a:r>
              <a:rPr sz="1750"/>
              <a:t>Representation</a:t>
            </a:r>
          </a:p>
        </p:txBody>
      </p:sp>
      <p:pic>
        <p:nvPicPr>
          <p:cNvPr id="40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922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Packet…"/>
          <p:cNvSpPr txBox="1"/>
          <p:nvPr/>
        </p:nvSpPr>
        <p:spPr>
          <a:xfrm>
            <a:off x="1889560" y="3123983"/>
            <a:ext cx="1442639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Packet </a:t>
            </a:r>
          </a:p>
          <a:p>
            <a:pPr algn="ctr">
              <a:defRPr sz="3500"/>
            </a:pPr>
            <a:r>
              <a:rPr sz="1750"/>
              <a:t>Transformation</a:t>
            </a:r>
          </a:p>
        </p:txBody>
      </p:sp>
      <p:sp>
        <p:nvSpPr>
          <p:cNvPr id="402" name="Line"/>
          <p:cNvSpPr/>
          <p:nvPr/>
        </p:nvSpPr>
        <p:spPr>
          <a:xfrm>
            <a:off x="3463386" y="2643394"/>
            <a:ext cx="63888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403" name="Line"/>
          <p:cNvSpPr/>
          <p:nvPr/>
        </p:nvSpPr>
        <p:spPr>
          <a:xfrm>
            <a:off x="5392327" y="2643394"/>
            <a:ext cx="63888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404" name="Representation…"/>
          <p:cNvSpPr txBox="1"/>
          <p:nvPr/>
        </p:nvSpPr>
        <p:spPr>
          <a:xfrm>
            <a:off x="6009772" y="2213789"/>
            <a:ext cx="1497846" cy="859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 dirty="0"/>
              <a:t>Representation </a:t>
            </a:r>
          </a:p>
          <a:p>
            <a:pPr algn="ctr">
              <a:defRPr sz="3500"/>
            </a:pPr>
            <a:r>
              <a:rPr sz="1750" dirty="0"/>
              <a:t>Compression</a:t>
            </a:r>
          </a:p>
          <a:p>
            <a:pPr algn="ctr">
              <a:defRPr sz="3500"/>
            </a:pPr>
            <a:r>
              <a:rPr sz="1750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330523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37279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6A768E-D67F-C848-A977-5558EF73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Start: Example Basic Analysis Questions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03A45-EB94-2746-BD29-3FFFF0FF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devices are on the network?</a:t>
            </a:r>
          </a:p>
          <a:p>
            <a:endParaRPr lang="en-US" dirty="0"/>
          </a:p>
          <a:p>
            <a:r>
              <a:rPr lang="en-US" dirty="0"/>
              <a:t>What are the most common destinations?</a:t>
            </a:r>
          </a:p>
          <a:p>
            <a:endParaRPr lang="en-US" dirty="0"/>
          </a:p>
          <a:p>
            <a:r>
              <a:rPr lang="en-US" dirty="0"/>
              <a:t>How much traffic is each of the devices sending?</a:t>
            </a:r>
          </a:p>
          <a:p>
            <a:pPr lvl="1"/>
            <a:r>
              <a:rPr lang="en-US" dirty="0"/>
              <a:t>In total?</a:t>
            </a:r>
          </a:p>
          <a:p>
            <a:pPr lvl="1"/>
            <a:r>
              <a:rPr lang="en-US" dirty="0"/>
              <a:t>To each destination?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52E18-8279-804D-BDE0-553DA466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842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360</Words>
  <Application>Microsoft Macintosh PowerPoint</Application>
  <PresentationFormat>Widescreen</PresentationFormat>
  <Paragraphs>67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Adobe Garamond Pro</vt:lpstr>
      <vt:lpstr>Arial</vt:lpstr>
      <vt:lpstr>Calibri</vt:lpstr>
      <vt:lpstr>1_Office Theme</vt:lpstr>
      <vt:lpstr>3_Office Theme</vt:lpstr>
      <vt:lpstr>PowerPoint Presentation</vt:lpstr>
      <vt:lpstr>Learning Objective</vt:lpstr>
      <vt:lpstr>Learning Objectives</vt:lpstr>
      <vt:lpstr>Data Representation</vt:lpstr>
      <vt:lpstr>Modeling: Data Representation</vt:lpstr>
      <vt:lpstr>Modeling: Model Selection</vt:lpstr>
      <vt:lpstr>General Traffic Analysis Framework</vt:lpstr>
      <vt:lpstr>DEMONSTRATION</vt:lpstr>
      <vt:lpstr>Start: Example Basic Analysis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10</cp:revision>
  <dcterms:created xsi:type="dcterms:W3CDTF">2020-10-19T14:29:47Z</dcterms:created>
  <dcterms:modified xsi:type="dcterms:W3CDTF">2020-10-19T14:43:57Z</dcterms:modified>
</cp:coreProperties>
</file>