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  <p:sldMasterId id="2147483655" r:id="rId2"/>
    <p:sldMasterId id="2147483651" r:id="rId3"/>
  </p:sldMasterIdLst>
  <p:notesMasterIdLst>
    <p:notesMasterId r:id="rId13"/>
  </p:notesMasterIdLst>
  <p:handoutMasterIdLst>
    <p:handoutMasterId r:id="rId14"/>
  </p:handoutMasterIdLst>
  <p:sldIdLst>
    <p:sldId id="285" r:id="rId4"/>
    <p:sldId id="289" r:id="rId5"/>
    <p:sldId id="295" r:id="rId6"/>
    <p:sldId id="298" r:id="rId7"/>
    <p:sldId id="296" r:id="rId8"/>
    <p:sldId id="297" r:id="rId9"/>
    <p:sldId id="299" r:id="rId10"/>
    <p:sldId id="300" r:id="rId11"/>
    <p:sldId id="301" r:id="rId12"/>
  </p:sldIdLst>
  <p:sldSz cx="12192000" cy="6858000"/>
  <p:notesSz cx="6858000" cy="9144000"/>
  <p:embeddedFontLst>
    <p:embeddedFont>
      <p:font typeface="Adobe Garamond Pro" panose="02020502060506020403" charset="0"/>
      <p:regular r:id="rId15"/>
      <p: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6" userDrawn="1">
          <p15:clr>
            <a:srgbClr val="A4A3A4"/>
          </p15:clr>
        </p15:guide>
        <p15:guide id="2" pos="51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35F"/>
    <a:srgbClr val="002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76"/>
    <p:restoredTop sz="94701"/>
  </p:normalViewPr>
  <p:slideViewPr>
    <p:cSldViewPr snapToGrid="0" snapToObjects="1">
      <p:cViewPr varScale="1">
        <p:scale>
          <a:sx n="68" d="100"/>
          <a:sy n="68" d="100"/>
        </p:scale>
        <p:origin x="728" y="52"/>
      </p:cViewPr>
      <p:guideLst>
        <p:guide orient="horz" pos="1656"/>
        <p:guide pos="51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7" d="100"/>
          <a:sy n="127" d="100"/>
        </p:scale>
        <p:origin x="5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F3731F-F716-5242-B21A-2E0F1F29D6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A7CCE-FF39-9641-B2AA-D8CBEE85C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F894A-70DC-1344-8793-A2A3FB288CF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DE7CF-13BB-CC48-BA69-F4C8629B72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DBE1A-CAAB-2646-8292-A353D54398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CB099-CC5A-9147-A1BD-CF6AF83AE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4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4BE61-C03A-824C-A357-AB09725BFA9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7DA70-B503-1645-A111-858C3E79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607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070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3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50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463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18077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3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3" r:id="rId3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 userDrawn="1">
          <p15:clr>
            <a:srgbClr val="F26B43"/>
          </p15:clr>
        </p15:guide>
        <p15:guide id="2" pos="52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24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2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811505" y="422209"/>
            <a:ext cx="6812337" cy="2387600"/>
          </a:xfrm>
          <a:prstGeom prst="rect">
            <a:avLst/>
          </a:prstGeom>
        </p:spPr>
        <p:txBody>
          <a:bodyPr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Module 4.4:</a:t>
            </a:r>
          </a:p>
          <a:p>
            <a:pPr algn="l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Cleaning Data &amp;</a:t>
            </a:r>
          </a:p>
          <a:p>
            <a:pPr algn="l">
              <a:lnSpc>
                <a:spcPct val="100000"/>
              </a:lnSpc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Handling Missing Data</a:t>
            </a:r>
          </a:p>
          <a:p>
            <a:pPr marL="9144" algn="l">
              <a:lnSpc>
                <a:spcPct val="100000"/>
              </a:lnSpc>
            </a:pPr>
            <a:r>
              <a:rPr lang="en-US" sz="3600" b="0" i="0" dirty="0">
                <a:latin typeface="Arial" panose="020B0604020202020204" pitchFamily="34" charset="0"/>
                <a:cs typeface="Arial" panose="020B0604020202020204" pitchFamily="34" charset="0"/>
              </a:rPr>
              <a:t>Responsible Pre-processing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08496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to Ask</a:t>
            </a:r>
          </a:p>
        </p:txBody>
      </p:sp>
    </p:spTree>
    <p:extLst>
      <p:ext uri="{BB962C8B-B14F-4D97-AF65-F5344CB8AC3E}">
        <p14:creationId xmlns:p14="http://schemas.microsoft.com/office/powerpoint/2010/main" val="150748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AE3F-225F-E54E-8145-ECACD7C3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23EAD-4ED8-3F43-8F36-E906632AC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Acquiring data:</a:t>
            </a:r>
          </a:p>
          <a:p>
            <a:pPr lvl="1"/>
            <a:r>
              <a:rPr lang="en-US" dirty="0"/>
              <a:t>Are we collecting all relevant features?</a:t>
            </a:r>
          </a:p>
          <a:p>
            <a:pPr lvl="1"/>
            <a:r>
              <a:rPr lang="en-US" dirty="0"/>
              <a:t>Do we have a random sample?</a:t>
            </a:r>
          </a:p>
          <a:p>
            <a:pPr lvl="1"/>
            <a:r>
              <a:rPr lang="en-US" dirty="0"/>
              <a:t>Are we collecting observational or experimental data?</a:t>
            </a:r>
          </a:p>
          <a:p>
            <a:r>
              <a:rPr lang="en-US" dirty="0"/>
              <a:t>If the data has already been acquired:</a:t>
            </a:r>
          </a:p>
          <a:p>
            <a:pPr lvl="1"/>
            <a:r>
              <a:rPr lang="en-US" dirty="0"/>
              <a:t>Do we have all observations and features?</a:t>
            </a:r>
          </a:p>
          <a:p>
            <a:pPr lvl="1"/>
            <a:r>
              <a:rPr lang="en-US" dirty="0"/>
              <a:t>Do we understand the shortcomings of the data? What assumptions were made?</a:t>
            </a:r>
          </a:p>
          <a:p>
            <a:pPr lvl="1"/>
            <a:r>
              <a:rPr lang="en-US" dirty="0"/>
              <a:t>Are we collecting observational or experimental data?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826A1-E1B7-5743-A0FB-29635DC3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48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AE3F-225F-E54E-8145-ECACD7C3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Data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23EAD-4ED8-3F43-8F36-E906632AC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Outliers</a:t>
            </a:r>
          </a:p>
          <a:p>
            <a:r>
              <a:rPr lang="en-US" dirty="0"/>
              <a:t>Duplicate observations</a:t>
            </a:r>
          </a:p>
          <a:p>
            <a:r>
              <a:rPr lang="en-US" dirty="0"/>
              <a:t>Rule violations (e.g., null data)</a:t>
            </a:r>
          </a:p>
          <a:p>
            <a:r>
              <a:rPr lang="en-US" dirty="0"/>
              <a:t>Pattern violations (e.g., misspelling, distinct labels for the same concept)</a:t>
            </a:r>
          </a:p>
          <a:p>
            <a:r>
              <a:rPr lang="en-US" dirty="0"/>
              <a:t>Contradictory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826A1-E1B7-5743-A0FB-29635DC3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Steps to Follow</a:t>
            </a:r>
          </a:p>
        </p:txBody>
      </p:sp>
    </p:spTree>
    <p:extLst>
      <p:ext uri="{BB962C8B-B14F-4D97-AF65-F5344CB8AC3E}">
        <p14:creationId xmlns:p14="http://schemas.microsoft.com/office/powerpoint/2010/main" val="88966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AE3F-225F-E54E-8145-ECACD7C3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Ideal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23EAD-4ED8-3F43-8F36-E906632AC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completeness and assumptions of the data</a:t>
            </a:r>
          </a:p>
          <a:p>
            <a:r>
              <a:rPr lang="en-US" dirty="0"/>
              <a:t>Perform exploratory data analysis (EDA)</a:t>
            </a:r>
          </a:p>
          <a:p>
            <a:pPr lvl="1"/>
            <a:r>
              <a:rPr lang="en-US" dirty="0"/>
              <a:t>What are the distributions? Are there outliers?</a:t>
            </a:r>
          </a:p>
          <a:p>
            <a:r>
              <a:rPr lang="en-US" dirty="0"/>
              <a:t>Clean data</a:t>
            </a:r>
          </a:p>
          <a:p>
            <a:pPr lvl="1"/>
            <a:r>
              <a:rPr lang="en-US" dirty="0"/>
              <a:t>Data formats, inclusion/exclusion, data distribution (e.g., take log(x)?)</a:t>
            </a:r>
          </a:p>
          <a:p>
            <a:r>
              <a:rPr lang="en-US" dirty="0"/>
              <a:t>Perform EDA again</a:t>
            </a:r>
          </a:p>
          <a:p>
            <a:r>
              <a:rPr lang="en-US" dirty="0"/>
              <a:t>Start building and evaluating/validating models</a:t>
            </a:r>
          </a:p>
          <a:p>
            <a:r>
              <a:rPr lang="en-US" dirty="0"/>
              <a:t>Document provenance, cleaning approaches, and assumptions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826A1-E1B7-5743-A0FB-29635DC3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8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</p:spTree>
    <p:extLst>
      <p:ext uri="{BB962C8B-B14F-4D97-AF65-F5344CB8AC3E}">
        <p14:creationId xmlns:p14="http://schemas.microsoft.com/office/powerpoint/2010/main" val="276891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AE3F-225F-E54E-8145-ECACD7C3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Characterizing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23EAD-4ED8-3F43-8F36-E906632AC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Missing Completely at Random (MCAR):</a:t>
            </a:r>
            <a:r>
              <a:rPr lang="en-US" dirty="0"/>
              <a:t> Probability of missing data in X is unrelated to values of X and unrelated to other attributes</a:t>
            </a:r>
          </a:p>
          <a:p>
            <a:r>
              <a:rPr lang="en-US" b="1" dirty="0"/>
              <a:t>Missing at Random (MAR):</a:t>
            </a:r>
            <a:r>
              <a:rPr lang="en-US" dirty="0"/>
              <a:t> Probability of missing data in attribute X depends on some other attribute, Y, but not the values of X</a:t>
            </a:r>
          </a:p>
          <a:p>
            <a:r>
              <a:rPr lang="en-US" b="1" dirty="0"/>
              <a:t>Missing Not at Random (MNAR):</a:t>
            </a:r>
            <a:r>
              <a:rPr lang="en-US" dirty="0"/>
              <a:t> Probability of missing data in attribute X is related to the values of X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826A1-E1B7-5743-A0FB-29635DC3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5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AE3F-225F-E54E-8145-ECACD7C3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23EAD-4ED8-3F43-8F36-E906632AC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we simply set missing values to NULL / NA?</a:t>
            </a:r>
          </a:p>
          <a:p>
            <a:pPr lvl="1"/>
            <a:r>
              <a:rPr lang="en-US" dirty="0"/>
              <a:t>How will this impact our ML model?</a:t>
            </a:r>
          </a:p>
          <a:p>
            <a:r>
              <a:rPr lang="en-US" dirty="0"/>
              <a:t>Do we drop the rows (observations) when there is missing data?</a:t>
            </a:r>
          </a:p>
          <a:p>
            <a:pPr lvl="1"/>
            <a:r>
              <a:rPr lang="en-US" dirty="0"/>
              <a:t>How will this impact our ML model?</a:t>
            </a:r>
          </a:p>
          <a:p>
            <a:r>
              <a:rPr lang="en-US" dirty="0"/>
              <a:t>Do we insert average / estimated values for missing values?</a:t>
            </a:r>
          </a:p>
          <a:p>
            <a:pPr lvl="1"/>
            <a:r>
              <a:rPr lang="en-US" dirty="0"/>
              <a:t>How will this impact our ML model?</a:t>
            </a:r>
          </a:p>
          <a:p>
            <a:r>
              <a:rPr lang="en-US" b="1" dirty="0">
                <a:solidFill>
                  <a:schemeClr val="accent1"/>
                </a:solidFill>
              </a:rPr>
              <a:t>How does our decision relate to ML fairness?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826A1-E1B7-5743-A0FB-29635DC3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4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2146</TotalTime>
  <Words>341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Adobe Garamond Pro</vt:lpstr>
      <vt:lpstr>Calibri</vt:lpstr>
      <vt:lpstr>Office Theme</vt:lpstr>
      <vt:lpstr>2_Office Theme</vt:lpstr>
      <vt:lpstr>1_Office Theme</vt:lpstr>
      <vt:lpstr>PowerPoint Presentation</vt:lpstr>
      <vt:lpstr>Questions to Ask</vt:lpstr>
      <vt:lpstr>Key Questions</vt:lpstr>
      <vt:lpstr>Common Data Errors</vt:lpstr>
      <vt:lpstr>Steps to Follow</vt:lpstr>
      <vt:lpstr>An Ideal Process</vt:lpstr>
      <vt:lpstr>Missing Data</vt:lpstr>
      <vt:lpstr>Characterizing Missing Data</vt:lpstr>
      <vt:lpstr>Dealing With Missing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Kolber</dc:creator>
  <cp:lastModifiedBy>Blase Ur</cp:lastModifiedBy>
  <cp:revision>104</cp:revision>
  <cp:lastPrinted>2019-10-22T16:35:22Z</cp:lastPrinted>
  <dcterms:created xsi:type="dcterms:W3CDTF">2019-10-07T15:32:39Z</dcterms:created>
  <dcterms:modified xsi:type="dcterms:W3CDTF">2020-11-30T16:29:17Z</dcterms:modified>
</cp:coreProperties>
</file>