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55" r:id="rId2"/>
    <p:sldMasterId id="2147483651" r:id="rId3"/>
  </p:sldMasterIdLst>
  <p:notesMasterIdLst>
    <p:notesMasterId r:id="rId8"/>
  </p:notesMasterIdLst>
  <p:handoutMasterIdLst>
    <p:handoutMasterId r:id="rId9"/>
  </p:handoutMasterIdLst>
  <p:sldIdLst>
    <p:sldId id="330" r:id="rId4"/>
    <p:sldId id="334" r:id="rId5"/>
    <p:sldId id="327" r:id="rId6"/>
    <p:sldId id="333" r:id="rId7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5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7F0000"/>
    <a:srgbClr val="002B3B"/>
    <a:srgbClr val="1543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8"/>
    <p:restoredTop sz="78362"/>
  </p:normalViewPr>
  <p:slideViewPr>
    <p:cSldViewPr snapToGrid="0" snapToObjects="1">
      <p:cViewPr varScale="1">
        <p:scale>
          <a:sx n="111" d="100"/>
          <a:sy n="111" d="100"/>
        </p:scale>
        <p:origin x="1840" y="192"/>
      </p:cViewPr>
      <p:guideLst>
        <p:guide orient="horz" pos="1656"/>
        <p:guide pos="5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7" d="100"/>
          <a:sy n="127" d="100"/>
        </p:scale>
        <p:origin x="5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F3731F-F716-5242-B21A-2E0F1F29D6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A7CCE-FF39-9641-B2AA-D8CBEE85C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F894A-70DC-1344-8793-A2A3FB288CFE}" type="datetimeFigureOut">
              <a:rPr lang="en-US" smtClean="0"/>
              <a:t>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DE7CF-13BB-CC48-BA69-F4C8629B72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DBE1A-CAAB-2646-8292-A353D54398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CB099-CC5A-9147-A1BD-CF6AF83A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4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4BE61-C03A-824C-A357-AB09725BFA9E}" type="datetimeFigureOut">
              <a:rPr lang="en-US" smtClean="0"/>
              <a:t>2/7/21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A70-B503-1645-A111-858C3E79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ML data life cycle flowchart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Project scoping (context)</a:t>
            </a:r>
          </a:p>
          <a:p>
            <a:pPr marL="171450" indent="-171450">
              <a:buFontTx/>
              <a:buChar char="-"/>
            </a:pPr>
            <a:r>
              <a:rPr lang="en-US" dirty="0"/>
              <a:t>Application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Whether ML is appropriate for the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4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module focused on </a:t>
            </a:r>
            <a:r>
              <a:rPr lang="en-US" b="1" dirty="0"/>
              <a:t>machine learning fundamentals</a:t>
            </a:r>
            <a:r>
              <a:rPr lang="en-US" dirty="0"/>
              <a:t>, with </a:t>
            </a:r>
            <a:r>
              <a:rPr lang="en-US" b="1" dirty="0"/>
              <a:t>applications to security</a:t>
            </a:r>
            <a:r>
              <a:rPr lang="en-US" dirty="0"/>
              <a:t>. Introduction to the data science pipeline, and teach fundamental building blocks, from data ingestion and feature engineering to machine learning model selection.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Modeling; Representation; Environment; Constraints (?)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3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selection flowchart</a:t>
            </a:r>
          </a:p>
          <a:p>
            <a:r>
              <a:rPr lang="en-US" dirty="0"/>
              <a:t>Nick: </a:t>
            </a:r>
            <a:r>
              <a:rPr lang="en-US" dirty="0" err="1"/>
              <a:t>flowchat</a:t>
            </a:r>
            <a:r>
              <a:rPr lang="en-US" dirty="0"/>
              <a:t>; not mutual exclusive; classical models could be more accurate</a:t>
            </a:r>
          </a:p>
          <a:p>
            <a:r>
              <a:rPr lang="en-US" dirty="0"/>
              <a:t>Model selection flowchart from other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5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07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070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3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97758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345028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50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463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18077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  <p:sldLayoutId id="2147483657" r:id="rId4"/>
    <p:sldLayoutId id="2147483659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 userDrawn="1">
          <p15:clr>
            <a:srgbClr val="F26B43"/>
          </p15:clr>
        </p15:guide>
        <p15:guide id="2" pos="52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24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&amp;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57055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B9D66A-FBFD-0E44-B55A-58F3A6BC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AD4748-7990-CE4D-BF0B-FC1C30F0A099}"/>
              </a:ext>
            </a:extLst>
          </p:cNvPr>
          <p:cNvGrpSpPr/>
          <p:nvPr/>
        </p:nvGrpSpPr>
        <p:grpSpPr>
          <a:xfrm>
            <a:off x="2025872" y="924940"/>
            <a:ext cx="3539620" cy="1621488"/>
            <a:chOff x="2537459" y="1600200"/>
            <a:chExt cx="2240281" cy="11780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6F15D16-4415-004E-B22A-890977B2CBAA}"/>
                </a:ext>
              </a:extLst>
            </p:cNvPr>
            <p:cNvSpPr/>
            <p:nvPr/>
          </p:nvSpPr>
          <p:spPr>
            <a:xfrm>
              <a:off x="2537460" y="1600200"/>
              <a:ext cx="2240280" cy="388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Data collection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6F6D13-95C3-A84A-9126-AEA35E33EA20}"/>
                </a:ext>
              </a:extLst>
            </p:cNvPr>
            <p:cNvSpPr/>
            <p:nvPr/>
          </p:nvSpPr>
          <p:spPr>
            <a:xfrm>
              <a:off x="2537459" y="1988820"/>
              <a:ext cx="2240280" cy="7894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Missing data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Acquisition cost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…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3096BC-6849-2E44-9D1E-37C911D69769}"/>
              </a:ext>
            </a:extLst>
          </p:cNvPr>
          <p:cNvGrpSpPr/>
          <p:nvPr/>
        </p:nvGrpSpPr>
        <p:grpSpPr>
          <a:xfrm>
            <a:off x="6377652" y="924939"/>
            <a:ext cx="3539619" cy="1621489"/>
            <a:chOff x="2537460" y="1600200"/>
            <a:chExt cx="2240280" cy="117805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D85B60-E4DB-794D-8CFC-1447298C7410}"/>
                </a:ext>
              </a:extLst>
            </p:cNvPr>
            <p:cNvSpPr/>
            <p:nvPr/>
          </p:nvSpPr>
          <p:spPr>
            <a:xfrm>
              <a:off x="2537460" y="1600200"/>
              <a:ext cx="2240280" cy="388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Feature selection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88778D-9221-FF48-9F39-557261A156D9}"/>
                </a:ext>
              </a:extLst>
            </p:cNvPr>
            <p:cNvSpPr/>
            <p:nvPr/>
          </p:nvSpPr>
          <p:spPr>
            <a:xfrm>
              <a:off x="2537460" y="1988821"/>
              <a:ext cx="2240280" cy="7894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Interpretability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Fairness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DF690D7-3AB3-B74B-B22B-493A3F3684A7}"/>
              </a:ext>
            </a:extLst>
          </p:cNvPr>
          <p:cNvGrpSpPr/>
          <p:nvPr/>
        </p:nvGrpSpPr>
        <p:grpSpPr>
          <a:xfrm>
            <a:off x="6377652" y="3516335"/>
            <a:ext cx="3539620" cy="1527557"/>
            <a:chOff x="2537460" y="1600200"/>
            <a:chExt cx="2240280" cy="11098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9E1C9D-77F3-CB4B-BCC1-E22BC9DA0A1D}"/>
                </a:ext>
              </a:extLst>
            </p:cNvPr>
            <p:cNvSpPr/>
            <p:nvPr/>
          </p:nvSpPr>
          <p:spPr>
            <a:xfrm>
              <a:off x="2537460" y="1600200"/>
              <a:ext cx="2240280" cy="388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Model selection / validation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084315-2A6A-6B4A-B631-9EDC87A7724E}"/>
                </a:ext>
              </a:extLst>
            </p:cNvPr>
            <p:cNvSpPr/>
            <p:nvPr/>
          </p:nvSpPr>
          <p:spPr>
            <a:xfrm>
              <a:off x="2537460" y="1988821"/>
              <a:ext cx="2240280" cy="721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Efficiency / Accuracy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Interpretability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Adversarial resistance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…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26787A-BBF0-E145-A8CE-F33ED3C2E4A7}"/>
              </a:ext>
            </a:extLst>
          </p:cNvPr>
          <p:cNvGrpSpPr/>
          <p:nvPr/>
        </p:nvGrpSpPr>
        <p:grpSpPr>
          <a:xfrm>
            <a:off x="2025873" y="3516336"/>
            <a:ext cx="3539619" cy="1527556"/>
            <a:chOff x="2537460" y="1600200"/>
            <a:chExt cx="2240280" cy="77724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0EF480-5113-1A41-A475-BAEF9745DB2B}"/>
                </a:ext>
              </a:extLst>
            </p:cNvPr>
            <p:cNvSpPr/>
            <p:nvPr/>
          </p:nvSpPr>
          <p:spPr>
            <a:xfrm>
              <a:off x="2537460" y="1600200"/>
              <a:ext cx="2240280" cy="272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Deployment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5CF74D-2A12-474B-9504-09816CA0C606}"/>
                </a:ext>
              </a:extLst>
            </p:cNvPr>
            <p:cNvSpPr/>
            <p:nvPr/>
          </p:nvSpPr>
          <p:spPr>
            <a:xfrm>
              <a:off x="2537460" y="1872366"/>
              <a:ext cx="2240280" cy="5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Ethics, Fairness, Responsibility,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and Transparency in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Data-Driven Cybersecurity</a:t>
              </a:r>
            </a:p>
          </p:txBody>
        </p:sp>
      </p:grp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ABD583-7529-2241-860A-C8B7D0E44531}"/>
              </a:ext>
            </a:extLst>
          </p:cNvPr>
          <p:cNvSpPr/>
          <p:nvPr/>
        </p:nvSpPr>
        <p:spPr>
          <a:xfrm>
            <a:off x="5810008" y="1701477"/>
            <a:ext cx="323125" cy="19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1095308-BED3-B646-BBA3-740B91A1C13D}"/>
              </a:ext>
            </a:extLst>
          </p:cNvPr>
          <p:cNvSpPr/>
          <p:nvPr/>
        </p:nvSpPr>
        <p:spPr>
          <a:xfrm rot="5400000">
            <a:off x="7982996" y="2932995"/>
            <a:ext cx="328928" cy="196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6EFFE9DF-9448-0247-9529-6F86393749FE}"/>
              </a:ext>
            </a:extLst>
          </p:cNvPr>
          <p:cNvSpPr/>
          <p:nvPr/>
        </p:nvSpPr>
        <p:spPr>
          <a:xfrm rot="16200000">
            <a:off x="3532831" y="2932996"/>
            <a:ext cx="328928" cy="196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474FF1B-408C-1146-B607-173AAE92622C}"/>
              </a:ext>
            </a:extLst>
          </p:cNvPr>
          <p:cNvSpPr/>
          <p:nvPr/>
        </p:nvSpPr>
        <p:spPr>
          <a:xfrm rot="10800000">
            <a:off x="5772876" y="4218530"/>
            <a:ext cx="323124" cy="19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9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CF8940-0BF1-3C42-B43C-B740AFF4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Data Science Meets Cybersecurity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9FB7A-3BC2-534D-8330-D4D991DFDFB3}"/>
              </a:ext>
            </a:extLst>
          </p:cNvPr>
          <p:cNvGrpSpPr/>
          <p:nvPr/>
        </p:nvGrpSpPr>
        <p:grpSpPr>
          <a:xfrm>
            <a:off x="398812" y="2152802"/>
            <a:ext cx="2023614" cy="1833908"/>
            <a:chOff x="2537459" y="1445872"/>
            <a:chExt cx="2240281" cy="133237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67E967-47E3-4F4B-A160-0D3DE0D030C8}"/>
                </a:ext>
              </a:extLst>
            </p:cNvPr>
            <p:cNvSpPr/>
            <p:nvPr/>
          </p:nvSpPr>
          <p:spPr>
            <a:xfrm>
              <a:off x="2537460" y="1445872"/>
              <a:ext cx="2240280" cy="5429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Data Collection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608ED0-9D95-194B-9573-C66D9DFAE3A7}"/>
                </a:ext>
              </a:extLst>
            </p:cNvPr>
            <p:cNvSpPr/>
            <p:nvPr/>
          </p:nvSpPr>
          <p:spPr>
            <a:xfrm>
              <a:off x="2537459" y="1988820"/>
              <a:ext cx="2240280" cy="7894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Missing data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Acquisition cost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…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6C8C76-A8D9-5941-8473-744D21E2D642}"/>
              </a:ext>
            </a:extLst>
          </p:cNvPr>
          <p:cNvGrpSpPr/>
          <p:nvPr/>
        </p:nvGrpSpPr>
        <p:grpSpPr>
          <a:xfrm>
            <a:off x="3043979" y="2169709"/>
            <a:ext cx="2183671" cy="1854377"/>
            <a:chOff x="2537460" y="1431001"/>
            <a:chExt cx="2240280" cy="134725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B1FDD5D-8653-D743-BF37-D0CBA23AD517}"/>
                </a:ext>
              </a:extLst>
            </p:cNvPr>
            <p:cNvSpPr/>
            <p:nvPr/>
          </p:nvSpPr>
          <p:spPr>
            <a:xfrm>
              <a:off x="2537460" y="1431001"/>
              <a:ext cx="2240280" cy="557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Data Representation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F8320A-7356-6448-9973-2621BAC424A3}"/>
                </a:ext>
              </a:extLst>
            </p:cNvPr>
            <p:cNvSpPr/>
            <p:nvPr/>
          </p:nvSpPr>
          <p:spPr>
            <a:xfrm>
              <a:off x="2537460" y="1988821"/>
              <a:ext cx="2240280" cy="7894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Interpretability; Fairness;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Anonymization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C9F1B78-0C81-104D-B52D-DB6A0FD8453C}"/>
              </a:ext>
            </a:extLst>
          </p:cNvPr>
          <p:cNvGrpSpPr/>
          <p:nvPr/>
        </p:nvGrpSpPr>
        <p:grpSpPr>
          <a:xfrm>
            <a:off x="5813140" y="2169710"/>
            <a:ext cx="2379873" cy="1854376"/>
            <a:chOff x="2537460" y="1431001"/>
            <a:chExt cx="2240280" cy="134725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355A74D-D0BF-1644-95CC-85F1F54E13E8}"/>
                </a:ext>
              </a:extLst>
            </p:cNvPr>
            <p:cNvSpPr/>
            <p:nvPr/>
          </p:nvSpPr>
          <p:spPr>
            <a:xfrm>
              <a:off x="2537460" y="1431001"/>
              <a:ext cx="2240280" cy="557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Modeling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95D29CC-01C3-4643-96B3-42E682A7D55A}"/>
                </a:ext>
              </a:extLst>
            </p:cNvPr>
            <p:cNvSpPr/>
            <p:nvPr/>
          </p:nvSpPr>
          <p:spPr>
            <a:xfrm>
              <a:off x="2537460" y="1988821"/>
              <a:ext cx="2240280" cy="7894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Efficiency; Accuracy; Interpretability; Adversarial resistance;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…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8682C49-164B-EF45-9AB8-0CC87262B6A4}"/>
              </a:ext>
            </a:extLst>
          </p:cNvPr>
          <p:cNvGrpSpPr/>
          <p:nvPr/>
        </p:nvGrpSpPr>
        <p:grpSpPr>
          <a:xfrm>
            <a:off x="8814567" y="2152801"/>
            <a:ext cx="2379873" cy="1833912"/>
            <a:chOff x="2537460" y="1444323"/>
            <a:chExt cx="2240280" cy="9331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7E86DE2-D770-0347-916D-DD0AC3062C46}"/>
                </a:ext>
              </a:extLst>
            </p:cNvPr>
            <p:cNvSpPr/>
            <p:nvPr/>
          </p:nvSpPr>
          <p:spPr>
            <a:xfrm>
              <a:off x="2537460" y="1444323"/>
              <a:ext cx="2240280" cy="390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Deployment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E57660-43FC-8A44-8043-C10FB1545BC1}"/>
                </a:ext>
              </a:extLst>
            </p:cNvPr>
            <p:cNvSpPr/>
            <p:nvPr/>
          </p:nvSpPr>
          <p:spPr>
            <a:xfrm>
              <a:off x="2537460" y="1834987"/>
              <a:ext cx="2240280" cy="5424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Ethics, Fairness, Responsibility,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and Transparency</a:t>
              </a:r>
            </a:p>
          </p:txBody>
        </p:sp>
      </p:grpSp>
      <p:sp>
        <p:nvSpPr>
          <p:cNvPr id="31" name="Right Arrow 30">
            <a:extLst>
              <a:ext uri="{FF2B5EF4-FFF2-40B4-BE49-F238E27FC236}">
                <a16:creationId xmlns:a16="http://schemas.microsoft.com/office/drawing/2014/main" id="{687043B9-15BB-644E-9165-FCDFD4C554A5}"/>
              </a:ext>
            </a:extLst>
          </p:cNvPr>
          <p:cNvSpPr/>
          <p:nvPr/>
        </p:nvSpPr>
        <p:spPr>
          <a:xfrm>
            <a:off x="2574903" y="2900125"/>
            <a:ext cx="323125" cy="19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6E2AF713-7698-934E-BA9F-8E69AD3C6A01}"/>
              </a:ext>
            </a:extLst>
          </p:cNvPr>
          <p:cNvSpPr/>
          <p:nvPr/>
        </p:nvSpPr>
        <p:spPr>
          <a:xfrm>
            <a:off x="5373601" y="2900122"/>
            <a:ext cx="328928" cy="196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nt-Up Arrow 3">
            <a:extLst>
              <a:ext uri="{FF2B5EF4-FFF2-40B4-BE49-F238E27FC236}">
                <a16:creationId xmlns:a16="http://schemas.microsoft.com/office/drawing/2014/main" id="{28682DEA-3711-9F44-B2F0-6550FE62E21C}"/>
              </a:ext>
            </a:extLst>
          </p:cNvPr>
          <p:cNvSpPr/>
          <p:nvPr/>
        </p:nvSpPr>
        <p:spPr>
          <a:xfrm flipH="1">
            <a:off x="1148374" y="4274500"/>
            <a:ext cx="10205425" cy="902527"/>
          </a:xfrm>
          <a:prstGeom prst="bentUpArrow">
            <a:avLst>
              <a:gd name="adj1" fmla="val 16041"/>
              <a:gd name="adj2" fmla="val 20207"/>
              <a:gd name="adj3" fmla="val 25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E59032F9-AEB3-194D-9B50-C5B0D0C27507}"/>
              </a:ext>
            </a:extLst>
          </p:cNvPr>
          <p:cNvSpPr/>
          <p:nvPr/>
        </p:nvSpPr>
        <p:spPr>
          <a:xfrm>
            <a:off x="8339326" y="2903487"/>
            <a:ext cx="328928" cy="196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-Turn Arrow 45">
            <a:extLst>
              <a:ext uri="{FF2B5EF4-FFF2-40B4-BE49-F238E27FC236}">
                <a16:creationId xmlns:a16="http://schemas.microsoft.com/office/drawing/2014/main" id="{89B0BE2E-48D4-0241-8B00-E376230C5315}"/>
              </a:ext>
            </a:extLst>
          </p:cNvPr>
          <p:cNvSpPr/>
          <p:nvPr/>
        </p:nvSpPr>
        <p:spPr>
          <a:xfrm rot="5400000">
            <a:off x="10382294" y="3870094"/>
            <a:ext cx="2270714" cy="439390"/>
          </a:xfrm>
          <a:prstGeom prst="uturnArrow">
            <a:avLst>
              <a:gd name="adj1" fmla="val 28221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E5AED0CF-06E6-A741-BB61-59565F7A4361}"/>
              </a:ext>
            </a:extLst>
          </p:cNvPr>
          <p:cNvSpPr/>
          <p:nvPr/>
        </p:nvSpPr>
        <p:spPr>
          <a:xfrm rot="5400000">
            <a:off x="6837337" y="1085814"/>
            <a:ext cx="294440" cy="1777115"/>
          </a:xfrm>
          <a:prstGeom prst="leftBrace">
            <a:avLst>
              <a:gd name="adj1" fmla="val 66327"/>
              <a:gd name="adj2" fmla="val 52421"/>
            </a:avLst>
          </a:prstGeom>
          <a:noFill/>
          <a:ln w="47625">
            <a:solidFill>
              <a:srgbClr val="80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B07946-146B-5542-B4C9-211A1FF77CEA}"/>
              </a:ext>
            </a:extLst>
          </p:cNvPr>
          <p:cNvSpPr txBox="1"/>
          <p:nvPr/>
        </p:nvSpPr>
        <p:spPr>
          <a:xfrm>
            <a:off x="6417735" y="142868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349268-6D52-3F4A-B9E9-5C3456882036}"/>
              </a:ext>
            </a:extLst>
          </p:cNvPr>
          <p:cNvSpPr txBox="1"/>
          <p:nvPr/>
        </p:nvSpPr>
        <p:spPr>
          <a:xfrm>
            <a:off x="10214502" y="446352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4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95277AF3-F10B-6F4F-A7CC-E7276D8BD2BD}"/>
              </a:ext>
            </a:extLst>
          </p:cNvPr>
          <p:cNvSpPr/>
          <p:nvPr/>
        </p:nvSpPr>
        <p:spPr>
          <a:xfrm rot="5400000">
            <a:off x="2719571" y="-399496"/>
            <a:ext cx="310567" cy="4705592"/>
          </a:xfrm>
          <a:prstGeom prst="leftBrace">
            <a:avLst>
              <a:gd name="adj1" fmla="val 66327"/>
              <a:gd name="adj2" fmla="val 52421"/>
            </a:avLst>
          </a:prstGeom>
          <a:noFill/>
          <a:ln w="47625">
            <a:solidFill>
              <a:srgbClr val="80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71336F3B-61B1-244F-8DBB-B8198997DB34}"/>
              </a:ext>
            </a:extLst>
          </p:cNvPr>
          <p:cNvSpPr/>
          <p:nvPr/>
        </p:nvSpPr>
        <p:spPr>
          <a:xfrm rot="5400000" flipH="1">
            <a:off x="5374836" y="1927986"/>
            <a:ext cx="381986" cy="4705592"/>
          </a:xfrm>
          <a:prstGeom prst="leftBrace">
            <a:avLst>
              <a:gd name="adj1" fmla="val 66327"/>
              <a:gd name="adj2" fmla="val 52421"/>
            </a:avLst>
          </a:prstGeom>
          <a:noFill/>
          <a:ln w="47625">
            <a:solidFill>
              <a:srgbClr val="80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3D2CE0-C6B4-9042-8459-F8320BA142D3}"/>
              </a:ext>
            </a:extLst>
          </p:cNvPr>
          <p:cNvSpPr txBox="1"/>
          <p:nvPr/>
        </p:nvSpPr>
        <p:spPr>
          <a:xfrm>
            <a:off x="2169643" y="145452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02717-612C-3F45-9BC2-1E15CA0FCD9D}"/>
              </a:ext>
            </a:extLst>
          </p:cNvPr>
          <p:cNvSpPr txBox="1"/>
          <p:nvPr/>
        </p:nvSpPr>
        <p:spPr>
          <a:xfrm>
            <a:off x="4903332" y="448678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3</a:t>
            </a:r>
          </a:p>
        </p:txBody>
      </p:sp>
    </p:spTree>
    <p:extLst>
      <p:ext uri="{BB962C8B-B14F-4D97-AF65-F5344CB8AC3E}">
        <p14:creationId xmlns:p14="http://schemas.microsoft.com/office/powerpoint/2010/main" val="202384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0CAF1-AA54-224C-BFE3-B6A47DAB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1C523C-3362-F240-BBB0-DFACCA44370D}"/>
              </a:ext>
            </a:extLst>
          </p:cNvPr>
          <p:cNvGrpSpPr/>
          <p:nvPr/>
        </p:nvGrpSpPr>
        <p:grpSpPr>
          <a:xfrm>
            <a:off x="2914650" y="102552"/>
            <a:ext cx="8439912" cy="1069809"/>
            <a:chOff x="2537460" y="1600200"/>
            <a:chExt cx="2240280" cy="77724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FD621D-D75E-4742-A1AF-7D7B4B34F380}"/>
                </a:ext>
              </a:extLst>
            </p:cNvPr>
            <p:cNvSpPr/>
            <p:nvPr/>
          </p:nvSpPr>
          <p:spPr>
            <a:xfrm>
              <a:off x="2537460" y="1600200"/>
              <a:ext cx="2240280" cy="388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Machine Learning Models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7BB009-4AC1-5442-AFC6-1B971FE54A54}"/>
                </a:ext>
              </a:extLst>
            </p:cNvPr>
            <p:cNvSpPr/>
            <p:nvPr/>
          </p:nvSpPr>
          <p:spPr>
            <a:xfrm>
              <a:off x="2537460" y="1988821"/>
              <a:ext cx="1207634" cy="3886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“Classical ML models”: Statistical Modeling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1EFE76E-D6E8-734B-AD9F-5F2CFE8FEFD8}"/>
              </a:ext>
            </a:extLst>
          </p:cNvPr>
          <p:cNvSpPr/>
          <p:nvPr/>
        </p:nvSpPr>
        <p:spPr>
          <a:xfrm>
            <a:off x="7518436" y="637455"/>
            <a:ext cx="3836125" cy="534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“Deep models”: Representation learning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B9539B-22A2-8F46-9416-662A2B0AA652}"/>
              </a:ext>
            </a:extLst>
          </p:cNvPr>
          <p:cNvGrpSpPr/>
          <p:nvPr/>
        </p:nvGrpSpPr>
        <p:grpSpPr>
          <a:xfrm>
            <a:off x="455236" y="102550"/>
            <a:ext cx="2405203" cy="5378445"/>
            <a:chOff x="2531585" y="1600200"/>
            <a:chExt cx="3928498" cy="142633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082D51-D1D8-F749-81C1-5B2D20C6DCFF}"/>
                </a:ext>
              </a:extLst>
            </p:cNvPr>
            <p:cNvSpPr/>
            <p:nvPr/>
          </p:nvSpPr>
          <p:spPr>
            <a:xfrm>
              <a:off x="2537458" y="1600200"/>
              <a:ext cx="3922625" cy="283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Selection Criteria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088352B-8878-484E-9977-70AA78814222}"/>
                </a:ext>
              </a:extLst>
            </p:cNvPr>
            <p:cNvSpPr/>
            <p:nvPr/>
          </p:nvSpPr>
          <p:spPr>
            <a:xfrm>
              <a:off x="2531585" y="2778558"/>
              <a:ext cx="1642872" cy="2479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Feature selection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BAA562B-CF53-2B44-9EF4-DFCF3BF225C0}"/>
              </a:ext>
            </a:extLst>
          </p:cNvPr>
          <p:cNvSpPr/>
          <p:nvPr/>
        </p:nvSpPr>
        <p:spPr>
          <a:xfrm>
            <a:off x="458832" y="1302096"/>
            <a:ext cx="1005840" cy="3155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selection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75116C-F606-6D46-9671-A720C9349966}"/>
              </a:ext>
            </a:extLst>
          </p:cNvPr>
          <p:cNvSpPr/>
          <p:nvPr/>
        </p:nvSpPr>
        <p:spPr>
          <a:xfrm>
            <a:off x="2914650" y="1286245"/>
            <a:ext cx="2233750" cy="2237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 regression / Decision trees / SVMs / Naïve Bayes / k-NNs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A1326C-4F39-B649-A43F-E4B5424FF1CC}"/>
              </a:ext>
            </a:extLst>
          </p:cNvPr>
          <p:cNvSpPr/>
          <p:nvPr/>
        </p:nvSpPr>
        <p:spPr>
          <a:xfrm>
            <a:off x="5255080" y="1286244"/>
            <a:ext cx="2209146" cy="2237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k-Means / Gaussian mixtures / Hierarchy clustering / kernel density estimation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40043E-162E-0040-9143-8D8041750C7B}"/>
              </a:ext>
            </a:extLst>
          </p:cNvPr>
          <p:cNvSpPr/>
          <p:nvPr/>
        </p:nvSpPr>
        <p:spPr>
          <a:xfrm>
            <a:off x="7570905" y="2956809"/>
            <a:ext cx="1940487" cy="2373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Deep neural networks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E5DF6A-762C-554B-8F7D-D9C8B201E873}"/>
              </a:ext>
            </a:extLst>
          </p:cNvPr>
          <p:cNvSpPr/>
          <p:nvPr/>
        </p:nvSpPr>
        <p:spPr>
          <a:xfrm>
            <a:off x="9618073" y="2956808"/>
            <a:ext cx="1736488" cy="2373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Reconstruction-based models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D5D5FD-8FA4-224D-A7F5-D5D8F9952BCF}"/>
              </a:ext>
            </a:extLst>
          </p:cNvPr>
          <p:cNvSpPr/>
          <p:nvPr/>
        </p:nvSpPr>
        <p:spPr>
          <a:xfrm>
            <a:off x="1571347" y="4976991"/>
            <a:ext cx="1236617" cy="504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“Big”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6BBEC1-8AA7-DB4F-8269-4982CB1DE4BF}"/>
              </a:ext>
            </a:extLst>
          </p:cNvPr>
          <p:cNvSpPr/>
          <p:nvPr/>
        </p:nvSpPr>
        <p:spPr>
          <a:xfrm>
            <a:off x="1567756" y="1760992"/>
            <a:ext cx="1236617" cy="342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Efficiency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927B16-8182-3649-B845-DCBCDE3EDB59}"/>
              </a:ext>
            </a:extLst>
          </p:cNvPr>
          <p:cNvSpPr/>
          <p:nvPr/>
        </p:nvSpPr>
        <p:spPr>
          <a:xfrm>
            <a:off x="1567756" y="2676997"/>
            <a:ext cx="1236617" cy="504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Fairness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D72B04-8ED7-424D-81FA-714A22ADFECD}"/>
              </a:ext>
            </a:extLst>
          </p:cNvPr>
          <p:cNvSpPr/>
          <p:nvPr/>
        </p:nvSpPr>
        <p:spPr>
          <a:xfrm>
            <a:off x="1567755" y="2166471"/>
            <a:ext cx="1236617" cy="435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Interpretability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5FC41C-5C8D-DE47-B999-42BB2E74129E}"/>
              </a:ext>
            </a:extLst>
          </p:cNvPr>
          <p:cNvSpPr/>
          <p:nvPr/>
        </p:nvSpPr>
        <p:spPr>
          <a:xfrm>
            <a:off x="1567757" y="4411514"/>
            <a:ext cx="1236617" cy="504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14DF4D-7FB9-934B-8DA6-4B47756FF54F}"/>
              </a:ext>
            </a:extLst>
          </p:cNvPr>
          <p:cNvSpPr/>
          <p:nvPr/>
        </p:nvSpPr>
        <p:spPr>
          <a:xfrm>
            <a:off x="1567756" y="3832633"/>
            <a:ext cx="1236617" cy="504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Adversarial resistance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04138B-E743-704F-9047-349005EECB79}"/>
              </a:ext>
            </a:extLst>
          </p:cNvPr>
          <p:cNvSpPr/>
          <p:nvPr/>
        </p:nvSpPr>
        <p:spPr>
          <a:xfrm>
            <a:off x="1567756" y="3244064"/>
            <a:ext cx="1236617" cy="504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Privacy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D04EDE-D1D9-9C45-B100-802028A4956A}"/>
              </a:ext>
            </a:extLst>
          </p:cNvPr>
          <p:cNvSpPr/>
          <p:nvPr/>
        </p:nvSpPr>
        <p:spPr>
          <a:xfrm>
            <a:off x="1571346" y="1299136"/>
            <a:ext cx="1236617" cy="406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Acq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cost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718014-9150-5742-A110-98AD6C731A32}"/>
              </a:ext>
            </a:extLst>
          </p:cNvPr>
          <p:cNvSpPr/>
          <p:nvPr/>
        </p:nvSpPr>
        <p:spPr>
          <a:xfrm>
            <a:off x="455236" y="5560246"/>
            <a:ext cx="10899325" cy="415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 ML </a:t>
            </a:r>
          </a:p>
        </p:txBody>
      </p:sp>
    </p:spTree>
    <p:extLst>
      <p:ext uri="{BB962C8B-B14F-4D97-AF65-F5344CB8AC3E}">
        <p14:creationId xmlns:p14="http://schemas.microsoft.com/office/powerpoint/2010/main" val="96794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</TotalTime>
  <Words>243</Words>
  <Application>Microsoft Macintosh PowerPoint</Application>
  <PresentationFormat>Widescreen</PresentationFormat>
  <Paragraphs>70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Arial</vt:lpstr>
      <vt:lpstr>Office Theme</vt:lpstr>
      <vt:lpstr>2_Office Theme</vt:lpstr>
      <vt:lpstr>1_Office Theme</vt:lpstr>
      <vt:lpstr>Machine Learning &amp; Cybersecurity</vt:lpstr>
      <vt:lpstr>PowerPoint Presentation</vt:lpstr>
      <vt:lpstr>When Data Science Meets Cybersecurity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Kolber</dc:creator>
  <cp:lastModifiedBy>Yuxin Chen</cp:lastModifiedBy>
  <cp:revision>209</cp:revision>
  <cp:lastPrinted>2019-10-22T16:35:22Z</cp:lastPrinted>
  <dcterms:created xsi:type="dcterms:W3CDTF">2019-10-07T15:32:39Z</dcterms:created>
  <dcterms:modified xsi:type="dcterms:W3CDTF">2021-02-08T06:24:49Z</dcterms:modified>
</cp:coreProperties>
</file>