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25"/>
  </p:notesMasterIdLst>
  <p:sldIdLst>
    <p:sldId id="2602" r:id="rId3"/>
    <p:sldId id="330" r:id="rId4"/>
    <p:sldId id="2600" r:id="rId5"/>
    <p:sldId id="2604" r:id="rId6"/>
    <p:sldId id="384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2609" r:id="rId16"/>
    <p:sldId id="2608" r:id="rId17"/>
    <p:sldId id="2591" r:id="rId18"/>
    <p:sldId id="2605" r:id="rId19"/>
    <p:sldId id="2606" r:id="rId20"/>
    <p:sldId id="2594" r:id="rId21"/>
    <p:sldId id="2603" r:id="rId22"/>
    <p:sldId id="2607" r:id="rId23"/>
    <p:sldId id="25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eek Mitta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6"/>
    <p:restoredTop sz="94737"/>
  </p:normalViewPr>
  <p:slideViewPr>
    <p:cSldViewPr snapToGrid="0" snapToObjects="1">
      <p:cViewPr varScale="1">
        <p:scale>
          <a:sx n="131" d="100"/>
          <a:sy n="131" d="100"/>
        </p:scale>
        <p:origin x="19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72FB4-D3E2-AE43-B634-FEEAFFC420FD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0969-AB06-8F45-A6FC-715D5764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7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shingtonpost.com/blogs/the-switch/wp/2013/11/01/how-a-grad-student-trying-to-build-the-first-botnet-brought-the-internet-to-its-knee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04397D-BBD7-8940-8F11-DCCAEAE5F4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2A3C49-70FD-F740-85BA-427BD1BBE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first worm was written by someone with no malicious intent, just for curiosity and fun. Things are very different today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Great </a:t>
            </a:r>
            <a:r>
              <a:rPr lang="en-US" dirty="0" err="1"/>
              <a:t>writeup</a:t>
            </a:r>
            <a:r>
              <a:rPr lang="en-US" dirty="0"/>
              <a:t> here</a:t>
            </a:r>
          </a:p>
          <a:p>
            <a:pPr>
              <a:defRPr/>
            </a:pPr>
            <a:r>
              <a:rPr lang="en-US" dirty="0">
                <a:hlinkClick r:id="rId3"/>
              </a:rPr>
              <a:t>http://www.washingtonpost.com/blogs/the-switch/wp/2013/11/01/how-a-grad-student-trying-to-build-the-first-botnet-brought-the-internet-to-its-knees/</a:t>
            </a:r>
            <a:endParaRPr lang="en-US" dirty="0"/>
          </a:p>
          <a:p>
            <a:pPr>
              <a:defRPr/>
            </a:pPr>
            <a:r>
              <a:rPr lang="en-US" dirty="0"/>
              <a:t>(Accidentally said in class that he was in college, actually grad school)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8A91C-BF7D-6E4C-BDB2-FE155EE7B7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CB4541-262C-3745-9F5A-8FCBF7611049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82686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why people need to know what follows…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A0969-AB06-8F45-A6FC-715D576488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19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BB59B29-F756-394F-B7DB-9A3C4575BC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4E353E0-A557-E949-BBC5-A3C312E1D7B1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636C3370-38F1-1A4B-9F8F-4CC2332C6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5F4DBF3-CCE8-144F-A331-30309C6FB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422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09BB9B5-11AD-5048-BB9B-D2238A12B8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302A534-201F-FB45-B1A1-7410896F2963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5F4AD680-9695-2B44-8A2B-992616659D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D253791-4BA9-9E44-B4F8-A1F9121DC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19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5E3329-27E7-0F45-9EF9-2A39E525A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70936B5-01BB-9145-AFA5-9BC77B790D05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6D1462B8-69C4-834B-9799-F1894966EB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91237" cy="34274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F62B92AD-F777-2A4F-8AF7-078F20330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238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63F2C27-DAAD-0E49-A744-4A5C516795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2A3CD69-0E49-314A-9ECB-94E87039030A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B8990B28-D08C-0142-BEC6-A78B4E867C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91237" cy="34274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2A9BCDB3-BD6B-2746-9BDF-A5FA1438F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67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1DB6CE8-DE5E-194F-AFB3-4B2F0E95D5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3932DB9-1FBF-F543-A487-A9F739A9E015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BE2966C6-F6C8-2D47-BCCF-CDDF12892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8C49138-C5E9-7349-819D-89AC6CC92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659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A6A01C-D4C4-7C47-BC9E-5A72ED1C4F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ABF4CE3-898F-5843-A141-A03D084434E0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3515166F-0E9D-3F48-A445-3671134A9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91237" cy="34274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26593B74-7209-634C-9DFA-1E4C77943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758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B5534C-4425-D94E-909F-662AF7BFF5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9124CFE-460D-1244-8788-50CCC1B5DA48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E503B1A-065D-5A45-9756-D97B7F3D9A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6B97D05-0311-AF46-B773-20A8C7E99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359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B040723-8EAB-0C49-BEB8-5460821F0E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2CC458E-8BC0-1D46-B534-DEDBF7208904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A324389-7BB6-0049-B603-6941D0F7AE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8025"/>
            <a:ext cx="6045200" cy="34020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B64A446-F74B-A34E-B68E-DC9087E74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098925"/>
          </a:xfrm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01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26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0F3D81-B121-DB4B-AF61-4D63D47E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F0102A-871B-C743-910C-FB19B2FD047A}" type="datetimeFigureOut">
              <a:rPr lang="en-US" altLang="en-US"/>
              <a:pPr/>
              <a:t>11/23/20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4495A2-AE04-B94C-BB2E-64E6814B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500A81-E3AA-254B-BE21-95CDF664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A85B-5114-FA41-9297-A33ABD7911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49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47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3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0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5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78013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58003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709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C3FFC84-1B5F-7B4B-8C89-8A22D88E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E23F9E-BA2A-A743-93DB-E506B311A1A2}" type="datetimeFigureOut">
              <a:rPr lang="en-US" altLang="en-US"/>
              <a:pPr/>
              <a:t>11/23/20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85493E-F354-8748-ADFB-98E51486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7E8DE04-82D4-0E4C-A92D-BAD88E6C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442FE-521C-C54B-8154-3956E82495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20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7" r:id="rId5"/>
    <p:sldLayoutId id="2147483676" r:id="rId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4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2: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Networking Background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Internet and </a:t>
            </a:r>
            <a:b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Networked Communications 101</a:t>
            </a: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96536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37629015-6675-0E44-829D-E35A2CDE8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Worm: Code Red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C71B0641-316D-CE4E-9DFB-938BF9C28C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/>
              <a:t>Initial version: July 13, 2001</a:t>
            </a:r>
          </a:p>
          <a:p>
            <a:endParaRPr lang="en-US" altLang="en-US" sz="2400"/>
          </a:p>
          <a:p>
            <a:r>
              <a:rPr lang="en-US" altLang="en-US" sz="2400"/>
              <a:t>Exploited known ISAPI vulnerability in Microsoft IIS Web servers</a:t>
            </a:r>
          </a:p>
          <a:p>
            <a:endParaRPr lang="en-US" altLang="en-US" sz="2400"/>
          </a:p>
          <a:p>
            <a:r>
              <a:rPr lang="en-US" altLang="en-US" sz="2400"/>
              <a:t>1</a:t>
            </a:r>
            <a:r>
              <a:rPr lang="en-US" altLang="en-US" sz="2400" baseline="30000"/>
              <a:t>st</a:t>
            </a:r>
            <a:r>
              <a:rPr lang="en-US" altLang="en-US" sz="2400"/>
              <a:t> through 20</a:t>
            </a:r>
            <a:r>
              <a:rPr lang="en-US" altLang="en-US" sz="2400" baseline="30000"/>
              <a:t>th</a:t>
            </a:r>
            <a:r>
              <a:rPr lang="en-US" altLang="en-US" sz="2400"/>
              <a:t> of each month: spread</a:t>
            </a:r>
            <a:br>
              <a:rPr lang="en-US" altLang="en-US" sz="2400"/>
            </a:br>
            <a:r>
              <a:rPr lang="en-US" altLang="en-US" sz="2400"/>
              <a:t>20</a:t>
            </a:r>
            <a:r>
              <a:rPr lang="en-US" altLang="en-US" sz="2400" baseline="30000"/>
              <a:t>th</a:t>
            </a:r>
            <a:r>
              <a:rPr lang="en-US" altLang="en-US" sz="2400"/>
              <a:t> through end of each month: attack</a:t>
            </a:r>
          </a:p>
          <a:p>
            <a:endParaRPr lang="en-US" altLang="en-US" sz="2400"/>
          </a:p>
          <a:p>
            <a:r>
              <a:rPr lang="en-US" altLang="en-US" sz="2400" b="1">
                <a:solidFill>
                  <a:srgbClr val="FF0000"/>
                </a:solidFill>
              </a:rPr>
              <a:t>Payload:</a:t>
            </a:r>
            <a:r>
              <a:rPr lang="en-US" altLang="en-US" sz="2400"/>
              <a:t> Web site defacement</a:t>
            </a:r>
          </a:p>
          <a:p>
            <a:r>
              <a:rPr lang="en-US" altLang="en-US" sz="2400" b="1">
                <a:solidFill>
                  <a:srgbClr val="FF0000"/>
                </a:solidFill>
              </a:rPr>
              <a:t>Scanning:</a:t>
            </a:r>
            <a:r>
              <a:rPr lang="en-US" altLang="en-US" sz="2400"/>
              <a:t> Random IP addresses</a:t>
            </a:r>
          </a:p>
          <a:p>
            <a:r>
              <a:rPr lang="en-US" altLang="en-US" sz="2400" b="1">
                <a:solidFill>
                  <a:srgbClr val="FF0000"/>
                </a:solidFill>
              </a:rPr>
              <a:t>Bug:</a:t>
            </a:r>
            <a:r>
              <a:rPr lang="en-US" altLang="en-US" sz="2400"/>
              <a:t> failure to seed random number generator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98B9-9F3A-B149-8A7A-C1DD05EA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646E16F-4ECD-D140-B823-83710BE8A158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2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3256F092-DC46-0748-94F5-25E6DE498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Red I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0D9E678B-E7F7-DB4C-990C-495E0894B3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3000"/>
              <a:t>July 13, 2001: First worm of the modern era</a:t>
            </a:r>
          </a:p>
          <a:p>
            <a:pPr>
              <a:lnSpc>
                <a:spcPct val="80000"/>
              </a:lnSpc>
            </a:pPr>
            <a:r>
              <a:rPr lang="en-US" altLang="en-US" sz="3000"/>
              <a:t>Exploited buffer overflow in Microsoft</a:t>
            </a:r>
            <a:r>
              <a:rPr lang="ja-JP" altLang="en-US" sz="3000"/>
              <a:t>’</a:t>
            </a:r>
            <a:r>
              <a:rPr lang="en-US" altLang="ja-JP" sz="3000"/>
              <a:t>s Internet Information Server (IIS)</a:t>
            </a:r>
          </a:p>
          <a:p>
            <a:pPr>
              <a:lnSpc>
                <a:spcPct val="80000"/>
              </a:lnSpc>
            </a:pPr>
            <a:r>
              <a:rPr lang="en-US" altLang="en-US" sz="3000"/>
              <a:t> 1</a:t>
            </a:r>
            <a:r>
              <a:rPr lang="en-US" altLang="en-US" sz="3000" baseline="30000"/>
              <a:t>st</a:t>
            </a:r>
            <a:r>
              <a:rPr lang="en-US" altLang="en-US" sz="3000"/>
              <a:t> through 20</a:t>
            </a:r>
            <a:r>
              <a:rPr lang="en-US" altLang="en-US" sz="3000" baseline="30000"/>
              <a:t>th</a:t>
            </a:r>
            <a:r>
              <a:rPr lang="en-US" altLang="en-US" sz="3000"/>
              <a:t> of each month: spread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Find new targets by random scan of IP address space</a:t>
            </a:r>
          </a:p>
          <a:p>
            <a:pPr lvl="2">
              <a:lnSpc>
                <a:spcPct val="80000"/>
              </a:lnSpc>
            </a:pPr>
            <a:r>
              <a:rPr lang="en-US" altLang="en-US" sz="2200"/>
              <a:t>Spawn 99 threads to generate addresses and look for IIS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Creator forgot to seed the random number generator, and every copy scanned the same set of addresses </a:t>
            </a:r>
            <a:r>
              <a:rPr lang="en-US" altLang="en-US" sz="2600">
                <a:sym typeface="Wingdings" pitchFamily="2" charset="2"/>
              </a:rPr>
              <a:t></a:t>
            </a:r>
          </a:p>
          <a:p>
            <a:pPr>
              <a:lnSpc>
                <a:spcPct val="80000"/>
              </a:lnSpc>
            </a:pPr>
            <a:r>
              <a:rPr lang="en-US" altLang="en-US" sz="3000"/>
              <a:t>21</a:t>
            </a:r>
            <a:r>
              <a:rPr lang="en-US" altLang="en-US" sz="3000" baseline="30000"/>
              <a:t>st</a:t>
            </a:r>
            <a:r>
              <a:rPr lang="en-US" altLang="en-US" sz="3000"/>
              <a:t> through the end of each month: attack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Deface websites with </a:t>
            </a:r>
            <a:r>
              <a:rPr lang="ja-JP" altLang="en-US" sz="2600" b="1">
                <a:solidFill>
                  <a:schemeClr val="accent2"/>
                </a:solidFill>
              </a:rPr>
              <a:t>“</a:t>
            </a:r>
            <a:r>
              <a:rPr lang="en-US" altLang="ja-JP" sz="2600" b="1">
                <a:solidFill>
                  <a:schemeClr val="accent2"/>
                </a:solidFill>
                <a:latin typeface="Courier New" panose="02070309020205020404" pitchFamily="49" charset="0"/>
              </a:rPr>
              <a:t>HELLO! Welcome to http://www.worm.com! Hacked by Chinese!</a:t>
            </a:r>
            <a:r>
              <a:rPr lang="ja-JP" altLang="en-US" sz="2600" b="1">
                <a:solidFill>
                  <a:schemeClr val="accent2"/>
                </a:solidFill>
              </a:rPr>
              <a:t>”</a:t>
            </a:r>
            <a:endParaRPr lang="en-US" altLang="en-US" sz="26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18B6-C471-404D-AE19-A72FF5E6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F79736-28B7-2846-83CE-E3E4C2FE540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2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14E7BCBF-92DD-794E-8684-084192015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Red: Revisions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5864224-D9E1-3547-819C-6F327B0831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>
                <a:ea typeface="+mn-ea"/>
              </a:rPr>
              <a:t>Released July 19, 2001</a:t>
            </a:r>
          </a:p>
          <a:p>
            <a:pPr>
              <a:buFont typeface="Arial"/>
              <a:buChar char="•"/>
              <a:defRPr/>
            </a:pPr>
            <a:endParaRPr lang="en-US">
              <a:ea typeface="+mn-ea"/>
            </a:endParaRPr>
          </a:p>
          <a:p>
            <a:pPr>
              <a:buFont typeface="Arial"/>
              <a:buChar char="•"/>
              <a:defRPr/>
            </a:pPr>
            <a:r>
              <a:rPr lang="en-US" b="1">
                <a:solidFill>
                  <a:srgbClr val="FF0000"/>
                </a:solidFill>
                <a:ea typeface="+mn-ea"/>
              </a:rPr>
              <a:t>Payload:</a:t>
            </a:r>
            <a:r>
              <a:rPr lang="en-US">
                <a:ea typeface="+mn-ea"/>
              </a:rPr>
              <a:t> flooding attack on w</a:t>
            </a:r>
            <a:r>
              <a:rPr lang="en-US">
                <a:latin typeface="American Typewriter" charset="0"/>
                <a:ea typeface="+mn-ea"/>
              </a:rPr>
              <a:t>ww.whitehouse.gov</a:t>
            </a:r>
          </a:p>
          <a:p>
            <a:pPr lvl="1">
              <a:buFont typeface="Arial"/>
              <a:buChar char="–"/>
              <a:defRPr/>
            </a:pPr>
            <a:r>
              <a:rPr lang="en-US">
                <a:ea typeface="+mn-ea"/>
              </a:rPr>
              <a:t>Attack was mounted at the </a:t>
            </a:r>
            <a:r>
              <a:rPr lang="en-US" i="1">
                <a:ea typeface="+mn-ea"/>
              </a:rPr>
              <a:t>IP address of the Web site</a:t>
            </a:r>
          </a:p>
          <a:p>
            <a:pPr lvl="1">
              <a:buFont typeface="Arial"/>
              <a:buChar char="–"/>
              <a:defRPr/>
            </a:pPr>
            <a:endParaRPr lang="en-US">
              <a:ea typeface="+mn-ea"/>
            </a:endParaRPr>
          </a:p>
          <a:p>
            <a:pPr>
              <a:buFont typeface="Arial"/>
              <a:buChar char="•"/>
              <a:defRPr/>
            </a:pPr>
            <a:r>
              <a:rPr lang="en-US" b="1">
                <a:solidFill>
                  <a:srgbClr val="FF0000"/>
                </a:solidFill>
                <a:ea typeface="+mn-ea"/>
              </a:rPr>
              <a:t>Bug:</a:t>
            </a:r>
            <a:r>
              <a:rPr lang="en-US">
                <a:ea typeface="+mn-ea"/>
              </a:rPr>
              <a:t> died after 20</a:t>
            </a:r>
            <a:r>
              <a:rPr lang="en-US" baseline="30000">
                <a:ea typeface="+mn-ea"/>
              </a:rPr>
              <a:t>th</a:t>
            </a:r>
            <a:r>
              <a:rPr lang="en-US">
                <a:ea typeface="+mn-ea"/>
              </a:rPr>
              <a:t> of each month</a:t>
            </a:r>
          </a:p>
          <a:p>
            <a:pPr>
              <a:buFont typeface="Arial"/>
              <a:buChar char="•"/>
              <a:defRPr/>
            </a:pPr>
            <a:endParaRPr lang="en-US">
              <a:ea typeface="+mn-ea"/>
            </a:endParaRPr>
          </a:p>
          <a:p>
            <a:pPr>
              <a:buFont typeface="Arial"/>
              <a:buChar char="•"/>
              <a:defRPr/>
            </a:pPr>
            <a:r>
              <a:rPr lang="en-US">
                <a:ea typeface="+mn-ea"/>
              </a:rPr>
              <a:t>Random number generator for IP scanning fixed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02C6E-E243-D44A-85AE-B11883FA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C96489F-F113-824F-BE52-C64B147060C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04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2EEAEC05-AD4F-8744-85D9-9E3C16A26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Red: Host Infection Rate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B47D50-082D-9E42-9F35-BAD675A05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C6B6A16-35A1-D146-A55E-75046535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5DFACEA-71E0-EC4D-9BB8-3298BECE533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5603" name="Picture 3" descr="cumulative-ts">
            <a:extLst>
              <a:ext uri="{FF2B5EF4-FFF2-40B4-BE49-F238E27FC236}">
                <a16:creationId xmlns:a16="http://schemas.microsoft.com/office/drawing/2014/main" id="{FE4D84A0-0843-374C-8885-51E5920B0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050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 Box 4">
            <a:extLst>
              <a:ext uri="{FF2B5EF4-FFF2-40B4-BE49-F238E27FC236}">
                <a16:creationId xmlns:a16="http://schemas.microsoft.com/office/drawing/2014/main" id="{4B265960-4D0B-2C4F-9FB7-03BAC53F7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214688"/>
            <a:ext cx="4114800" cy="457200"/>
          </a:xfrm>
          <a:prstGeom prst="rect">
            <a:avLst/>
          </a:prstGeom>
          <a:solidFill>
            <a:srgbClr val="F7F5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Exponential infection rate</a:t>
            </a:r>
          </a:p>
        </p:txBody>
      </p:sp>
      <p:sp>
        <p:nvSpPr>
          <p:cNvPr id="52229" name="Line 5">
            <a:extLst>
              <a:ext uri="{FF2B5EF4-FFF2-40B4-BE49-F238E27FC236}">
                <a16:creationId xmlns:a16="http://schemas.microsoft.com/office/drawing/2014/main" id="{81E7B361-33F6-6C46-A538-1CA5B4DA4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657600"/>
            <a:ext cx="1295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1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Networking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2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26D5DA-D380-D84B-9087-54675E1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Internet: Where Cybersecurity Attacks Happen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8BDD2F-F98A-E54F-8D1C-9AAE8B9C2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Often these attacks are detected with ML …</a:t>
            </a:r>
          </a:p>
          <a:p>
            <a:pPr lvl="1"/>
            <a:r>
              <a:rPr lang="en-US" dirty="0"/>
              <a:t>Give history of cybersecurity (Morris worm, 1989)</a:t>
            </a:r>
          </a:p>
          <a:p>
            <a:pPr lvl="1"/>
            <a:r>
              <a:rPr lang="en-US" dirty="0"/>
              <a:t>First DDoS Attacks (</a:t>
            </a:r>
            <a:r>
              <a:rPr lang="en-US" dirty="0" err="1"/>
              <a:t>Ebay</a:t>
            </a:r>
            <a:r>
              <a:rPr lang="en-US" dirty="0"/>
              <a:t>, Yahoo, etc. c. 2001?)</a:t>
            </a:r>
          </a:p>
          <a:p>
            <a:pPr lvl="1"/>
            <a:r>
              <a:rPr lang="en-US" dirty="0"/>
              <a:t>Shortly thereafter: Statistical </a:t>
            </a:r>
            <a:r>
              <a:rPr lang="en-US"/>
              <a:t>anomaly detection (SHT, PCA)</a:t>
            </a:r>
            <a:endParaRPr lang="en-US" dirty="0"/>
          </a:p>
          <a:p>
            <a:endParaRPr lang="en-US" dirty="0"/>
          </a:p>
          <a:p>
            <a:r>
              <a:rPr lang="en-US" dirty="0"/>
              <a:t>First Step: Getting the data to train models, etc.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801EB-AB82-CE4A-A247-9D9F5FFE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3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90D4-52F9-C243-AE1A-616121F5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B91C1-BCEB-294D-A55A-459033EC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D01A1-CBC7-244D-A7BE-5C1A9E56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06" y="0"/>
            <a:ext cx="11082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01A649-63A5-EB48-A66C-E26F6C17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70915-0FD6-6049-BFCE-4D20E12DD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214630"/>
            <a:ext cx="94996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1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E7296C-BF5C-204D-9E97-6CBC091A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1FD155-962C-984C-B7B5-68EC343A4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857250"/>
            <a:ext cx="82169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76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A5A6-9B6F-8346-AE54-14E4F29B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73B46-EEE3-D14E-B72D-28B39A32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AFB4A-6D42-7540-9FF8-FC6FF34C3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59" y="0"/>
            <a:ext cx="11714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4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2302339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Demonstration:</a:t>
            </a:r>
            <a:br>
              <a:rPr lang="en-US" dirty="0"/>
            </a:br>
            <a:r>
              <a:rPr lang="en-US" dirty="0"/>
              <a:t>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1858176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089A73-7CB9-444F-AACB-43B1BD16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from Network Traffic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635695-485E-6C47-9CB3-3E5F2CB1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basic unit of network traffic is a “packet”.</a:t>
            </a:r>
          </a:p>
          <a:p>
            <a:endParaRPr lang="en-US" dirty="0"/>
          </a:p>
          <a:p>
            <a:r>
              <a:rPr lang="en-US" dirty="0"/>
              <a:t>Each packet has various metadata associated with it:</a:t>
            </a:r>
          </a:p>
          <a:p>
            <a:pPr lvl="1"/>
            <a:r>
              <a:rPr lang="en-US" dirty="0"/>
              <a:t>Addresses (Internet Protocol, Hardware)</a:t>
            </a:r>
          </a:p>
          <a:p>
            <a:pPr lvl="1"/>
            <a:r>
              <a:rPr lang="en-US" dirty="0"/>
              <a:t>Sizes</a:t>
            </a:r>
          </a:p>
          <a:p>
            <a:pPr lvl="1"/>
            <a:r>
              <a:rPr lang="en-US" dirty="0"/>
              <a:t>Times</a:t>
            </a:r>
          </a:p>
          <a:p>
            <a:pPr lvl="1"/>
            <a:endParaRPr lang="en-US" dirty="0"/>
          </a:p>
          <a:p>
            <a:r>
              <a:rPr lang="en-US" dirty="0"/>
              <a:t>Most traffic is increasingly encrypted but machine learning often uses this information for everything from identification to anomaly detection.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3B7621-E79A-6C43-9304-61258FCD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05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6CCD6-B825-BC46-BEF8-0B94C44F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11F1E-AE2B-BE4A-81EB-99D967B8F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029"/>
            <a:ext cx="12192000" cy="522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4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C85427-507A-F24A-B84C-839F4AA7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F5A74-EDD2-A446-9DBF-9F27EEEC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basic infrastructure and architecture of the Internet</a:t>
            </a:r>
          </a:p>
          <a:p>
            <a:endParaRPr lang="en-US" dirty="0"/>
          </a:p>
          <a:p>
            <a:r>
              <a:rPr lang="en-US" dirty="0"/>
              <a:t>Explain how packets are routed through networks to communicate information</a:t>
            </a:r>
          </a:p>
          <a:p>
            <a:endParaRPr lang="en-US" dirty="0"/>
          </a:p>
          <a:p>
            <a:r>
              <a:rPr lang="en-US" dirty="0"/>
              <a:t>Explain the role of domain name servers in routing traffic to IP addresses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EC3A3-1E34-4043-BB7E-8DF537EE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CyberSecurity</a:t>
            </a:r>
            <a:r>
              <a:rPr lang="en-US" dirty="0"/>
              <a:t> and ML: A BRIEF History</a:t>
            </a:r>
          </a:p>
        </p:txBody>
      </p:sp>
    </p:spTree>
    <p:extLst>
      <p:ext uri="{BB962C8B-B14F-4D97-AF65-F5344CB8AC3E}">
        <p14:creationId xmlns:p14="http://schemas.microsoft.com/office/powerpoint/2010/main" val="276640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>
            <a:extLst>
              <a:ext uri="{FF2B5EF4-FFF2-40B4-BE49-F238E27FC236}">
                <a16:creationId xmlns:a16="http://schemas.microsoft.com/office/drawing/2014/main" id="{73E6C0C8-3F8B-604E-AF3F-55C6BF10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Morris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524C9-5720-B54C-B907-D5FF78B02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600"/>
              <a:t>Nov 2, 1988 – First major worm</a:t>
            </a:r>
          </a:p>
          <a:p>
            <a:pPr marL="0" indent="0">
              <a:buNone/>
            </a:pPr>
            <a:r>
              <a:rPr lang="en-US" altLang="en-US" sz="2600"/>
              <a:t>∼10% of Internet-connected machines affected</a:t>
            </a:r>
          </a:p>
          <a:p>
            <a:pPr marL="0" indent="0"/>
            <a:endParaRPr lang="en-US" altLang="en-US" sz="2600"/>
          </a:p>
          <a:p>
            <a:pPr marL="0" indent="0">
              <a:buNone/>
            </a:pPr>
            <a:r>
              <a:rPr lang="en-US" altLang="en-US" sz="2600"/>
              <a:t>Robert Tappan Morris</a:t>
            </a:r>
          </a:p>
          <a:p>
            <a:pPr lvl="1"/>
            <a:r>
              <a:rPr lang="en-US" altLang="en-US" sz="2200"/>
              <a:t>Cornell student</a:t>
            </a:r>
          </a:p>
          <a:p>
            <a:pPr lvl="1"/>
            <a:r>
              <a:rPr lang="en-US" altLang="en-US" sz="2200"/>
              <a:t>Son of computer security expert</a:t>
            </a:r>
          </a:p>
          <a:p>
            <a:pPr lvl="1"/>
            <a:r>
              <a:rPr lang="en-US" altLang="en-US" sz="2200"/>
              <a:t>Motivated by curiosity</a:t>
            </a:r>
          </a:p>
          <a:p>
            <a:pPr lvl="1"/>
            <a:r>
              <a:rPr lang="en-US" altLang="en-US" sz="2200"/>
              <a:t>First CFAA prosecution</a:t>
            </a:r>
          </a:p>
          <a:p>
            <a:pPr lvl="1"/>
            <a:r>
              <a:rPr lang="en-US" altLang="en-US" sz="2200"/>
              <a:t>Now part of YCombinator</a:t>
            </a:r>
          </a:p>
          <a:p>
            <a:pPr lvl="1"/>
            <a:endParaRPr lang="en-US" altLang="en-US" sz="2200"/>
          </a:p>
        </p:txBody>
      </p:sp>
      <p:pic>
        <p:nvPicPr>
          <p:cNvPr id="1026" name="Picture 2" descr="Robert Morris. (Photo by Intel Free Press)">
            <a:extLst>
              <a:ext uri="{FF2B5EF4-FFF2-40B4-BE49-F238E27FC236}">
                <a16:creationId xmlns:a16="http://schemas.microsoft.com/office/drawing/2014/main" id="{523A4917-A221-CC4A-91C1-0305531FD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593850"/>
            <a:ext cx="2928938" cy="44958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4208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1506059C-856A-A141-918A-88EDAAC54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Morris Internet Worm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EA4151F-A0C7-2C46-AA80-D8A24CDFFC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What it did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Determine where it could spread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Spread its infection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Remain undiscovered and undiscoverable</a:t>
            </a:r>
          </a:p>
          <a:p>
            <a:pPr lvl="1"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Effect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Resource exhaustion – repeated infection due to a programming bug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Servers are disconnected from the Internet by sys admin to stop infection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AC529-3DB6-724B-BA81-4BD226D1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BCECE09-59AC-6242-90FA-EA1A885DEF8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0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DBBFDDD1-F94B-6F4C-A8AB-5FC31A1B9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Morris Internet Worm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E91DA360-AFE8-1C4D-976E-2E9621B6B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How it worked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Where to spread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Exploit security flaws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Guess password (encrypted passwd file readable)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fingerd: buffer overflow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sendmail: trapdoor (accepts shell commands)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Spread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Bootstrap loader to target machine, then fetch rest of code (password authenticated)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Remain undiscoverable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Load code in memory, encrypt, remove file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Periodically changed name and process 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D4FE4-DB98-4145-A66F-EA0B4074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47A7259-E330-DF4D-8829-62A01AF961B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0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FE1067BF-779D-7E45-8D6A-FE1EC066E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Morris Worm Redux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A089631D-49EC-4D45-A31F-9F5CAF69AB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/>
              <a:t>1988: No malicious payload, but bogged down infected machines by uncontrolled spawning</a:t>
            </a:r>
          </a:p>
          <a:p>
            <a:pPr lvl="1"/>
            <a:r>
              <a:rPr lang="en-US" altLang="en-US" sz="2000"/>
              <a:t>Infected 10% of all Internet hosts at the time</a:t>
            </a:r>
          </a:p>
          <a:p>
            <a:r>
              <a:rPr lang="en-US" altLang="en-US" sz="2400"/>
              <a:t>Multiple propagation vectors</a:t>
            </a:r>
          </a:p>
          <a:p>
            <a:pPr lvl="1"/>
            <a:r>
              <a:rPr lang="en-US" altLang="en-US" sz="2000"/>
              <a:t>Remote execution using rsh and cracked passwords</a:t>
            </a:r>
          </a:p>
          <a:p>
            <a:pPr lvl="2"/>
            <a:r>
              <a:rPr lang="en-US" altLang="en-US"/>
              <a:t>Tried to crack passwords using small dictionary and publicly readable password file; targeted hosts from /etc/hosts.equiv</a:t>
            </a:r>
          </a:p>
          <a:p>
            <a:pPr lvl="1"/>
            <a:r>
              <a:rPr lang="en-US" altLang="en-US" sz="2000"/>
              <a:t>Buffer overflow in fingerd on VAX</a:t>
            </a:r>
          </a:p>
          <a:p>
            <a:pPr lvl="2"/>
            <a:r>
              <a:rPr lang="en-US" altLang="en-US"/>
              <a:t>Standard stack smashing exploit</a:t>
            </a:r>
          </a:p>
          <a:p>
            <a:pPr lvl="1"/>
            <a:r>
              <a:rPr lang="en-US" altLang="en-US" sz="2000"/>
              <a:t>DEBUG command in Sendmail</a:t>
            </a:r>
          </a:p>
          <a:p>
            <a:pPr lvl="2"/>
            <a:r>
              <a:rPr lang="en-US" altLang="en-US"/>
              <a:t>In early Sendmail versions, possible to execute a command on a remote machine by sending an SMTP (mail transfer) message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A5D1C-9D3E-5541-A702-90B3C5EB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C4E3E25-D359-B246-B7B7-9D9F0EC94FB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8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BD3DBBDD-0C33-7343-86ED-29810E512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Summer of 2001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6A3E82-B770-DA48-AB41-E784279F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F56646B-E5A4-F046-A6B6-FDC74C86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967729B-971B-6548-819A-C4F1F915574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7411" name="Picture 3" descr="worm2001">
            <a:extLst>
              <a:ext uri="{FF2B5EF4-FFF2-40B4-BE49-F238E27FC236}">
                <a16:creationId xmlns:a16="http://schemas.microsoft.com/office/drawing/2014/main" id="{47707CEC-399B-2746-979B-6043B4F4C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57150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3" name="Text Box 5">
            <a:extLst>
              <a:ext uri="{FF2B5EF4-FFF2-40B4-BE49-F238E27FC236}">
                <a16:creationId xmlns:a16="http://schemas.microsoft.com/office/drawing/2014/main" id="{8CE169BC-D117-BF4D-A4C8-746A0B8B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276" y="5562600"/>
            <a:ext cx="2270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prstDash val="dash"/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Three major worm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outbreaks</a:t>
            </a:r>
          </a:p>
        </p:txBody>
      </p:sp>
      <p:sp>
        <p:nvSpPr>
          <p:cNvPr id="130054" name="Line 6">
            <a:extLst>
              <a:ext uri="{FF2B5EF4-FFF2-40B4-BE49-F238E27FC236}">
                <a16:creationId xmlns:a16="http://schemas.microsoft.com/office/drawing/2014/main" id="{9E85CA50-A65C-0043-988C-DC85CB1DFE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191000"/>
            <a:ext cx="22860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0055" name="Line 7">
            <a:extLst>
              <a:ext uri="{FF2B5EF4-FFF2-40B4-BE49-F238E27FC236}">
                <a16:creationId xmlns:a16="http://schemas.microsoft.com/office/drawing/2014/main" id="{6B531713-4B4C-AF44-BAA8-22E5942439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10000"/>
            <a:ext cx="838200" cy="1752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0056" name="Line 8">
            <a:extLst>
              <a:ext uri="{FF2B5EF4-FFF2-40B4-BE49-F238E27FC236}">
                <a16:creationId xmlns:a16="http://schemas.microsoft.com/office/drawing/2014/main" id="{537528E0-450C-4B40-9B2B-36B68B972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4800600"/>
            <a:ext cx="29718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0057" name="Line 9">
            <a:extLst>
              <a:ext uri="{FF2B5EF4-FFF2-40B4-BE49-F238E27FC236}">
                <a16:creationId xmlns:a16="http://schemas.microsoft.com/office/drawing/2014/main" id="{4BB7D123-9460-8444-BA7C-EBC2C2D18A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4343400"/>
            <a:ext cx="83820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538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738</Words>
  <Application>Microsoft Macintosh PowerPoint</Application>
  <PresentationFormat>Widescreen</PresentationFormat>
  <Paragraphs>139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Adobe Garamond Pro</vt:lpstr>
      <vt:lpstr>American Typewriter</vt:lpstr>
      <vt:lpstr>Arial</vt:lpstr>
      <vt:lpstr>Calibri</vt:lpstr>
      <vt:lpstr>Courier New</vt:lpstr>
      <vt:lpstr>Tahoma</vt:lpstr>
      <vt:lpstr>1_Office Theme</vt:lpstr>
      <vt:lpstr>3_Office Theme</vt:lpstr>
      <vt:lpstr>PowerPoint Presentation</vt:lpstr>
      <vt:lpstr>Learning Objective</vt:lpstr>
      <vt:lpstr>Learning Objectives</vt:lpstr>
      <vt:lpstr>CyberSecurity and ML: A BRIEF History</vt:lpstr>
      <vt:lpstr>Morris Worm</vt:lpstr>
      <vt:lpstr>Morris Internet Worm</vt:lpstr>
      <vt:lpstr>Morris Internet Worm</vt:lpstr>
      <vt:lpstr>Morris Worm Redux</vt:lpstr>
      <vt:lpstr>Summer of 2001</vt:lpstr>
      <vt:lpstr>Example Worm: Code Red</vt:lpstr>
      <vt:lpstr>Code Red I</vt:lpstr>
      <vt:lpstr>Code Red: Revisions</vt:lpstr>
      <vt:lpstr>Code Red: Host Infection Rate</vt:lpstr>
      <vt:lpstr>Networking 101</vt:lpstr>
      <vt:lpstr>Internet: Where Cybersecurity Attacks Happen</vt:lpstr>
      <vt:lpstr>PowerPoint Presentation</vt:lpstr>
      <vt:lpstr>PowerPoint Presentation</vt:lpstr>
      <vt:lpstr>PowerPoint Presentation</vt:lpstr>
      <vt:lpstr>PowerPoint Presentation</vt:lpstr>
      <vt:lpstr>Demonstration: Network Traffic</vt:lpstr>
      <vt:lpstr>Concepts from Network Traffic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29</cp:revision>
  <dcterms:created xsi:type="dcterms:W3CDTF">2020-10-05T15:25:46Z</dcterms:created>
  <dcterms:modified xsi:type="dcterms:W3CDTF">2020-11-23T15:39:24Z</dcterms:modified>
</cp:coreProperties>
</file>